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899" r:id="rId2"/>
    <p:sldId id="914" r:id="rId3"/>
    <p:sldId id="916" r:id="rId4"/>
    <p:sldId id="917" r:id="rId5"/>
    <p:sldId id="918" r:id="rId6"/>
    <p:sldId id="919" r:id="rId7"/>
    <p:sldId id="920" r:id="rId8"/>
    <p:sldId id="921" r:id="rId9"/>
    <p:sldId id="915" r:id="rId10"/>
    <p:sldId id="922" r:id="rId11"/>
    <p:sldId id="923" r:id="rId12"/>
    <p:sldId id="924" r:id="rId13"/>
    <p:sldId id="267" r:id="rId14"/>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234600"/>
    <a:srgbClr val="336600"/>
    <a:srgbClr val="FFFFCC"/>
    <a:srgbClr val="2A5400"/>
    <a:srgbClr val="CCFF99"/>
    <a:srgbClr val="FDEADA"/>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85" autoAdjust="0"/>
    <p:restoredTop sz="94488" autoAdjust="0"/>
  </p:normalViewPr>
  <p:slideViewPr>
    <p:cSldViewPr>
      <p:cViewPr varScale="1">
        <p:scale>
          <a:sx n="111" d="100"/>
          <a:sy n="111" d="100"/>
        </p:scale>
        <p:origin x="342" y="102"/>
      </p:cViewPr>
      <p:guideLst>
        <p:guide orient="horz" pos="2160"/>
        <p:guide pos="3840"/>
      </p:guideLst>
    </p:cSldViewPr>
  </p:slideViewPr>
  <p:notesTextViewPr>
    <p:cViewPr>
      <p:scale>
        <a:sx n="3" d="2"/>
        <a:sy n="3" d="2"/>
      </p:scale>
      <p:origin x="0" y="0"/>
    </p:cViewPr>
  </p:notesTextViewPr>
  <p:sorterViewPr>
    <p:cViewPr>
      <p:scale>
        <a:sx n="40" d="100"/>
        <a:sy n="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anose="020F0502020204030204" pitchFamily="34" charset="0"/>
              </a:defRPr>
            </a:lvl1pPr>
          </a:lstStyle>
          <a:p>
            <a:pPr>
              <a:defRPr/>
            </a:pPr>
            <a:endParaRPr lang="en-US"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CE193122-784B-4DEB-A735-954D81725D9C}" type="datetime1">
              <a:rPr lang="en-US" altLang="en-US"/>
              <a:pPr>
                <a:defRPr/>
              </a:pPr>
              <a:t>2022-12-27</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anose="020F0502020204030204" pitchFamily="34" charset="0"/>
              </a:defRPr>
            </a:lvl1pPr>
          </a:lstStyle>
          <a:p>
            <a:pPr>
              <a:defRPr/>
            </a:pPr>
            <a:endParaRPr lang="en-US"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96DB9990-9BDA-4346-A715-8323DEBBD8E7}" type="slidenum">
              <a:rPr lang="en-US" altLang="en-US"/>
              <a:pPr>
                <a:defRPr/>
              </a:pPr>
              <a:t>‹#›</a:t>
            </a:fld>
            <a:endParaRPr lang="en-US" altLang="en-US"/>
          </a:p>
        </p:txBody>
      </p:sp>
    </p:spTree>
    <p:extLst>
      <p:ext uri="{BB962C8B-B14F-4D97-AF65-F5344CB8AC3E}">
        <p14:creationId xmlns:p14="http://schemas.microsoft.com/office/powerpoint/2010/main" val="14946144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4</a:t>
            </a:fld>
            <a:endParaRPr lang="en-US" altLang="en-US"/>
          </a:p>
        </p:txBody>
      </p:sp>
    </p:spTree>
    <p:extLst>
      <p:ext uri="{BB962C8B-B14F-4D97-AF65-F5344CB8AC3E}">
        <p14:creationId xmlns:p14="http://schemas.microsoft.com/office/powerpoint/2010/main" val="2513025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5</a:t>
            </a:fld>
            <a:endParaRPr lang="en-US" altLang="en-US"/>
          </a:p>
        </p:txBody>
      </p:sp>
    </p:spTree>
    <p:extLst>
      <p:ext uri="{BB962C8B-B14F-4D97-AF65-F5344CB8AC3E}">
        <p14:creationId xmlns:p14="http://schemas.microsoft.com/office/powerpoint/2010/main" val="3965142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6</a:t>
            </a:fld>
            <a:endParaRPr lang="en-US" altLang="en-US"/>
          </a:p>
        </p:txBody>
      </p:sp>
    </p:spTree>
    <p:extLst>
      <p:ext uri="{BB962C8B-B14F-4D97-AF65-F5344CB8AC3E}">
        <p14:creationId xmlns:p14="http://schemas.microsoft.com/office/powerpoint/2010/main" val="1920354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7</a:t>
            </a:fld>
            <a:endParaRPr lang="en-US" altLang="en-US"/>
          </a:p>
        </p:txBody>
      </p:sp>
    </p:spTree>
    <p:extLst>
      <p:ext uri="{BB962C8B-B14F-4D97-AF65-F5344CB8AC3E}">
        <p14:creationId xmlns:p14="http://schemas.microsoft.com/office/powerpoint/2010/main" val="2107733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8</a:t>
            </a:fld>
            <a:endParaRPr lang="en-US" altLang="en-US"/>
          </a:p>
        </p:txBody>
      </p:sp>
    </p:spTree>
    <p:extLst>
      <p:ext uri="{BB962C8B-B14F-4D97-AF65-F5344CB8AC3E}">
        <p14:creationId xmlns:p14="http://schemas.microsoft.com/office/powerpoint/2010/main" val="1807475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9</a:t>
            </a:fld>
            <a:endParaRPr lang="en-US" altLang="en-US"/>
          </a:p>
        </p:txBody>
      </p:sp>
    </p:spTree>
    <p:extLst>
      <p:ext uri="{BB962C8B-B14F-4D97-AF65-F5344CB8AC3E}">
        <p14:creationId xmlns:p14="http://schemas.microsoft.com/office/powerpoint/2010/main" val="1584776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10</a:t>
            </a:fld>
            <a:endParaRPr lang="en-US" altLang="en-US"/>
          </a:p>
        </p:txBody>
      </p:sp>
    </p:spTree>
    <p:extLst>
      <p:ext uri="{BB962C8B-B14F-4D97-AF65-F5344CB8AC3E}">
        <p14:creationId xmlns:p14="http://schemas.microsoft.com/office/powerpoint/2010/main" val="2201134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12</a:t>
            </a:fld>
            <a:endParaRPr lang="en-US" altLang="en-US"/>
          </a:p>
        </p:txBody>
      </p:sp>
    </p:spTree>
    <p:extLst>
      <p:ext uri="{BB962C8B-B14F-4D97-AF65-F5344CB8AC3E}">
        <p14:creationId xmlns:p14="http://schemas.microsoft.com/office/powerpoint/2010/main" val="4002213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tx1"/>
        </a:solidFill>
        <a:effectLst/>
      </p:bgPr>
    </p:bg>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xfrm>
            <a:off x="11684000" y="6689725"/>
            <a:ext cx="508000" cy="168275"/>
          </a:xfrm>
        </p:spPr>
        <p:txBody>
          <a:bodyPr/>
          <a:lstStyle>
            <a:lvl1pPr>
              <a:defRPr/>
            </a:lvl1pPr>
          </a:lstStyle>
          <a:p>
            <a:pPr>
              <a:defRPr/>
            </a:pPr>
            <a:fld id="{48BED0CB-436A-4EC6-BFC4-524BF37076BE}" type="slidenum">
              <a:rPr lang="en-US" altLang="en-US"/>
              <a:pPr>
                <a:defRPr/>
              </a:pPr>
              <a:t>‹#›</a:t>
            </a:fld>
            <a:endParaRPr lang="en-US" altLang="en-US"/>
          </a:p>
        </p:txBody>
      </p:sp>
      <p:sp>
        <p:nvSpPr>
          <p:cNvPr id="5" name="Footer Placeholder 1">
            <a:extLst>
              <a:ext uri="{FF2B5EF4-FFF2-40B4-BE49-F238E27FC236}">
                <a16:creationId xmlns:a16="http://schemas.microsoft.com/office/drawing/2014/main" id="{7714C901-FB5E-474A-B72C-ECB1E8B52735}"/>
              </a:ext>
            </a:extLst>
          </p:cNvPr>
          <p:cNvSpPr>
            <a:spLocks noGrp="1"/>
          </p:cNvSpPr>
          <p:nvPr>
            <p:ph type="ftr" sz="quarter" idx="11"/>
          </p:nvPr>
        </p:nvSpPr>
        <p:spPr>
          <a:xfrm>
            <a:off x="0" y="6629400"/>
            <a:ext cx="1828800" cy="228599"/>
          </a:xfrm>
        </p:spPr>
        <p:txBody>
          <a:bodyPr/>
          <a:lstStyle/>
          <a:p>
            <a:pPr>
              <a:defRPr/>
            </a:pPr>
            <a:r>
              <a:rPr lang="en-US" dirty="0"/>
              <a:t>©ChristianEternalism.com</a:t>
            </a:r>
          </a:p>
        </p:txBody>
      </p:sp>
      <p:sp>
        <p:nvSpPr>
          <p:cNvPr id="6" name="Footer Placeholder 1">
            <a:extLst>
              <a:ext uri="{FF2B5EF4-FFF2-40B4-BE49-F238E27FC236}">
                <a16:creationId xmlns:a16="http://schemas.microsoft.com/office/drawing/2014/main" id="{EB042985-C290-4156-AE63-82A15DE49170}"/>
              </a:ext>
            </a:extLst>
          </p:cNvPr>
          <p:cNvSpPr txBox="1">
            <a:spLocks/>
          </p:cNvSpPr>
          <p:nvPr userDrawn="1"/>
        </p:nvSpPr>
        <p:spPr>
          <a:xfrm>
            <a:off x="5993" y="0"/>
            <a:ext cx="984607" cy="228599"/>
          </a:xfrm>
          <a:prstGeom prst="rect">
            <a:avLst/>
          </a:prstGeom>
        </p:spPr>
        <p:txBody>
          <a:bodyPr vert="horz" lIns="91440" tIns="45720" rIns="91440" bIns="45720" rtlCol="0" anchor="ctr"/>
          <a:lstStyle>
            <a:defPPr>
              <a:defRPr lang="en-US"/>
            </a:defPPr>
            <a:lvl1pPr algn="ct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en-US" dirty="0"/>
              <a:t>Metaphysics</a:t>
            </a:r>
          </a:p>
        </p:txBody>
      </p:sp>
    </p:spTree>
    <p:extLst>
      <p:ext uri="{BB962C8B-B14F-4D97-AF65-F5344CB8AC3E}">
        <p14:creationId xmlns:p14="http://schemas.microsoft.com/office/powerpoint/2010/main" val="28285420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defRPr>
            </a:lvl1pPr>
          </a:lstStyle>
          <a:p>
            <a:pPr>
              <a:defRPr/>
            </a:pPr>
            <a:fld id="{21A002C1-D494-4F2F-AB01-B0CA7DD6EE82}" type="datetime1">
              <a:rPr lang="en-US" altLang="en-US" smtClean="0"/>
              <a:t>2022-12-27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anose="020F0502020204030204" pitchFamily="34" charset="0"/>
              </a:defRPr>
            </a:lvl1pPr>
          </a:lstStyle>
          <a:p>
            <a:pPr>
              <a:defRPr/>
            </a:pPr>
            <a:r>
              <a:rPr lang="en-US" altLang="en-US"/>
              <a:t>©LDSEternalism.com</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6A11B09A-2F24-4C7E-B406-E00EFFE4891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5" r:id="rId1"/>
  </p:sldLayoutIdLst>
  <p:hf hdr="0" dt="0"/>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F37037C-3B72-45BF-9EAE-90F2F8AB6A76}"/>
              </a:ext>
            </a:extLst>
          </p:cNvPr>
          <p:cNvSpPr>
            <a:spLocks noGrp="1"/>
          </p:cNvSpPr>
          <p:nvPr>
            <p:ph type="ftr" sz="quarter" idx="11"/>
          </p:nvPr>
        </p:nvSpPr>
        <p:spPr/>
        <p:txBody>
          <a:bodyPr/>
          <a:lstStyle/>
          <a:p>
            <a:pPr>
              <a:defRPr/>
            </a:pPr>
            <a:r>
              <a:rPr lang="en-US" dirty="0"/>
              <a:t>©ChristianEternalism.com</a:t>
            </a:r>
          </a:p>
        </p:txBody>
      </p:sp>
      <p:sp>
        <p:nvSpPr>
          <p:cNvPr id="3" name="Slide Number Placeholder 2">
            <a:extLst>
              <a:ext uri="{FF2B5EF4-FFF2-40B4-BE49-F238E27FC236}">
                <a16:creationId xmlns:a16="http://schemas.microsoft.com/office/drawing/2014/main" id="{728AEEC2-37B6-41BE-9278-0064B6791907}"/>
              </a:ext>
            </a:extLst>
          </p:cNvPr>
          <p:cNvSpPr>
            <a:spLocks noGrp="1"/>
          </p:cNvSpPr>
          <p:nvPr>
            <p:ph type="sldNum" sz="quarter" idx="12"/>
          </p:nvPr>
        </p:nvSpPr>
        <p:spPr/>
        <p:txBody>
          <a:bodyPr/>
          <a:lstStyle/>
          <a:p>
            <a:pPr>
              <a:defRPr/>
            </a:pPr>
            <a:fld id="{53429DF0-9955-4B60-96E2-2201DF02E17C}" type="slidenum">
              <a:rPr lang="en-US" altLang="en-US" smtClean="0"/>
              <a:pPr>
                <a:defRPr/>
              </a:pPr>
              <a:t>1</a:t>
            </a:fld>
            <a:endParaRPr lang="en-US" altLang="en-US" dirty="0"/>
          </a:p>
        </p:txBody>
      </p:sp>
      <p:pic>
        <p:nvPicPr>
          <p:cNvPr id="4" name="Picture 3">
            <a:extLst>
              <a:ext uri="{FF2B5EF4-FFF2-40B4-BE49-F238E27FC236}">
                <a16:creationId xmlns:a16="http://schemas.microsoft.com/office/drawing/2014/main" id="{CA13C4A4-E30D-4B77-9D81-CB4B098194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9" y="1441700"/>
            <a:ext cx="4909114" cy="4909114"/>
          </a:xfrm>
          <a:prstGeom prst="rect">
            <a:avLst/>
          </a:prstGeom>
        </p:spPr>
      </p:pic>
      <p:sp>
        <p:nvSpPr>
          <p:cNvPr id="6" name="Rectangle 5">
            <a:extLst>
              <a:ext uri="{FF2B5EF4-FFF2-40B4-BE49-F238E27FC236}">
                <a16:creationId xmlns:a16="http://schemas.microsoft.com/office/drawing/2014/main" id="{5946F93A-327B-4E2B-9B2E-60545C0B9529}"/>
              </a:ext>
            </a:extLst>
          </p:cNvPr>
          <p:cNvSpPr/>
          <p:nvPr/>
        </p:nvSpPr>
        <p:spPr>
          <a:xfrm>
            <a:off x="1560234" y="3203759"/>
            <a:ext cx="1338828" cy="1384995"/>
          </a:xfrm>
          <a:prstGeom prst="rect">
            <a:avLst/>
          </a:prstGeom>
        </p:spPr>
        <p:txBody>
          <a:bodyPr wrap="none">
            <a:spAutoFit/>
          </a:bodyPr>
          <a:lstStyle/>
          <a:p>
            <a:pPr algn="ctr"/>
            <a:r>
              <a:rPr lang="en-US" sz="2800" dirty="0">
                <a:solidFill>
                  <a:schemeClr val="bg1"/>
                </a:solidFill>
                <a:cs typeface="Arial" panose="020B0604020202020204" pitchFamily="34" charset="0"/>
              </a:rPr>
              <a:t>Abide </a:t>
            </a:r>
          </a:p>
          <a:p>
            <a:pPr algn="ctr"/>
            <a:r>
              <a:rPr lang="en-US" sz="2800" dirty="0">
                <a:solidFill>
                  <a:schemeClr val="bg1"/>
                </a:solidFill>
                <a:cs typeface="Arial" panose="020B0604020202020204" pitchFamily="34" charset="0"/>
              </a:rPr>
              <a:t>and </a:t>
            </a:r>
          </a:p>
          <a:p>
            <a:pPr algn="ctr"/>
            <a:r>
              <a:rPr lang="en-US" sz="2800" dirty="0">
                <a:solidFill>
                  <a:schemeClr val="bg1"/>
                </a:solidFill>
                <a:cs typeface="Arial" panose="020B0604020202020204" pitchFamily="34" charset="0"/>
              </a:rPr>
              <a:t>Abound</a:t>
            </a:r>
          </a:p>
        </p:txBody>
      </p:sp>
      <p:sp>
        <p:nvSpPr>
          <p:cNvPr id="7" name="Rectangle 6">
            <a:extLst>
              <a:ext uri="{FF2B5EF4-FFF2-40B4-BE49-F238E27FC236}">
                <a16:creationId xmlns:a16="http://schemas.microsoft.com/office/drawing/2014/main" id="{ABB93D74-9891-4AC0-92BF-50893BA294B5}"/>
              </a:ext>
            </a:extLst>
          </p:cNvPr>
          <p:cNvSpPr/>
          <p:nvPr/>
        </p:nvSpPr>
        <p:spPr>
          <a:xfrm>
            <a:off x="0" y="15502"/>
            <a:ext cx="12192000" cy="830997"/>
          </a:xfrm>
          <a:prstGeom prst="rect">
            <a:avLst/>
          </a:prstGeom>
        </p:spPr>
        <p:txBody>
          <a:bodyPr wrap="square">
            <a:spAutoFit/>
          </a:bodyPr>
          <a:lstStyle/>
          <a:p>
            <a:pPr algn="ctr"/>
            <a:r>
              <a:rPr lang="en-US" sz="4800" dirty="0">
                <a:solidFill>
                  <a:srgbClr val="FFFF00"/>
                </a:solidFill>
                <a:cs typeface="Arial" panose="020B0604020202020204" pitchFamily="34" charset="0"/>
              </a:rPr>
              <a:t>ETERNALISM MODULE 07</a:t>
            </a:r>
          </a:p>
        </p:txBody>
      </p:sp>
      <p:sp>
        <p:nvSpPr>
          <p:cNvPr id="8" name="Text Box 13">
            <a:extLst>
              <a:ext uri="{FF2B5EF4-FFF2-40B4-BE49-F238E27FC236}">
                <a16:creationId xmlns:a16="http://schemas.microsoft.com/office/drawing/2014/main" id="{09FB126C-382A-4E3C-B94C-1A906B7664A0}"/>
              </a:ext>
            </a:extLst>
          </p:cNvPr>
          <p:cNvSpPr txBox="1">
            <a:spLocks noChangeArrowheads="1"/>
          </p:cNvSpPr>
          <p:nvPr/>
        </p:nvSpPr>
        <p:spPr bwMode="auto">
          <a:xfrm>
            <a:off x="4920343" y="3542946"/>
            <a:ext cx="7260430"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tabLst>
                <a:tab pos="4516438" algn="l"/>
              </a:tabLst>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tabLst>
                <a:tab pos="4516438" algn="l"/>
              </a:tabLst>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tabLst>
                <a:tab pos="4516438" algn="l"/>
              </a:tabLst>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None/>
            </a:pPr>
            <a:r>
              <a:rPr lang="en-US" altLang="en-US" sz="4000" dirty="0">
                <a:solidFill>
                  <a:srgbClr val="FFFF00"/>
                </a:solidFill>
              </a:rPr>
              <a:t>Chapter 9: Plato </a:t>
            </a:r>
            <a:r>
              <a:rPr lang="en-US" altLang="en-US" sz="4000">
                <a:solidFill>
                  <a:srgbClr val="FFFF00"/>
                </a:solidFill>
              </a:rPr>
              <a:t>vs Aristotle</a:t>
            </a:r>
          </a:p>
          <a:p>
            <a:pPr eaLnBrk="1" hangingPunct="1">
              <a:spcBef>
                <a:spcPct val="0"/>
              </a:spcBef>
              <a:buNone/>
            </a:pPr>
            <a:endParaRPr lang="en-US" altLang="en-US" sz="1000" dirty="0">
              <a:solidFill>
                <a:srgbClr val="FFFF00"/>
              </a:solidFill>
            </a:endParaRPr>
          </a:p>
          <a:p>
            <a:pPr eaLnBrk="1" hangingPunct="1">
              <a:spcBef>
                <a:spcPct val="0"/>
              </a:spcBef>
              <a:buNone/>
            </a:pPr>
            <a:r>
              <a:rPr lang="en-US" altLang="en-US" sz="4000" dirty="0">
                <a:solidFill>
                  <a:srgbClr val="FFFF00"/>
                </a:solidFill>
              </a:rPr>
              <a:t>Case Study 1: Primacy of Consciousness Examples</a:t>
            </a:r>
          </a:p>
        </p:txBody>
      </p:sp>
      <p:sp>
        <p:nvSpPr>
          <p:cNvPr id="9" name="Text Box 13">
            <a:extLst>
              <a:ext uri="{FF2B5EF4-FFF2-40B4-BE49-F238E27FC236}">
                <a16:creationId xmlns:a16="http://schemas.microsoft.com/office/drawing/2014/main" id="{CF06637D-3C31-4F29-B2D1-9421FD7E0C5A}"/>
              </a:ext>
            </a:extLst>
          </p:cNvPr>
          <p:cNvSpPr txBox="1">
            <a:spLocks noChangeArrowheads="1"/>
          </p:cNvSpPr>
          <p:nvPr/>
        </p:nvSpPr>
        <p:spPr bwMode="auto">
          <a:xfrm>
            <a:off x="4920344" y="1880320"/>
            <a:ext cx="6943664"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tabLst>
                <a:tab pos="4516438" algn="l"/>
              </a:tabLst>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tabLst>
                <a:tab pos="4516438" algn="l"/>
              </a:tabLst>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tabLst>
                <a:tab pos="4516438" algn="l"/>
              </a:tabLst>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None/>
            </a:pPr>
            <a:r>
              <a:rPr lang="en-US" altLang="en-US" sz="8000" dirty="0">
                <a:solidFill>
                  <a:srgbClr val="FFFF00"/>
                </a:solidFill>
              </a:rPr>
              <a:t>Metaphysics</a:t>
            </a:r>
          </a:p>
        </p:txBody>
      </p:sp>
    </p:spTree>
    <p:extLst>
      <p:ext uri="{BB962C8B-B14F-4D97-AF65-F5344CB8AC3E}">
        <p14:creationId xmlns:p14="http://schemas.microsoft.com/office/powerpoint/2010/main" val="295461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F37037C-3B72-45BF-9EAE-90F2F8AB6A76}"/>
              </a:ext>
            </a:extLst>
          </p:cNvPr>
          <p:cNvSpPr>
            <a:spLocks noGrp="1"/>
          </p:cNvSpPr>
          <p:nvPr>
            <p:ph type="ftr" sz="quarter" idx="11"/>
          </p:nvPr>
        </p:nvSpPr>
        <p:spPr/>
        <p:txBody>
          <a:bodyPr/>
          <a:lstStyle/>
          <a:p>
            <a:pPr>
              <a:defRPr/>
            </a:pPr>
            <a:r>
              <a:rPr lang="en-US" dirty="0"/>
              <a:t>©ChristianEternalism.com</a:t>
            </a:r>
          </a:p>
        </p:txBody>
      </p:sp>
      <p:sp>
        <p:nvSpPr>
          <p:cNvPr id="3" name="Slide Number Placeholder 2">
            <a:extLst>
              <a:ext uri="{FF2B5EF4-FFF2-40B4-BE49-F238E27FC236}">
                <a16:creationId xmlns:a16="http://schemas.microsoft.com/office/drawing/2014/main" id="{728AEEC2-37B6-41BE-9278-0064B6791907}"/>
              </a:ext>
            </a:extLst>
          </p:cNvPr>
          <p:cNvSpPr>
            <a:spLocks noGrp="1"/>
          </p:cNvSpPr>
          <p:nvPr>
            <p:ph type="sldNum" sz="quarter" idx="12"/>
          </p:nvPr>
        </p:nvSpPr>
        <p:spPr/>
        <p:txBody>
          <a:bodyPr/>
          <a:lstStyle/>
          <a:p>
            <a:pPr>
              <a:defRPr/>
            </a:pPr>
            <a:fld id="{53429DF0-9955-4B60-96E2-2201DF02E17C}" type="slidenum">
              <a:rPr lang="en-US" altLang="en-US" smtClean="0"/>
              <a:pPr>
                <a:defRPr/>
              </a:pPr>
              <a:t>10</a:t>
            </a:fld>
            <a:endParaRPr lang="en-US" altLang="en-US" dirty="0"/>
          </a:p>
        </p:txBody>
      </p:sp>
      <p:sp>
        <p:nvSpPr>
          <p:cNvPr id="7" name="TextBox 6">
            <a:extLst>
              <a:ext uri="{FF2B5EF4-FFF2-40B4-BE49-F238E27FC236}">
                <a16:creationId xmlns:a16="http://schemas.microsoft.com/office/drawing/2014/main" id="{2E626357-6336-4703-94A5-3119C16FD84E}"/>
              </a:ext>
            </a:extLst>
          </p:cNvPr>
          <p:cNvSpPr txBox="1"/>
          <p:nvPr/>
        </p:nvSpPr>
        <p:spPr>
          <a:xfrm>
            <a:off x="304800" y="1447800"/>
            <a:ext cx="11506200" cy="3108543"/>
          </a:xfrm>
          <a:prstGeom prst="rect">
            <a:avLst/>
          </a:prstGeom>
          <a:noFill/>
        </p:spPr>
        <p:txBody>
          <a:bodyPr wrap="square">
            <a:spAutoFit/>
          </a:bodyPr>
          <a:lstStyle/>
          <a:p>
            <a:pPr eaLnBrk="1" hangingPunct="1">
              <a:defRPr/>
            </a:pPr>
            <a:r>
              <a:rPr lang="en-US" sz="2800" b="1" dirty="0">
                <a:solidFill>
                  <a:srgbClr val="00FF00"/>
                </a:solidFill>
                <a:latin typeface="+mn-lt"/>
                <a:cs typeface="Arial" charset="0"/>
              </a:rPr>
              <a:t>Elder Bruce R. McConkie: </a:t>
            </a:r>
            <a:r>
              <a:rPr lang="en-US" sz="2800" dirty="0">
                <a:solidFill>
                  <a:schemeClr val="bg1"/>
                </a:solidFill>
                <a:latin typeface="+mn-lt"/>
                <a:cs typeface="Arial" charset="0"/>
              </a:rPr>
              <a:t>“The </a:t>
            </a:r>
            <a:r>
              <a:rPr lang="en-US" sz="2800" dirty="0">
                <a:solidFill>
                  <a:srgbClr val="00FF00"/>
                </a:solidFill>
                <a:latin typeface="+mn-lt"/>
                <a:cs typeface="Arial" charset="0"/>
              </a:rPr>
              <a:t>greatest</a:t>
            </a:r>
            <a:r>
              <a:rPr lang="en-US" sz="2800" dirty="0">
                <a:solidFill>
                  <a:schemeClr val="bg1"/>
                </a:solidFill>
                <a:latin typeface="+mn-lt"/>
                <a:cs typeface="Arial" charset="0"/>
              </a:rPr>
              <a:t> </a:t>
            </a:r>
            <a:r>
              <a:rPr lang="en-US" sz="2800" dirty="0">
                <a:solidFill>
                  <a:srgbClr val="00FF00"/>
                </a:solidFill>
                <a:latin typeface="+mn-lt"/>
                <a:cs typeface="Arial" charset="0"/>
              </a:rPr>
              <a:t>truth</a:t>
            </a:r>
            <a:r>
              <a:rPr lang="en-US" sz="2800" dirty="0">
                <a:solidFill>
                  <a:schemeClr val="bg1"/>
                </a:solidFill>
                <a:latin typeface="+mn-lt"/>
                <a:cs typeface="Arial" charset="0"/>
              </a:rPr>
              <a:t> known to man is that there is a God in heaven who is infinite and eternal, that he is our Father in heaven, that he has a </a:t>
            </a:r>
            <a:r>
              <a:rPr lang="en-US" sz="2800" dirty="0">
                <a:solidFill>
                  <a:srgbClr val="00FF00"/>
                </a:solidFill>
                <a:latin typeface="+mn-lt"/>
                <a:cs typeface="Arial" charset="0"/>
              </a:rPr>
              <a:t>body</a:t>
            </a:r>
            <a:r>
              <a:rPr lang="en-US" sz="2800" dirty="0">
                <a:solidFill>
                  <a:schemeClr val="bg1"/>
                </a:solidFill>
                <a:latin typeface="+mn-lt"/>
                <a:cs typeface="Arial" charset="0"/>
              </a:rPr>
              <a:t> </a:t>
            </a:r>
            <a:r>
              <a:rPr lang="en-US" sz="2800" dirty="0">
                <a:solidFill>
                  <a:srgbClr val="00FF00"/>
                </a:solidFill>
                <a:latin typeface="+mn-lt"/>
                <a:cs typeface="Arial" charset="0"/>
              </a:rPr>
              <a:t>of flesh and bones </a:t>
            </a:r>
            <a:r>
              <a:rPr lang="en-US" sz="2800" dirty="0">
                <a:solidFill>
                  <a:schemeClr val="bg1"/>
                </a:solidFill>
                <a:latin typeface="+mn-lt"/>
                <a:cs typeface="Arial" charset="0"/>
              </a:rPr>
              <a:t>as tangible as man’s, that he is a </a:t>
            </a:r>
            <a:r>
              <a:rPr lang="en-US" sz="2800" dirty="0">
                <a:solidFill>
                  <a:srgbClr val="00FF00"/>
                </a:solidFill>
                <a:latin typeface="+mn-lt"/>
                <a:cs typeface="Arial" charset="0"/>
              </a:rPr>
              <a:t>literal person</a:t>
            </a:r>
            <a:r>
              <a:rPr lang="en-US" sz="2800" dirty="0">
                <a:solidFill>
                  <a:schemeClr val="bg1"/>
                </a:solidFill>
                <a:latin typeface="+mn-lt"/>
                <a:cs typeface="Arial" charset="0"/>
              </a:rPr>
              <a:t>, and that if we believe and obey his </a:t>
            </a:r>
            <a:r>
              <a:rPr lang="en-US" sz="2800" dirty="0">
                <a:solidFill>
                  <a:srgbClr val="00FF00"/>
                </a:solidFill>
                <a:latin typeface="+mn-lt"/>
                <a:cs typeface="Arial" charset="0"/>
              </a:rPr>
              <a:t>laws</a:t>
            </a:r>
            <a:r>
              <a:rPr lang="en-US" sz="2800" dirty="0">
                <a:solidFill>
                  <a:schemeClr val="bg1"/>
                </a:solidFill>
                <a:latin typeface="+mn-lt"/>
                <a:cs typeface="Arial" charset="0"/>
              </a:rPr>
              <a:t> we can gain the exaltation that he possesses. Now that is the </a:t>
            </a:r>
            <a:r>
              <a:rPr lang="en-US" sz="2800" dirty="0">
                <a:solidFill>
                  <a:srgbClr val="00FF00"/>
                </a:solidFill>
                <a:latin typeface="+mn-lt"/>
                <a:cs typeface="Arial" charset="0"/>
              </a:rPr>
              <a:t>greatest</a:t>
            </a:r>
            <a:r>
              <a:rPr lang="en-US" sz="2800" dirty="0">
                <a:solidFill>
                  <a:schemeClr val="bg1"/>
                </a:solidFill>
                <a:latin typeface="+mn-lt"/>
                <a:cs typeface="Arial" charset="0"/>
              </a:rPr>
              <a:t> </a:t>
            </a:r>
            <a:r>
              <a:rPr lang="en-US" sz="2800" dirty="0">
                <a:solidFill>
                  <a:srgbClr val="00FF00"/>
                </a:solidFill>
                <a:latin typeface="+mn-lt"/>
                <a:cs typeface="Arial" charset="0"/>
              </a:rPr>
              <a:t>truth</a:t>
            </a:r>
            <a:r>
              <a:rPr lang="en-US" sz="2800" dirty="0">
                <a:solidFill>
                  <a:schemeClr val="bg1"/>
                </a:solidFill>
                <a:latin typeface="+mn-lt"/>
                <a:cs typeface="Arial" charset="0"/>
              </a:rPr>
              <a:t> and the most glorious concept known to the human mind and the reverse of it is the </a:t>
            </a:r>
            <a:r>
              <a:rPr lang="en-US" sz="2800" dirty="0">
                <a:solidFill>
                  <a:srgbClr val="FF0000"/>
                </a:solidFill>
                <a:latin typeface="+mn-lt"/>
                <a:cs typeface="Arial" charset="0"/>
              </a:rPr>
              <a:t>greatest</a:t>
            </a:r>
            <a:r>
              <a:rPr lang="en-US" sz="2800" dirty="0">
                <a:solidFill>
                  <a:schemeClr val="bg1"/>
                </a:solidFill>
                <a:latin typeface="+mn-lt"/>
                <a:cs typeface="Arial" charset="0"/>
              </a:rPr>
              <a:t> </a:t>
            </a:r>
            <a:r>
              <a:rPr lang="en-US" sz="2800" dirty="0">
                <a:solidFill>
                  <a:srgbClr val="FF0000"/>
                </a:solidFill>
                <a:latin typeface="+mn-lt"/>
                <a:cs typeface="Arial" charset="0"/>
              </a:rPr>
              <a:t>heresy</a:t>
            </a:r>
            <a:r>
              <a:rPr lang="en-US" sz="2800" dirty="0">
                <a:solidFill>
                  <a:schemeClr val="bg1"/>
                </a:solidFill>
                <a:latin typeface="+mn-lt"/>
                <a:cs typeface="Arial" charset="0"/>
              </a:rPr>
              <a:t> in Christendom.” </a:t>
            </a:r>
            <a:r>
              <a:rPr lang="en-US" sz="1400" dirty="0">
                <a:solidFill>
                  <a:schemeClr val="bg1"/>
                </a:solidFill>
                <a:latin typeface="+mn-lt"/>
                <a:cs typeface="Arial" charset="0"/>
              </a:rPr>
              <a:t>(The Seven Deadly Heresies, BYU Fireside, Jun1, 1980) </a:t>
            </a:r>
          </a:p>
        </p:txBody>
      </p:sp>
      <p:grpSp>
        <p:nvGrpSpPr>
          <p:cNvPr id="8" name="Group 26">
            <a:extLst>
              <a:ext uri="{FF2B5EF4-FFF2-40B4-BE49-F238E27FC236}">
                <a16:creationId xmlns:a16="http://schemas.microsoft.com/office/drawing/2014/main" id="{F24FDA1D-960B-49B5-A649-0BC9AE361F76}"/>
              </a:ext>
            </a:extLst>
          </p:cNvPr>
          <p:cNvGrpSpPr>
            <a:grpSpLocks/>
          </p:cNvGrpSpPr>
          <p:nvPr/>
        </p:nvGrpSpPr>
        <p:grpSpPr bwMode="auto">
          <a:xfrm>
            <a:off x="2286000" y="4800600"/>
            <a:ext cx="7794625" cy="1886130"/>
            <a:chOff x="663869" y="4447286"/>
            <a:chExt cx="7794331" cy="1886643"/>
          </a:xfrm>
        </p:grpSpPr>
        <p:sp>
          <p:nvSpPr>
            <p:cNvPr id="9" name="Text Box 2">
              <a:extLst>
                <a:ext uri="{FF2B5EF4-FFF2-40B4-BE49-F238E27FC236}">
                  <a16:creationId xmlns:a16="http://schemas.microsoft.com/office/drawing/2014/main" id="{6544A46F-A6AE-4A74-AA97-0E4F7ECCC4C3}"/>
                </a:ext>
              </a:extLst>
            </p:cNvPr>
            <p:cNvSpPr txBox="1">
              <a:spLocks noChangeArrowheads="1"/>
            </p:cNvSpPr>
            <p:nvPr/>
          </p:nvSpPr>
          <p:spPr bwMode="auto">
            <a:xfrm>
              <a:off x="2416403" y="5133274"/>
              <a:ext cx="4343236" cy="1200655"/>
            </a:xfrm>
            <a:prstGeom prst="rect">
              <a:avLst/>
            </a:prstGeom>
            <a:noFill/>
            <a:ln w="9525">
              <a:noFill/>
              <a:miter lim="800000"/>
              <a:headEnd/>
              <a:tailEnd/>
            </a:ln>
          </p:spPr>
          <p:txBody>
            <a:bodyPr>
              <a:spAutoFit/>
            </a:bodyPr>
            <a:lstStyle/>
            <a:p>
              <a:pPr algn="ctr" eaLnBrk="1" hangingPunct="1">
                <a:defRPr/>
              </a:pPr>
              <a:r>
                <a:rPr lang="en-US" sz="2400" b="1" dirty="0">
                  <a:solidFill>
                    <a:srgbClr val="00FF00"/>
                  </a:solidFill>
                  <a:latin typeface="+mn-lt"/>
                </a:rPr>
                <a:t>ABSOLUTISM OF REALITY</a:t>
              </a:r>
            </a:p>
            <a:p>
              <a:pPr algn="ctr" eaLnBrk="1" hangingPunct="1">
                <a:defRPr/>
              </a:pPr>
              <a:r>
                <a:rPr lang="en-US" sz="2400" b="1" dirty="0">
                  <a:solidFill>
                    <a:srgbClr val="00FF00"/>
                  </a:solidFill>
                  <a:latin typeface="+mn-lt"/>
                </a:rPr>
                <a:t>PRIMACY OF EXISTENCE</a:t>
              </a:r>
            </a:p>
            <a:p>
              <a:pPr algn="ctr" eaLnBrk="1" hangingPunct="1">
                <a:defRPr/>
              </a:pPr>
              <a:r>
                <a:rPr lang="en-US" sz="2400" b="1" dirty="0">
                  <a:solidFill>
                    <a:srgbClr val="00FF00"/>
                  </a:solidFill>
                  <a:latin typeface="+mn-lt"/>
                </a:rPr>
                <a:t>LAWFULNESS</a:t>
              </a:r>
            </a:p>
          </p:txBody>
        </p:sp>
        <p:grpSp>
          <p:nvGrpSpPr>
            <p:cNvPr id="10" name="Group 16">
              <a:extLst>
                <a:ext uri="{FF2B5EF4-FFF2-40B4-BE49-F238E27FC236}">
                  <a16:creationId xmlns:a16="http://schemas.microsoft.com/office/drawing/2014/main" id="{97AD8EF2-4B6A-4D4C-8F06-8952E1B955DA}"/>
                </a:ext>
              </a:extLst>
            </p:cNvPr>
            <p:cNvGrpSpPr>
              <a:grpSpLocks/>
            </p:cNvGrpSpPr>
            <p:nvPr/>
          </p:nvGrpSpPr>
          <p:grpSpPr bwMode="auto">
            <a:xfrm>
              <a:off x="663869" y="4447288"/>
              <a:ext cx="1850955" cy="1854705"/>
              <a:chOff x="3124200" y="3468031"/>
              <a:chExt cx="2814978" cy="2819262"/>
            </a:xfrm>
          </p:grpSpPr>
          <p:sp>
            <p:nvSpPr>
              <p:cNvPr id="17" name="Oval 57">
                <a:extLst>
                  <a:ext uri="{FF2B5EF4-FFF2-40B4-BE49-F238E27FC236}">
                    <a16:creationId xmlns:a16="http://schemas.microsoft.com/office/drawing/2014/main" id="{9050E600-C809-4728-AF71-E55E88B87880}"/>
                  </a:ext>
                </a:extLst>
              </p:cNvPr>
              <p:cNvSpPr>
                <a:spLocks noChangeArrowheads="1"/>
              </p:cNvSpPr>
              <p:nvPr/>
            </p:nvSpPr>
            <p:spPr bwMode="auto">
              <a:xfrm>
                <a:off x="3124200" y="3468031"/>
                <a:ext cx="2814978" cy="2819262"/>
              </a:xfrm>
              <a:prstGeom prst="ellipse">
                <a:avLst/>
              </a:prstGeom>
              <a:solidFill>
                <a:schemeClr val="bg1"/>
              </a:solidFill>
              <a:ln w="57150">
                <a:solidFill>
                  <a:srgbClr val="00FF00"/>
                </a:solidFill>
                <a:round/>
                <a:headEnd/>
                <a:tailEnd/>
              </a:ln>
            </p:spPr>
            <p:txBody>
              <a:bodyPr wrap="none" anchor="ctr"/>
              <a:lstStyle/>
              <a:p>
                <a:pPr eaLnBrk="1" hangingPunct="1">
                  <a:defRPr/>
                </a:pPr>
                <a:endParaRPr lang="en-US">
                  <a:solidFill>
                    <a:schemeClr val="bg1"/>
                  </a:solidFill>
                  <a:latin typeface="+mn-lt"/>
                </a:endParaRPr>
              </a:p>
            </p:txBody>
          </p:sp>
          <p:grpSp>
            <p:nvGrpSpPr>
              <p:cNvPr id="18" name="Group 16">
                <a:extLst>
                  <a:ext uri="{FF2B5EF4-FFF2-40B4-BE49-F238E27FC236}">
                    <a16:creationId xmlns:a16="http://schemas.microsoft.com/office/drawing/2014/main" id="{B11B97A5-9108-4BBC-82E9-44F9184B662D}"/>
                  </a:ext>
                </a:extLst>
              </p:cNvPr>
              <p:cNvGrpSpPr>
                <a:grpSpLocks/>
              </p:cNvGrpSpPr>
              <p:nvPr/>
            </p:nvGrpSpPr>
            <p:grpSpPr bwMode="auto">
              <a:xfrm>
                <a:off x="3457578" y="3953186"/>
                <a:ext cx="2138363" cy="1874838"/>
                <a:chOff x="2074" y="2350"/>
                <a:chExt cx="1347" cy="1181"/>
              </a:xfrm>
            </p:grpSpPr>
            <p:sp>
              <p:nvSpPr>
                <p:cNvPr id="19" name="Text Box 4">
                  <a:extLst>
                    <a:ext uri="{FF2B5EF4-FFF2-40B4-BE49-F238E27FC236}">
                      <a16:creationId xmlns:a16="http://schemas.microsoft.com/office/drawing/2014/main" id="{5E8513E8-1029-4798-A325-CDDB46CF688D}"/>
                    </a:ext>
                  </a:extLst>
                </p:cNvPr>
                <p:cNvSpPr txBox="1">
                  <a:spLocks noChangeArrowheads="1"/>
                </p:cNvSpPr>
                <p:nvPr/>
              </p:nvSpPr>
              <p:spPr bwMode="auto">
                <a:xfrm>
                  <a:off x="2130" y="2350"/>
                  <a:ext cx="1259" cy="1181"/>
                </a:xfrm>
                <a:prstGeom prst="rect">
                  <a:avLst/>
                </a:prstGeom>
                <a:noFill/>
                <a:ln w="9525">
                  <a:noFill/>
                  <a:miter lim="800000"/>
                  <a:headEnd/>
                  <a:tailEnd/>
                </a:ln>
              </p:spPr>
              <p:txBody>
                <a:bodyPr wrap="none">
                  <a:spAutoFit/>
                </a:bodyPr>
                <a:lstStyle/>
                <a:p>
                  <a:pPr algn="ctr" eaLnBrk="1" hangingPunct="1">
                    <a:defRPr/>
                  </a:pPr>
                  <a:r>
                    <a:rPr lang="en-US" sz="3200" dirty="0">
                      <a:latin typeface="+mn-lt"/>
                    </a:rPr>
                    <a:t>Reality</a:t>
                  </a:r>
                </a:p>
                <a:p>
                  <a:pPr algn="ctr" eaLnBrk="1" hangingPunct="1">
                    <a:defRPr/>
                  </a:pPr>
                  <a:endParaRPr lang="en-US" sz="1000" dirty="0">
                    <a:latin typeface="+mn-lt"/>
                  </a:endParaRPr>
                </a:p>
                <a:p>
                  <a:pPr algn="ctr" eaLnBrk="1" hangingPunct="1">
                    <a:defRPr/>
                  </a:pPr>
                  <a:r>
                    <a:rPr lang="en-US" sz="3200" dirty="0">
                      <a:latin typeface="+mn-lt"/>
                    </a:rPr>
                    <a:t>God</a:t>
                  </a:r>
                </a:p>
              </p:txBody>
            </p:sp>
            <p:sp>
              <p:nvSpPr>
                <p:cNvPr id="20" name="Line 5">
                  <a:extLst>
                    <a:ext uri="{FF2B5EF4-FFF2-40B4-BE49-F238E27FC236}">
                      <a16:creationId xmlns:a16="http://schemas.microsoft.com/office/drawing/2014/main" id="{0D2D53A2-4A5C-4F7D-856F-5738782123A0}"/>
                    </a:ext>
                  </a:extLst>
                </p:cNvPr>
                <p:cNvSpPr>
                  <a:spLocks noChangeShapeType="1"/>
                </p:cNvSpPr>
                <p:nvPr/>
              </p:nvSpPr>
              <p:spPr bwMode="auto">
                <a:xfrm>
                  <a:off x="2074" y="2932"/>
                  <a:ext cx="1347" cy="0"/>
                </a:xfrm>
                <a:prstGeom prst="line">
                  <a:avLst/>
                </a:prstGeom>
                <a:noFill/>
                <a:ln w="28575">
                  <a:solidFill>
                    <a:schemeClr val="tx1"/>
                  </a:solidFill>
                  <a:round/>
                  <a:headEnd/>
                  <a:tailEnd/>
                </a:ln>
              </p:spPr>
              <p:txBody>
                <a:bodyPr/>
                <a:lstStyle/>
                <a:p>
                  <a:pPr eaLnBrk="1" hangingPunct="1">
                    <a:defRPr/>
                  </a:pPr>
                  <a:endParaRPr lang="en-US">
                    <a:latin typeface="+mn-lt"/>
                  </a:endParaRPr>
                </a:p>
              </p:txBody>
            </p:sp>
          </p:grpSp>
        </p:grpSp>
        <p:grpSp>
          <p:nvGrpSpPr>
            <p:cNvPr id="11" name="Group 65">
              <a:extLst>
                <a:ext uri="{FF2B5EF4-FFF2-40B4-BE49-F238E27FC236}">
                  <a16:creationId xmlns:a16="http://schemas.microsoft.com/office/drawing/2014/main" id="{B0A3909E-268A-408E-8F18-7B4451C94851}"/>
                </a:ext>
              </a:extLst>
            </p:cNvPr>
            <p:cNvGrpSpPr>
              <a:grpSpLocks/>
            </p:cNvGrpSpPr>
            <p:nvPr/>
          </p:nvGrpSpPr>
          <p:grpSpPr bwMode="auto">
            <a:xfrm>
              <a:off x="6607245" y="4447288"/>
              <a:ext cx="1850955" cy="1854705"/>
              <a:chOff x="2568645" y="3200792"/>
              <a:chExt cx="1850955" cy="1854705"/>
            </a:xfrm>
          </p:grpSpPr>
          <p:sp>
            <p:nvSpPr>
              <p:cNvPr id="13" name="Oval 57">
                <a:extLst>
                  <a:ext uri="{FF2B5EF4-FFF2-40B4-BE49-F238E27FC236}">
                    <a16:creationId xmlns:a16="http://schemas.microsoft.com/office/drawing/2014/main" id="{3F0CCD3D-0E82-4C51-B13D-3E5B5EB5DA0D}"/>
                  </a:ext>
                </a:extLst>
              </p:cNvPr>
              <p:cNvSpPr>
                <a:spLocks noChangeArrowheads="1"/>
              </p:cNvSpPr>
              <p:nvPr/>
            </p:nvSpPr>
            <p:spPr bwMode="auto">
              <a:xfrm>
                <a:off x="2568645" y="3200792"/>
                <a:ext cx="1850955" cy="1854705"/>
              </a:xfrm>
              <a:prstGeom prst="ellipse">
                <a:avLst/>
              </a:prstGeom>
              <a:solidFill>
                <a:schemeClr val="bg1"/>
              </a:solidFill>
              <a:ln w="57150">
                <a:solidFill>
                  <a:srgbClr val="00FF00"/>
                </a:solidFill>
                <a:round/>
                <a:headEnd/>
                <a:tailEnd/>
              </a:ln>
            </p:spPr>
            <p:txBody>
              <a:bodyPr wrap="none" anchor="ctr"/>
              <a:lstStyle/>
              <a:p>
                <a:pPr eaLnBrk="1" hangingPunct="1">
                  <a:defRPr/>
                </a:pPr>
                <a:endParaRPr lang="en-US">
                  <a:solidFill>
                    <a:schemeClr val="bg1"/>
                  </a:solidFill>
                  <a:latin typeface="+mn-lt"/>
                </a:endParaRPr>
              </a:p>
            </p:txBody>
          </p:sp>
          <p:pic>
            <p:nvPicPr>
              <p:cNvPr id="14" name="Picture 4">
                <a:extLst>
                  <a:ext uri="{FF2B5EF4-FFF2-40B4-BE49-F238E27FC236}">
                    <a16:creationId xmlns:a16="http://schemas.microsoft.com/office/drawing/2014/main" id="{5CE89002-DC72-4A8E-A120-5D03BF1D02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5557" y="3530563"/>
                <a:ext cx="1066800" cy="930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4">
                <a:extLst>
                  <a:ext uri="{FF2B5EF4-FFF2-40B4-BE49-F238E27FC236}">
                    <a16:creationId xmlns:a16="http://schemas.microsoft.com/office/drawing/2014/main" id="{73BC9A20-2D90-483E-BD6C-97E1E10F0D47}"/>
                  </a:ext>
                </a:extLst>
              </p:cNvPr>
              <p:cNvSpPr txBox="1"/>
              <p:nvPr/>
            </p:nvSpPr>
            <p:spPr>
              <a:xfrm>
                <a:off x="2994079" y="4487016"/>
                <a:ext cx="1009612" cy="306470"/>
              </a:xfrm>
              <a:prstGeom prst="rect">
                <a:avLst/>
              </a:prstGeom>
              <a:noFill/>
            </p:spPr>
            <p:txBody>
              <a:bodyPr wrap="none">
                <a:spAutoFit/>
              </a:bodyPr>
              <a:lstStyle/>
              <a:p>
                <a:pPr algn="ctr" eaLnBrk="1" hangingPunct="1">
                  <a:defRPr/>
                </a:pPr>
                <a:r>
                  <a:rPr lang="en-US" sz="1400" b="1" dirty="0">
                    <a:latin typeface="+mn-lt"/>
                    <a:cs typeface="Arial" charset="0"/>
                  </a:rPr>
                  <a:t>Eternal Life</a:t>
                </a:r>
              </a:p>
            </p:txBody>
          </p:sp>
          <p:sp>
            <p:nvSpPr>
              <p:cNvPr id="16" name="TextBox 15">
                <a:extLst>
                  <a:ext uri="{FF2B5EF4-FFF2-40B4-BE49-F238E27FC236}">
                    <a16:creationId xmlns:a16="http://schemas.microsoft.com/office/drawing/2014/main" id="{9BE3CD50-A971-414C-8F22-883B0AE4C48E}"/>
                  </a:ext>
                </a:extLst>
              </p:cNvPr>
              <p:cNvSpPr txBox="1"/>
              <p:nvPr/>
            </p:nvSpPr>
            <p:spPr>
              <a:xfrm>
                <a:off x="3148061" y="3747040"/>
                <a:ext cx="666725" cy="524018"/>
              </a:xfrm>
              <a:prstGeom prst="rect">
                <a:avLst/>
              </a:prstGeom>
              <a:noFill/>
            </p:spPr>
            <p:txBody>
              <a:bodyPr wrap="none">
                <a:spAutoFit/>
              </a:bodyPr>
              <a:lstStyle/>
              <a:p>
                <a:pPr algn="ctr" eaLnBrk="1" hangingPunct="1">
                  <a:defRPr/>
                </a:pPr>
                <a:r>
                  <a:rPr lang="en-US" sz="1400" dirty="0">
                    <a:latin typeface="+mn-lt"/>
                    <a:cs typeface="Arial" charset="0"/>
                  </a:rPr>
                  <a:t>True</a:t>
                </a:r>
              </a:p>
              <a:p>
                <a:pPr algn="ctr" eaLnBrk="1" hangingPunct="1">
                  <a:defRPr/>
                </a:pPr>
                <a:r>
                  <a:rPr lang="en-US" sz="1400" dirty="0">
                    <a:latin typeface="+mn-lt"/>
                    <a:cs typeface="Arial" charset="0"/>
                  </a:rPr>
                  <a:t>Beliefs</a:t>
                </a:r>
              </a:p>
            </p:txBody>
          </p:sp>
        </p:grpSp>
        <p:sp>
          <p:nvSpPr>
            <p:cNvPr id="12" name="TextBox 11">
              <a:extLst>
                <a:ext uri="{FF2B5EF4-FFF2-40B4-BE49-F238E27FC236}">
                  <a16:creationId xmlns:a16="http://schemas.microsoft.com/office/drawing/2014/main" id="{EFB5F206-AA2B-4700-ADC1-BD5B934E1DFA}"/>
                </a:ext>
              </a:extLst>
            </p:cNvPr>
            <p:cNvSpPr txBox="1"/>
            <p:nvPr/>
          </p:nvSpPr>
          <p:spPr>
            <a:xfrm>
              <a:off x="3406966" y="4447286"/>
              <a:ext cx="2520916" cy="584934"/>
            </a:xfrm>
            <a:prstGeom prst="rect">
              <a:avLst/>
            </a:prstGeom>
            <a:noFill/>
          </p:spPr>
          <p:txBody>
            <a:bodyPr wrap="none">
              <a:spAutoFit/>
            </a:bodyPr>
            <a:lstStyle/>
            <a:p>
              <a:pPr eaLnBrk="1" hangingPunct="1">
                <a:defRPr/>
              </a:pPr>
              <a:r>
                <a:rPr lang="en-US" sz="3200" dirty="0">
                  <a:solidFill>
                    <a:srgbClr val="00FF00"/>
                  </a:solidFill>
                  <a:latin typeface="+mn-lt"/>
                  <a:cs typeface="Arial" charset="0"/>
                </a:rPr>
                <a:t>RESTORATION</a:t>
              </a:r>
            </a:p>
          </p:txBody>
        </p:sp>
      </p:grpSp>
      <p:sp>
        <p:nvSpPr>
          <p:cNvPr id="21" name="TextBox 20">
            <a:extLst>
              <a:ext uri="{FF2B5EF4-FFF2-40B4-BE49-F238E27FC236}">
                <a16:creationId xmlns:a16="http://schemas.microsoft.com/office/drawing/2014/main" id="{C4A019C9-6691-4A4B-9841-F4893A4E9489}"/>
              </a:ext>
            </a:extLst>
          </p:cNvPr>
          <p:cNvSpPr txBox="1"/>
          <p:nvPr/>
        </p:nvSpPr>
        <p:spPr>
          <a:xfrm>
            <a:off x="1" y="0"/>
            <a:ext cx="12192000" cy="1200329"/>
          </a:xfrm>
          <a:prstGeom prst="rect">
            <a:avLst/>
          </a:prstGeom>
          <a:noFill/>
        </p:spPr>
        <p:txBody>
          <a:bodyPr wrap="square">
            <a:spAutoFit/>
          </a:bodyPr>
          <a:lstStyle/>
          <a:p>
            <a:pPr algn="ctr" eaLnBrk="1" hangingPunct="1">
              <a:defRPr/>
            </a:pPr>
            <a:r>
              <a:rPr lang="en-US" sz="3600" dirty="0">
                <a:solidFill>
                  <a:srgbClr val="00FF00"/>
                </a:solidFill>
                <a:latin typeface="+mn-lt"/>
                <a:cs typeface="Arial" charset="0"/>
              </a:rPr>
              <a:t>Our </a:t>
            </a:r>
            <a:r>
              <a:rPr lang="en-US" sz="3600" b="1" dirty="0">
                <a:solidFill>
                  <a:srgbClr val="00FF00"/>
                </a:solidFill>
                <a:latin typeface="+mn-lt"/>
                <a:cs typeface="Arial" charset="0"/>
              </a:rPr>
              <a:t>First True </a:t>
            </a:r>
            <a:r>
              <a:rPr lang="en-US" sz="3600" dirty="0">
                <a:solidFill>
                  <a:srgbClr val="00FF00"/>
                </a:solidFill>
                <a:latin typeface="+mn-lt"/>
                <a:cs typeface="Arial" charset="0"/>
              </a:rPr>
              <a:t>Philosophical </a:t>
            </a:r>
            <a:r>
              <a:rPr lang="en-US" sz="3600" b="1" dirty="0">
                <a:solidFill>
                  <a:srgbClr val="00FF00"/>
                </a:solidFill>
                <a:latin typeface="+mn-lt"/>
                <a:cs typeface="Arial" charset="0"/>
              </a:rPr>
              <a:t>Primacy Issue</a:t>
            </a:r>
          </a:p>
          <a:p>
            <a:pPr algn="ctr" eaLnBrk="1" hangingPunct="1">
              <a:defRPr/>
            </a:pPr>
            <a:r>
              <a:rPr lang="en-US" sz="3600" dirty="0">
                <a:solidFill>
                  <a:srgbClr val="00FF00"/>
                </a:solidFill>
                <a:latin typeface="+mn-lt"/>
                <a:cs typeface="Arial" charset="0"/>
              </a:rPr>
              <a:t>Pertains to the Nature of God</a:t>
            </a:r>
          </a:p>
        </p:txBody>
      </p:sp>
    </p:spTree>
    <p:extLst>
      <p:ext uri="{BB962C8B-B14F-4D97-AF65-F5344CB8AC3E}">
        <p14:creationId xmlns:p14="http://schemas.microsoft.com/office/powerpoint/2010/main" val="3923002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F37037C-3B72-45BF-9EAE-90F2F8AB6A76}"/>
              </a:ext>
            </a:extLst>
          </p:cNvPr>
          <p:cNvSpPr>
            <a:spLocks noGrp="1"/>
          </p:cNvSpPr>
          <p:nvPr>
            <p:ph type="ftr" sz="quarter" idx="11"/>
          </p:nvPr>
        </p:nvSpPr>
        <p:spPr/>
        <p:txBody>
          <a:bodyPr/>
          <a:lstStyle/>
          <a:p>
            <a:pPr>
              <a:defRPr/>
            </a:pPr>
            <a:r>
              <a:rPr lang="en-US" dirty="0"/>
              <a:t>©ChristianEternalism.com</a:t>
            </a:r>
          </a:p>
        </p:txBody>
      </p:sp>
      <p:sp>
        <p:nvSpPr>
          <p:cNvPr id="3" name="Slide Number Placeholder 2">
            <a:extLst>
              <a:ext uri="{FF2B5EF4-FFF2-40B4-BE49-F238E27FC236}">
                <a16:creationId xmlns:a16="http://schemas.microsoft.com/office/drawing/2014/main" id="{728AEEC2-37B6-41BE-9278-0064B6791907}"/>
              </a:ext>
            </a:extLst>
          </p:cNvPr>
          <p:cNvSpPr>
            <a:spLocks noGrp="1"/>
          </p:cNvSpPr>
          <p:nvPr>
            <p:ph type="sldNum" sz="quarter" idx="12"/>
          </p:nvPr>
        </p:nvSpPr>
        <p:spPr/>
        <p:txBody>
          <a:bodyPr/>
          <a:lstStyle/>
          <a:p>
            <a:pPr>
              <a:defRPr/>
            </a:pPr>
            <a:fld id="{53429DF0-9955-4B60-96E2-2201DF02E17C}" type="slidenum">
              <a:rPr lang="en-US" altLang="en-US" smtClean="0"/>
              <a:pPr>
                <a:defRPr/>
              </a:pPr>
              <a:t>11</a:t>
            </a:fld>
            <a:endParaRPr lang="en-US" altLang="en-US" dirty="0"/>
          </a:p>
        </p:txBody>
      </p:sp>
      <p:sp>
        <p:nvSpPr>
          <p:cNvPr id="25" name="TextBox 24">
            <a:extLst>
              <a:ext uri="{FF2B5EF4-FFF2-40B4-BE49-F238E27FC236}">
                <a16:creationId xmlns:a16="http://schemas.microsoft.com/office/drawing/2014/main" id="{31B4C330-A0E3-45CD-916F-FA798B1BDC46}"/>
              </a:ext>
            </a:extLst>
          </p:cNvPr>
          <p:cNvSpPr txBox="1"/>
          <p:nvPr/>
        </p:nvSpPr>
        <p:spPr>
          <a:xfrm>
            <a:off x="304800" y="1371600"/>
            <a:ext cx="11887200" cy="3293209"/>
          </a:xfrm>
          <a:prstGeom prst="rect">
            <a:avLst/>
          </a:prstGeom>
          <a:noFill/>
        </p:spPr>
        <p:txBody>
          <a:bodyPr wrap="square">
            <a:spAutoFit/>
          </a:bodyPr>
          <a:lstStyle/>
          <a:p>
            <a:pPr eaLnBrk="1" hangingPunct="1">
              <a:defRPr/>
            </a:pPr>
            <a:r>
              <a:rPr lang="en-US" sz="2600" b="1" dirty="0">
                <a:solidFill>
                  <a:srgbClr val="00FF00"/>
                </a:solidFill>
                <a:latin typeface="+mn-lt"/>
                <a:cs typeface="Arial" charset="0"/>
              </a:rPr>
              <a:t>Elder Bruce R. McConkie: </a:t>
            </a:r>
            <a:r>
              <a:rPr lang="en-US" sz="2600" dirty="0">
                <a:solidFill>
                  <a:schemeClr val="bg1"/>
                </a:solidFill>
                <a:latin typeface="+mn-lt"/>
                <a:cs typeface="Arial" charset="0"/>
              </a:rPr>
              <a:t>“This </a:t>
            </a:r>
            <a:r>
              <a:rPr lang="en-US" sz="2600" dirty="0">
                <a:solidFill>
                  <a:srgbClr val="FF0000"/>
                </a:solidFill>
                <a:latin typeface="+mn-lt"/>
                <a:cs typeface="Arial" charset="0"/>
              </a:rPr>
              <a:t>first</a:t>
            </a:r>
            <a:r>
              <a:rPr lang="en-US" sz="2600" dirty="0">
                <a:solidFill>
                  <a:schemeClr val="bg1"/>
                </a:solidFill>
                <a:latin typeface="+mn-lt"/>
                <a:cs typeface="Arial" charset="0"/>
              </a:rPr>
              <a:t> and </a:t>
            </a:r>
            <a:r>
              <a:rPr lang="en-US" sz="2600" dirty="0">
                <a:solidFill>
                  <a:srgbClr val="FF0000"/>
                </a:solidFill>
                <a:latin typeface="+mn-lt"/>
                <a:cs typeface="Arial" charset="0"/>
              </a:rPr>
              <a:t>chief</a:t>
            </a:r>
            <a:r>
              <a:rPr lang="en-US" sz="2600" dirty="0">
                <a:solidFill>
                  <a:schemeClr val="bg1"/>
                </a:solidFill>
                <a:latin typeface="+mn-lt"/>
                <a:cs typeface="Arial" charset="0"/>
              </a:rPr>
              <a:t> </a:t>
            </a:r>
            <a:r>
              <a:rPr lang="en-US" sz="2600" dirty="0">
                <a:solidFill>
                  <a:srgbClr val="FF0000"/>
                </a:solidFill>
                <a:latin typeface="+mn-lt"/>
                <a:cs typeface="Arial" charset="0"/>
              </a:rPr>
              <a:t>heresy</a:t>
            </a:r>
            <a:r>
              <a:rPr lang="en-US" sz="2600" dirty="0">
                <a:solidFill>
                  <a:schemeClr val="bg1"/>
                </a:solidFill>
                <a:latin typeface="+mn-lt"/>
                <a:cs typeface="Arial" charset="0"/>
              </a:rPr>
              <a:t> of a now fallen and decadent Christianity—and truly it is the </a:t>
            </a:r>
            <a:r>
              <a:rPr lang="en-US" sz="2600" dirty="0">
                <a:solidFill>
                  <a:srgbClr val="FF0000"/>
                </a:solidFill>
                <a:latin typeface="+mn-lt"/>
                <a:cs typeface="Arial" charset="0"/>
              </a:rPr>
              <a:t>father of all heresies</a:t>
            </a:r>
            <a:r>
              <a:rPr lang="en-US" sz="2600" dirty="0">
                <a:solidFill>
                  <a:schemeClr val="bg1"/>
                </a:solidFill>
                <a:latin typeface="+mn-lt"/>
                <a:cs typeface="Arial" charset="0"/>
              </a:rPr>
              <a:t>—swept through all of the congregations of true believers in the early centuries of the Christian Era; it pertained then and it pertains now to the nature and kind of being that God is … This </a:t>
            </a:r>
            <a:r>
              <a:rPr lang="en-US" sz="2600" dirty="0">
                <a:solidFill>
                  <a:srgbClr val="FF0000"/>
                </a:solidFill>
                <a:latin typeface="+mn-lt"/>
                <a:cs typeface="Arial" charset="0"/>
              </a:rPr>
              <a:t>new God</a:t>
            </a:r>
            <a:r>
              <a:rPr lang="en-US" sz="2600" dirty="0">
                <a:solidFill>
                  <a:schemeClr val="bg1"/>
                </a:solidFill>
                <a:latin typeface="+mn-lt"/>
                <a:cs typeface="Arial" charset="0"/>
              </a:rPr>
              <a:t>, </a:t>
            </a:r>
            <a:r>
              <a:rPr lang="en-US" sz="2600" dirty="0">
                <a:solidFill>
                  <a:srgbClr val="FF0000"/>
                </a:solidFill>
                <a:latin typeface="+mn-lt"/>
                <a:cs typeface="Arial" charset="0"/>
              </a:rPr>
              <a:t>no longer a personal Father</a:t>
            </a:r>
            <a:r>
              <a:rPr lang="en-US" sz="2600" dirty="0">
                <a:solidFill>
                  <a:schemeClr val="bg1"/>
                </a:solidFill>
                <a:latin typeface="+mn-lt"/>
                <a:cs typeface="Arial" charset="0"/>
              </a:rPr>
              <a:t>, no longer a personage of tabernacle, became an </a:t>
            </a:r>
            <a:r>
              <a:rPr lang="en-US" sz="2600" dirty="0">
                <a:solidFill>
                  <a:srgbClr val="FF0000"/>
                </a:solidFill>
                <a:latin typeface="+mn-lt"/>
                <a:cs typeface="Arial" charset="0"/>
              </a:rPr>
              <a:t>incomprehensible</a:t>
            </a:r>
            <a:r>
              <a:rPr lang="en-US" sz="2600" dirty="0">
                <a:solidFill>
                  <a:schemeClr val="bg1"/>
                </a:solidFill>
                <a:latin typeface="+mn-lt"/>
                <a:cs typeface="Arial" charset="0"/>
              </a:rPr>
              <a:t> three-in-one spirit essence that filled the immensity of space. The adoption of this </a:t>
            </a:r>
            <a:r>
              <a:rPr lang="en-US" sz="2600" dirty="0">
                <a:solidFill>
                  <a:srgbClr val="FF0000"/>
                </a:solidFill>
                <a:latin typeface="+mn-lt"/>
                <a:cs typeface="Arial" charset="0"/>
              </a:rPr>
              <a:t>false</a:t>
            </a:r>
            <a:r>
              <a:rPr lang="en-US" sz="2600" dirty="0">
                <a:solidFill>
                  <a:schemeClr val="bg1"/>
                </a:solidFill>
                <a:latin typeface="+mn-lt"/>
                <a:cs typeface="Arial" charset="0"/>
              </a:rPr>
              <a:t> </a:t>
            </a:r>
            <a:r>
              <a:rPr lang="en-US" sz="2600" dirty="0">
                <a:solidFill>
                  <a:srgbClr val="FF0000"/>
                </a:solidFill>
                <a:latin typeface="+mn-lt"/>
                <a:cs typeface="Arial" charset="0"/>
              </a:rPr>
              <a:t>doctrine</a:t>
            </a:r>
            <a:r>
              <a:rPr lang="en-US" sz="2600" dirty="0">
                <a:solidFill>
                  <a:schemeClr val="bg1"/>
                </a:solidFill>
                <a:latin typeface="+mn-lt"/>
                <a:cs typeface="Arial" charset="0"/>
              </a:rPr>
              <a:t> about God effectively </a:t>
            </a:r>
            <a:r>
              <a:rPr lang="en-US" sz="2600" dirty="0">
                <a:solidFill>
                  <a:srgbClr val="FF0000"/>
                </a:solidFill>
                <a:latin typeface="+mn-lt"/>
                <a:cs typeface="Arial" charset="0"/>
              </a:rPr>
              <a:t>destroyed</a:t>
            </a:r>
            <a:r>
              <a:rPr lang="en-US" sz="2600" dirty="0">
                <a:solidFill>
                  <a:schemeClr val="bg1"/>
                </a:solidFill>
                <a:latin typeface="+mn-lt"/>
                <a:cs typeface="Arial" charset="0"/>
              </a:rPr>
              <a:t> the true worship among men and ushered in the age of </a:t>
            </a:r>
            <a:r>
              <a:rPr lang="en-US" sz="2600" dirty="0">
                <a:solidFill>
                  <a:srgbClr val="FF0000"/>
                </a:solidFill>
                <a:latin typeface="+mn-lt"/>
                <a:cs typeface="Arial" charset="0"/>
              </a:rPr>
              <a:t>universal</a:t>
            </a:r>
            <a:r>
              <a:rPr lang="en-US" sz="2600" dirty="0">
                <a:solidFill>
                  <a:schemeClr val="bg1"/>
                </a:solidFill>
                <a:latin typeface="+mn-lt"/>
                <a:cs typeface="Arial" charset="0"/>
              </a:rPr>
              <a:t> </a:t>
            </a:r>
            <a:r>
              <a:rPr lang="en-US" sz="2600" dirty="0">
                <a:solidFill>
                  <a:srgbClr val="FF0000"/>
                </a:solidFill>
                <a:latin typeface="+mn-lt"/>
                <a:cs typeface="Arial" charset="0"/>
              </a:rPr>
              <a:t>apostasy</a:t>
            </a:r>
            <a:r>
              <a:rPr lang="en-US" sz="2600" dirty="0">
                <a:solidFill>
                  <a:schemeClr val="bg1"/>
                </a:solidFill>
                <a:latin typeface="+mn-lt"/>
                <a:cs typeface="Arial" charset="0"/>
              </a:rPr>
              <a:t>.” </a:t>
            </a:r>
            <a:r>
              <a:rPr lang="en-US" sz="1400" dirty="0">
                <a:solidFill>
                  <a:schemeClr val="bg1"/>
                </a:solidFill>
                <a:latin typeface="+mn-lt"/>
                <a:cs typeface="Arial" charset="0"/>
              </a:rPr>
              <a:t>(The Seven Deadly Heresies, BYU Fireside, Jun1, 1980)</a:t>
            </a:r>
          </a:p>
        </p:txBody>
      </p:sp>
      <p:sp>
        <p:nvSpPr>
          <p:cNvPr id="26" name="TextBox 25">
            <a:extLst>
              <a:ext uri="{FF2B5EF4-FFF2-40B4-BE49-F238E27FC236}">
                <a16:creationId xmlns:a16="http://schemas.microsoft.com/office/drawing/2014/main" id="{D03FDDD0-A436-4C0C-810A-E0E8A6BFABAF}"/>
              </a:ext>
            </a:extLst>
          </p:cNvPr>
          <p:cNvSpPr txBox="1"/>
          <p:nvPr/>
        </p:nvSpPr>
        <p:spPr>
          <a:xfrm>
            <a:off x="1" y="0"/>
            <a:ext cx="12192000" cy="1200329"/>
          </a:xfrm>
          <a:prstGeom prst="rect">
            <a:avLst/>
          </a:prstGeom>
          <a:noFill/>
        </p:spPr>
        <p:txBody>
          <a:bodyPr wrap="square">
            <a:spAutoFit/>
          </a:bodyPr>
          <a:lstStyle/>
          <a:p>
            <a:pPr algn="ctr" eaLnBrk="1" hangingPunct="1">
              <a:defRPr/>
            </a:pPr>
            <a:r>
              <a:rPr lang="en-US" sz="3600" dirty="0">
                <a:solidFill>
                  <a:srgbClr val="FF0000"/>
                </a:solidFill>
                <a:latin typeface="+mn-lt"/>
                <a:cs typeface="Arial" charset="0"/>
              </a:rPr>
              <a:t>Our </a:t>
            </a:r>
            <a:r>
              <a:rPr lang="en-US" sz="3600" b="1" dirty="0">
                <a:solidFill>
                  <a:srgbClr val="FF0000"/>
                </a:solidFill>
                <a:latin typeface="+mn-lt"/>
                <a:cs typeface="Arial" charset="0"/>
              </a:rPr>
              <a:t>First False </a:t>
            </a:r>
            <a:r>
              <a:rPr lang="en-US" sz="3600" dirty="0">
                <a:solidFill>
                  <a:srgbClr val="FF0000"/>
                </a:solidFill>
                <a:latin typeface="+mn-lt"/>
                <a:cs typeface="Arial" charset="0"/>
              </a:rPr>
              <a:t>Philosophical </a:t>
            </a:r>
            <a:r>
              <a:rPr lang="en-US" sz="3600" b="1" dirty="0">
                <a:solidFill>
                  <a:srgbClr val="FF0000"/>
                </a:solidFill>
                <a:latin typeface="+mn-lt"/>
                <a:cs typeface="Arial" charset="0"/>
              </a:rPr>
              <a:t>Primacy Issue</a:t>
            </a:r>
          </a:p>
          <a:p>
            <a:pPr algn="ctr" eaLnBrk="1" hangingPunct="1">
              <a:defRPr/>
            </a:pPr>
            <a:r>
              <a:rPr lang="en-US" sz="3600" dirty="0">
                <a:solidFill>
                  <a:srgbClr val="FF0000"/>
                </a:solidFill>
                <a:latin typeface="+mn-lt"/>
                <a:cs typeface="Arial" charset="0"/>
              </a:rPr>
              <a:t>Pertains to the Nature of God</a:t>
            </a:r>
          </a:p>
        </p:txBody>
      </p:sp>
      <p:sp>
        <p:nvSpPr>
          <p:cNvPr id="27" name="TextBox 26">
            <a:extLst>
              <a:ext uri="{FF2B5EF4-FFF2-40B4-BE49-F238E27FC236}">
                <a16:creationId xmlns:a16="http://schemas.microsoft.com/office/drawing/2014/main" id="{963C2F3D-A794-44FC-8B57-DCEA8A753AD3}"/>
              </a:ext>
            </a:extLst>
          </p:cNvPr>
          <p:cNvSpPr txBox="1"/>
          <p:nvPr/>
        </p:nvSpPr>
        <p:spPr>
          <a:xfrm>
            <a:off x="5157406" y="4876800"/>
            <a:ext cx="1883401" cy="584775"/>
          </a:xfrm>
          <a:prstGeom prst="rect">
            <a:avLst/>
          </a:prstGeom>
          <a:noFill/>
        </p:spPr>
        <p:txBody>
          <a:bodyPr wrap="none">
            <a:spAutoFit/>
          </a:bodyPr>
          <a:lstStyle/>
          <a:p>
            <a:pPr eaLnBrk="1" hangingPunct="1">
              <a:defRPr/>
            </a:pPr>
            <a:r>
              <a:rPr lang="en-US" sz="3200" dirty="0">
                <a:solidFill>
                  <a:srgbClr val="FF0000"/>
                </a:solidFill>
                <a:latin typeface="+mn-lt"/>
                <a:cs typeface="Arial" charset="0"/>
              </a:rPr>
              <a:t>APOSTASY</a:t>
            </a:r>
            <a:endParaRPr lang="en-US" sz="3200" dirty="0">
              <a:solidFill>
                <a:schemeClr val="bg1"/>
              </a:solidFill>
              <a:latin typeface="+mn-lt"/>
              <a:cs typeface="Arial" charset="0"/>
            </a:endParaRPr>
          </a:p>
        </p:txBody>
      </p:sp>
      <p:grpSp>
        <p:nvGrpSpPr>
          <p:cNvPr id="28" name="Group 24">
            <a:extLst>
              <a:ext uri="{FF2B5EF4-FFF2-40B4-BE49-F238E27FC236}">
                <a16:creationId xmlns:a16="http://schemas.microsoft.com/office/drawing/2014/main" id="{F421F92F-34EF-4565-87ED-07FD4648FA9C}"/>
              </a:ext>
            </a:extLst>
          </p:cNvPr>
          <p:cNvGrpSpPr>
            <a:grpSpLocks/>
          </p:cNvGrpSpPr>
          <p:nvPr/>
        </p:nvGrpSpPr>
        <p:grpSpPr bwMode="auto">
          <a:xfrm>
            <a:off x="2133600" y="4848223"/>
            <a:ext cx="7794625" cy="1990905"/>
            <a:chOff x="663869" y="4572000"/>
            <a:chExt cx="7794331" cy="1989535"/>
          </a:xfrm>
        </p:grpSpPr>
        <p:sp>
          <p:nvSpPr>
            <p:cNvPr id="29" name="Text Box 2">
              <a:extLst>
                <a:ext uri="{FF2B5EF4-FFF2-40B4-BE49-F238E27FC236}">
                  <a16:creationId xmlns:a16="http://schemas.microsoft.com/office/drawing/2014/main" id="{2F1A7063-1ACD-4210-BCEB-6DC50B303991}"/>
                </a:ext>
              </a:extLst>
            </p:cNvPr>
            <p:cNvSpPr txBox="1">
              <a:spLocks noChangeArrowheads="1"/>
            </p:cNvSpPr>
            <p:nvPr/>
          </p:nvSpPr>
          <p:spPr bwMode="auto">
            <a:xfrm>
              <a:off x="2416403" y="5362033"/>
              <a:ext cx="4343236" cy="1199502"/>
            </a:xfrm>
            <a:prstGeom prst="rect">
              <a:avLst/>
            </a:prstGeom>
            <a:noFill/>
            <a:ln w="9525">
              <a:noFill/>
              <a:miter lim="800000"/>
              <a:headEnd/>
              <a:tailEnd/>
            </a:ln>
          </p:spPr>
          <p:txBody>
            <a:bodyPr>
              <a:spAutoFit/>
            </a:bodyPr>
            <a:lstStyle/>
            <a:p>
              <a:pPr algn="ctr" eaLnBrk="1" hangingPunct="1">
                <a:defRPr/>
              </a:pPr>
              <a:r>
                <a:rPr lang="en-US" sz="2400" b="1" dirty="0">
                  <a:solidFill>
                    <a:srgbClr val="FF0000"/>
                  </a:solidFill>
                  <a:latin typeface="+mn-lt"/>
                </a:rPr>
                <a:t>ABSOLUTISM OF GOD</a:t>
              </a:r>
            </a:p>
            <a:p>
              <a:pPr algn="ctr" eaLnBrk="1" hangingPunct="1">
                <a:defRPr/>
              </a:pPr>
              <a:r>
                <a:rPr lang="en-US" sz="2400" b="1" dirty="0">
                  <a:solidFill>
                    <a:srgbClr val="FF0000"/>
                  </a:solidFill>
                  <a:latin typeface="+mn-lt"/>
                </a:rPr>
                <a:t>PRIMACY OF CONSCIOUSNESS</a:t>
              </a:r>
            </a:p>
            <a:p>
              <a:pPr algn="ctr" eaLnBrk="1" hangingPunct="1">
                <a:defRPr/>
              </a:pPr>
              <a:r>
                <a:rPr lang="en-US" sz="2400" b="1" dirty="0">
                  <a:solidFill>
                    <a:srgbClr val="FF0000"/>
                  </a:solidFill>
                  <a:latin typeface="+mn-lt"/>
                </a:rPr>
                <a:t>WILLFULNESS</a:t>
              </a:r>
              <a:endParaRPr lang="en-US" sz="2400" b="1" dirty="0">
                <a:solidFill>
                  <a:schemeClr val="bg1"/>
                </a:solidFill>
                <a:latin typeface="+mn-lt"/>
              </a:endParaRPr>
            </a:p>
          </p:txBody>
        </p:sp>
        <p:grpSp>
          <p:nvGrpSpPr>
            <p:cNvPr id="30" name="Group 16">
              <a:extLst>
                <a:ext uri="{FF2B5EF4-FFF2-40B4-BE49-F238E27FC236}">
                  <a16:creationId xmlns:a16="http://schemas.microsoft.com/office/drawing/2014/main" id="{AAD45BA2-0952-4DD2-846E-AE669BC70884}"/>
                </a:ext>
              </a:extLst>
            </p:cNvPr>
            <p:cNvGrpSpPr>
              <a:grpSpLocks/>
            </p:cNvGrpSpPr>
            <p:nvPr/>
          </p:nvGrpSpPr>
          <p:grpSpPr bwMode="auto">
            <a:xfrm>
              <a:off x="663869" y="4572000"/>
              <a:ext cx="1850731" cy="1854796"/>
              <a:chOff x="3124200" y="3657600"/>
              <a:chExt cx="2814637" cy="2819400"/>
            </a:xfrm>
          </p:grpSpPr>
          <p:sp>
            <p:nvSpPr>
              <p:cNvPr id="39" name="Oval 57">
                <a:extLst>
                  <a:ext uri="{FF2B5EF4-FFF2-40B4-BE49-F238E27FC236}">
                    <a16:creationId xmlns:a16="http://schemas.microsoft.com/office/drawing/2014/main" id="{DE9A7979-5B5A-4D55-9B22-E491D5008A8E}"/>
                  </a:ext>
                </a:extLst>
              </p:cNvPr>
              <p:cNvSpPr>
                <a:spLocks noChangeArrowheads="1"/>
              </p:cNvSpPr>
              <p:nvPr/>
            </p:nvSpPr>
            <p:spPr bwMode="auto">
              <a:xfrm>
                <a:off x="3124200" y="3657600"/>
                <a:ext cx="2814978" cy="2818964"/>
              </a:xfrm>
              <a:prstGeom prst="ellipse">
                <a:avLst/>
              </a:prstGeom>
              <a:solidFill>
                <a:schemeClr val="bg1"/>
              </a:solidFill>
              <a:ln w="57150">
                <a:solidFill>
                  <a:srgbClr val="FF0000"/>
                </a:solidFill>
                <a:round/>
                <a:headEnd/>
                <a:tailEnd/>
              </a:ln>
            </p:spPr>
            <p:txBody>
              <a:bodyPr wrap="none" anchor="ctr"/>
              <a:lstStyle/>
              <a:p>
                <a:pPr eaLnBrk="1" hangingPunct="1">
                  <a:defRPr/>
                </a:pPr>
                <a:endParaRPr lang="en-US">
                  <a:solidFill>
                    <a:schemeClr val="bg1"/>
                  </a:solidFill>
                  <a:latin typeface="+mn-lt"/>
                </a:endParaRPr>
              </a:p>
            </p:txBody>
          </p:sp>
          <p:grpSp>
            <p:nvGrpSpPr>
              <p:cNvPr id="40" name="Group 16">
                <a:extLst>
                  <a:ext uri="{FF2B5EF4-FFF2-40B4-BE49-F238E27FC236}">
                    <a16:creationId xmlns:a16="http://schemas.microsoft.com/office/drawing/2014/main" id="{26431807-FDA4-4EE9-95F3-F58C9F774B20}"/>
                  </a:ext>
                </a:extLst>
              </p:cNvPr>
              <p:cNvGrpSpPr>
                <a:grpSpLocks/>
              </p:cNvGrpSpPr>
              <p:nvPr/>
            </p:nvGrpSpPr>
            <p:grpSpPr bwMode="auto">
              <a:xfrm>
                <a:off x="3460753" y="4143687"/>
                <a:ext cx="2135188" cy="1871663"/>
                <a:chOff x="2076" y="2470"/>
                <a:chExt cx="1345" cy="1179"/>
              </a:xfrm>
            </p:grpSpPr>
            <p:sp>
              <p:nvSpPr>
                <p:cNvPr id="41" name="Text Box 4">
                  <a:extLst>
                    <a:ext uri="{FF2B5EF4-FFF2-40B4-BE49-F238E27FC236}">
                      <a16:creationId xmlns:a16="http://schemas.microsoft.com/office/drawing/2014/main" id="{7955BBCE-CAC9-4980-B9E3-44CEB5456CB3}"/>
                    </a:ext>
                  </a:extLst>
                </p:cNvPr>
                <p:cNvSpPr txBox="1">
                  <a:spLocks noChangeArrowheads="1"/>
                </p:cNvSpPr>
                <p:nvPr/>
              </p:nvSpPr>
              <p:spPr bwMode="auto">
                <a:xfrm>
                  <a:off x="2130" y="2472"/>
                  <a:ext cx="1259" cy="1179"/>
                </a:xfrm>
                <a:prstGeom prst="rect">
                  <a:avLst/>
                </a:prstGeom>
                <a:noFill/>
                <a:ln w="9525">
                  <a:noFill/>
                  <a:miter lim="800000"/>
                  <a:headEnd/>
                  <a:tailEnd/>
                </a:ln>
              </p:spPr>
              <p:txBody>
                <a:bodyPr wrap="none">
                  <a:spAutoFit/>
                </a:bodyPr>
                <a:lstStyle/>
                <a:p>
                  <a:pPr algn="ctr" eaLnBrk="1" hangingPunct="1">
                    <a:defRPr/>
                  </a:pPr>
                  <a:r>
                    <a:rPr lang="en-US" sz="3200" dirty="0">
                      <a:latin typeface="+mn-lt"/>
                    </a:rPr>
                    <a:t>God</a:t>
                  </a:r>
                </a:p>
                <a:p>
                  <a:pPr algn="ctr" eaLnBrk="1" hangingPunct="1">
                    <a:defRPr/>
                  </a:pPr>
                  <a:endParaRPr lang="en-US" sz="1000" dirty="0">
                    <a:latin typeface="+mn-lt"/>
                  </a:endParaRPr>
                </a:p>
                <a:p>
                  <a:pPr algn="ctr" eaLnBrk="1" hangingPunct="1">
                    <a:defRPr/>
                  </a:pPr>
                  <a:r>
                    <a:rPr lang="en-US" sz="3200" dirty="0">
                      <a:latin typeface="+mn-lt"/>
                    </a:rPr>
                    <a:t>Reality</a:t>
                  </a:r>
                </a:p>
              </p:txBody>
            </p:sp>
            <p:sp>
              <p:nvSpPr>
                <p:cNvPr id="42" name="Line 5">
                  <a:extLst>
                    <a:ext uri="{FF2B5EF4-FFF2-40B4-BE49-F238E27FC236}">
                      <a16:creationId xmlns:a16="http://schemas.microsoft.com/office/drawing/2014/main" id="{709A0E88-F2ED-427B-9022-01E5CCCFA846}"/>
                    </a:ext>
                  </a:extLst>
                </p:cNvPr>
                <p:cNvSpPr>
                  <a:spLocks noChangeShapeType="1"/>
                </p:cNvSpPr>
                <p:nvPr/>
              </p:nvSpPr>
              <p:spPr bwMode="auto">
                <a:xfrm>
                  <a:off x="2074" y="3052"/>
                  <a:ext cx="1347" cy="0"/>
                </a:xfrm>
                <a:prstGeom prst="line">
                  <a:avLst/>
                </a:prstGeom>
                <a:noFill/>
                <a:ln w="28575">
                  <a:solidFill>
                    <a:schemeClr val="tx1"/>
                  </a:solidFill>
                  <a:round/>
                  <a:headEnd/>
                  <a:tailEnd/>
                </a:ln>
              </p:spPr>
              <p:txBody>
                <a:bodyPr/>
                <a:lstStyle/>
                <a:p>
                  <a:pPr eaLnBrk="1" hangingPunct="1">
                    <a:defRPr/>
                  </a:pPr>
                  <a:endParaRPr lang="en-US">
                    <a:latin typeface="+mn-lt"/>
                  </a:endParaRPr>
                </a:p>
              </p:txBody>
            </p:sp>
          </p:grpSp>
        </p:grpSp>
        <p:grpSp>
          <p:nvGrpSpPr>
            <p:cNvPr id="31" name="Group 63">
              <a:extLst>
                <a:ext uri="{FF2B5EF4-FFF2-40B4-BE49-F238E27FC236}">
                  <a16:creationId xmlns:a16="http://schemas.microsoft.com/office/drawing/2014/main" id="{6430D396-05F7-4200-941F-74DFA9D500AB}"/>
                </a:ext>
              </a:extLst>
            </p:cNvPr>
            <p:cNvGrpSpPr>
              <a:grpSpLocks/>
            </p:cNvGrpSpPr>
            <p:nvPr/>
          </p:nvGrpSpPr>
          <p:grpSpPr bwMode="auto">
            <a:xfrm>
              <a:off x="6607469" y="4573299"/>
              <a:ext cx="1850731" cy="1854797"/>
              <a:chOff x="7037373" y="3327737"/>
              <a:chExt cx="1850731" cy="1854797"/>
            </a:xfrm>
          </p:grpSpPr>
          <p:sp>
            <p:nvSpPr>
              <p:cNvPr id="32" name="Oval 57">
                <a:extLst>
                  <a:ext uri="{FF2B5EF4-FFF2-40B4-BE49-F238E27FC236}">
                    <a16:creationId xmlns:a16="http://schemas.microsoft.com/office/drawing/2014/main" id="{CA0C0DAD-A605-41A3-BE53-0C69D2854E0E}"/>
                  </a:ext>
                </a:extLst>
              </p:cNvPr>
              <p:cNvSpPr>
                <a:spLocks noChangeArrowheads="1"/>
              </p:cNvSpPr>
              <p:nvPr/>
            </p:nvSpPr>
            <p:spPr bwMode="auto">
              <a:xfrm>
                <a:off x="7037149" y="3328024"/>
                <a:ext cx="1850955" cy="1854510"/>
              </a:xfrm>
              <a:prstGeom prst="ellipse">
                <a:avLst/>
              </a:prstGeom>
              <a:solidFill>
                <a:schemeClr val="bg1"/>
              </a:solidFill>
              <a:ln w="57150">
                <a:solidFill>
                  <a:srgbClr val="FF0000"/>
                </a:solidFill>
                <a:round/>
                <a:headEnd/>
                <a:tailEnd/>
              </a:ln>
            </p:spPr>
            <p:txBody>
              <a:bodyPr wrap="none" anchor="ctr"/>
              <a:lstStyle/>
              <a:p>
                <a:pPr eaLnBrk="1" hangingPunct="1">
                  <a:defRPr/>
                </a:pPr>
                <a:endParaRPr lang="en-US">
                  <a:solidFill>
                    <a:schemeClr val="bg1"/>
                  </a:solidFill>
                  <a:latin typeface="+mn-lt"/>
                </a:endParaRPr>
              </a:p>
            </p:txBody>
          </p:sp>
          <p:grpSp>
            <p:nvGrpSpPr>
              <p:cNvPr id="33" name="Group 142">
                <a:extLst>
                  <a:ext uri="{FF2B5EF4-FFF2-40B4-BE49-F238E27FC236}">
                    <a16:creationId xmlns:a16="http://schemas.microsoft.com/office/drawing/2014/main" id="{A1A1AFCF-5AF3-43A0-A7BB-EFF66C6CF495}"/>
                  </a:ext>
                </a:extLst>
              </p:cNvPr>
              <p:cNvGrpSpPr>
                <a:grpSpLocks/>
              </p:cNvGrpSpPr>
              <p:nvPr/>
            </p:nvGrpSpPr>
            <p:grpSpPr bwMode="auto">
              <a:xfrm>
                <a:off x="7403090" y="3581400"/>
                <a:ext cx="1131310" cy="990600"/>
                <a:chOff x="784616" y="5561764"/>
                <a:chExt cx="683280" cy="598775"/>
              </a:xfrm>
            </p:grpSpPr>
            <p:pic>
              <p:nvPicPr>
                <p:cNvPr id="36" name="Picture 3">
                  <a:extLst>
                    <a:ext uri="{FF2B5EF4-FFF2-40B4-BE49-F238E27FC236}">
                      <a16:creationId xmlns:a16="http://schemas.microsoft.com/office/drawing/2014/main" id="{1A86B391-CEDF-43F6-8AFD-992E1EB015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784616" y="5595819"/>
                  <a:ext cx="683280" cy="564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Rectangle 36">
                  <a:extLst>
                    <a:ext uri="{FF2B5EF4-FFF2-40B4-BE49-F238E27FC236}">
                      <a16:creationId xmlns:a16="http://schemas.microsoft.com/office/drawing/2014/main" id="{E20F68A8-3889-4704-A1E0-CB113E721AF2}"/>
                    </a:ext>
                  </a:extLst>
                </p:cNvPr>
                <p:cNvSpPr>
                  <a:spLocks noChangeAspect="1"/>
                </p:cNvSpPr>
                <p:nvPr/>
              </p:nvSpPr>
              <p:spPr>
                <a:xfrm rot="21180000">
                  <a:off x="1350748" y="5562035"/>
                  <a:ext cx="93959" cy="1409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8" name="Rectangle 37">
                  <a:extLst>
                    <a:ext uri="{FF2B5EF4-FFF2-40B4-BE49-F238E27FC236}">
                      <a16:creationId xmlns:a16="http://schemas.microsoft.com/office/drawing/2014/main" id="{53709EE5-814E-47E0-B1B4-6213F6A8FF00}"/>
                    </a:ext>
                  </a:extLst>
                </p:cNvPr>
                <p:cNvSpPr>
                  <a:spLocks noChangeAspect="1"/>
                </p:cNvSpPr>
                <p:nvPr/>
              </p:nvSpPr>
              <p:spPr>
                <a:xfrm rot="420000">
                  <a:off x="871363" y="5564912"/>
                  <a:ext cx="59444" cy="863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sp>
            <p:nvSpPr>
              <p:cNvPr id="34" name="TextBox 33">
                <a:extLst>
                  <a:ext uri="{FF2B5EF4-FFF2-40B4-BE49-F238E27FC236}">
                    <a16:creationId xmlns:a16="http://schemas.microsoft.com/office/drawing/2014/main" id="{E36FEFDB-7E27-43C8-BFE6-C944CFD10C72}"/>
                  </a:ext>
                </a:extLst>
              </p:cNvPr>
              <p:cNvSpPr txBox="1"/>
              <p:nvPr/>
            </p:nvSpPr>
            <p:spPr>
              <a:xfrm>
                <a:off x="7248279" y="4571767"/>
                <a:ext cx="1485844" cy="307763"/>
              </a:xfrm>
              <a:prstGeom prst="rect">
                <a:avLst/>
              </a:prstGeom>
              <a:noFill/>
            </p:spPr>
            <p:txBody>
              <a:bodyPr wrap="none">
                <a:spAutoFit/>
              </a:bodyPr>
              <a:lstStyle/>
              <a:p>
                <a:pPr algn="ctr" eaLnBrk="1" hangingPunct="1">
                  <a:defRPr/>
                </a:pPr>
                <a:r>
                  <a:rPr lang="en-US" sz="1400" b="1" dirty="0">
                    <a:latin typeface="+mn-lt"/>
                    <a:cs typeface="Arial" charset="0"/>
                  </a:rPr>
                  <a:t>Everlasting Death</a:t>
                </a:r>
              </a:p>
            </p:txBody>
          </p:sp>
          <p:sp>
            <p:nvSpPr>
              <p:cNvPr id="35" name="TextBox 34">
                <a:extLst>
                  <a:ext uri="{FF2B5EF4-FFF2-40B4-BE49-F238E27FC236}">
                    <a16:creationId xmlns:a16="http://schemas.microsoft.com/office/drawing/2014/main" id="{ADF75991-B117-4E0F-83EC-2502E49F3247}"/>
                  </a:ext>
                </a:extLst>
              </p:cNvPr>
              <p:cNvSpPr txBox="1"/>
              <p:nvPr/>
            </p:nvSpPr>
            <p:spPr>
              <a:xfrm>
                <a:off x="7670538" y="3859471"/>
                <a:ext cx="666725" cy="523514"/>
              </a:xfrm>
              <a:prstGeom prst="rect">
                <a:avLst/>
              </a:prstGeom>
              <a:noFill/>
            </p:spPr>
            <p:txBody>
              <a:bodyPr wrap="none">
                <a:spAutoFit/>
              </a:bodyPr>
              <a:lstStyle/>
              <a:p>
                <a:pPr algn="ctr" eaLnBrk="1" hangingPunct="1">
                  <a:defRPr/>
                </a:pPr>
                <a:r>
                  <a:rPr lang="en-US" sz="1400" dirty="0">
                    <a:latin typeface="+mn-lt"/>
                    <a:cs typeface="Arial" charset="0"/>
                  </a:rPr>
                  <a:t>False</a:t>
                </a:r>
              </a:p>
              <a:p>
                <a:pPr algn="ctr" eaLnBrk="1" hangingPunct="1">
                  <a:defRPr/>
                </a:pPr>
                <a:r>
                  <a:rPr lang="en-US" sz="1400" dirty="0">
                    <a:latin typeface="+mn-lt"/>
                    <a:cs typeface="Arial" charset="0"/>
                  </a:rPr>
                  <a:t>Beliefs</a:t>
                </a:r>
              </a:p>
            </p:txBody>
          </p:sp>
        </p:grpSp>
      </p:grpSp>
    </p:spTree>
    <p:extLst>
      <p:ext uri="{BB962C8B-B14F-4D97-AF65-F5344CB8AC3E}">
        <p14:creationId xmlns:p14="http://schemas.microsoft.com/office/powerpoint/2010/main" val="2720276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F37037C-3B72-45BF-9EAE-90F2F8AB6A76}"/>
              </a:ext>
            </a:extLst>
          </p:cNvPr>
          <p:cNvSpPr>
            <a:spLocks noGrp="1"/>
          </p:cNvSpPr>
          <p:nvPr>
            <p:ph type="ftr" sz="quarter" idx="11"/>
          </p:nvPr>
        </p:nvSpPr>
        <p:spPr/>
        <p:txBody>
          <a:bodyPr/>
          <a:lstStyle/>
          <a:p>
            <a:pPr>
              <a:defRPr/>
            </a:pPr>
            <a:r>
              <a:rPr lang="en-US" dirty="0"/>
              <a:t>©ChristianEternalism.com</a:t>
            </a:r>
          </a:p>
        </p:txBody>
      </p:sp>
      <p:sp>
        <p:nvSpPr>
          <p:cNvPr id="3" name="Slide Number Placeholder 2">
            <a:extLst>
              <a:ext uri="{FF2B5EF4-FFF2-40B4-BE49-F238E27FC236}">
                <a16:creationId xmlns:a16="http://schemas.microsoft.com/office/drawing/2014/main" id="{728AEEC2-37B6-41BE-9278-0064B6791907}"/>
              </a:ext>
            </a:extLst>
          </p:cNvPr>
          <p:cNvSpPr>
            <a:spLocks noGrp="1"/>
          </p:cNvSpPr>
          <p:nvPr>
            <p:ph type="sldNum" sz="quarter" idx="12"/>
          </p:nvPr>
        </p:nvSpPr>
        <p:spPr/>
        <p:txBody>
          <a:bodyPr/>
          <a:lstStyle/>
          <a:p>
            <a:pPr>
              <a:defRPr/>
            </a:pPr>
            <a:fld id="{53429DF0-9955-4B60-96E2-2201DF02E17C}" type="slidenum">
              <a:rPr lang="en-US" altLang="en-US" smtClean="0"/>
              <a:pPr>
                <a:defRPr/>
              </a:pPr>
              <a:t>12</a:t>
            </a:fld>
            <a:endParaRPr lang="en-US" altLang="en-US" dirty="0"/>
          </a:p>
        </p:txBody>
      </p:sp>
      <p:sp>
        <p:nvSpPr>
          <p:cNvPr id="7" name="Text Box 2">
            <a:extLst>
              <a:ext uri="{FF2B5EF4-FFF2-40B4-BE49-F238E27FC236}">
                <a16:creationId xmlns:a16="http://schemas.microsoft.com/office/drawing/2014/main" id="{461AAE38-2BC6-4EB4-83FF-A6E96FC80F79}"/>
              </a:ext>
            </a:extLst>
          </p:cNvPr>
          <p:cNvSpPr txBox="1">
            <a:spLocks noChangeArrowheads="1"/>
          </p:cNvSpPr>
          <p:nvPr/>
        </p:nvSpPr>
        <p:spPr bwMode="auto">
          <a:xfrm>
            <a:off x="1554162" y="3963988"/>
            <a:ext cx="623888" cy="646112"/>
          </a:xfrm>
          <a:prstGeom prst="rect">
            <a:avLst/>
          </a:prstGeom>
          <a:noFill/>
          <a:ln w="9525">
            <a:noFill/>
            <a:miter lim="800000"/>
            <a:headEnd/>
            <a:tailEnd/>
          </a:ln>
        </p:spPr>
        <p:txBody>
          <a:bodyPr wrap="none">
            <a:spAutoFit/>
          </a:bodyPr>
          <a:lstStyle/>
          <a:p>
            <a:pPr algn="ctr" eaLnBrk="1" hangingPunct="1">
              <a:defRPr/>
            </a:pPr>
            <a:r>
              <a:rPr lang="en-US" sz="1200" b="1" dirty="0">
                <a:solidFill>
                  <a:schemeClr val="bg1"/>
                </a:solidFill>
                <a:latin typeface="+mn-lt"/>
                <a:cs typeface="+mn-cs"/>
              </a:rPr>
              <a:t>God</a:t>
            </a:r>
          </a:p>
          <a:p>
            <a:pPr algn="ctr" eaLnBrk="1" hangingPunct="1">
              <a:defRPr/>
            </a:pPr>
            <a:endParaRPr lang="en-US" sz="1200" b="1" dirty="0">
              <a:solidFill>
                <a:schemeClr val="bg1"/>
              </a:solidFill>
              <a:latin typeface="+mn-lt"/>
              <a:cs typeface="+mn-cs"/>
            </a:endParaRPr>
          </a:p>
          <a:p>
            <a:pPr algn="ctr" eaLnBrk="1" hangingPunct="1">
              <a:defRPr/>
            </a:pPr>
            <a:r>
              <a:rPr lang="en-US" sz="1200" b="1" dirty="0">
                <a:solidFill>
                  <a:schemeClr val="bg1"/>
                </a:solidFill>
                <a:latin typeface="+mn-lt"/>
                <a:cs typeface="+mn-cs"/>
              </a:rPr>
              <a:t>Reality</a:t>
            </a:r>
          </a:p>
        </p:txBody>
      </p:sp>
      <p:sp>
        <p:nvSpPr>
          <p:cNvPr id="8" name="Text Box 3">
            <a:extLst>
              <a:ext uri="{FF2B5EF4-FFF2-40B4-BE49-F238E27FC236}">
                <a16:creationId xmlns:a16="http://schemas.microsoft.com/office/drawing/2014/main" id="{4339EB41-0845-452A-8D19-45B101C365D0}"/>
              </a:ext>
            </a:extLst>
          </p:cNvPr>
          <p:cNvSpPr txBox="1">
            <a:spLocks noChangeArrowheads="1"/>
          </p:cNvSpPr>
          <p:nvPr/>
        </p:nvSpPr>
        <p:spPr bwMode="auto">
          <a:xfrm>
            <a:off x="1554162" y="2735263"/>
            <a:ext cx="623888" cy="646112"/>
          </a:xfrm>
          <a:prstGeom prst="rect">
            <a:avLst/>
          </a:prstGeom>
          <a:noFill/>
          <a:ln w="9525">
            <a:noFill/>
            <a:miter lim="800000"/>
            <a:headEnd/>
            <a:tailEnd/>
          </a:ln>
        </p:spPr>
        <p:txBody>
          <a:bodyPr wrap="none">
            <a:spAutoFit/>
          </a:bodyPr>
          <a:lstStyle/>
          <a:p>
            <a:pPr algn="ctr" eaLnBrk="1" hangingPunct="1">
              <a:defRPr/>
            </a:pPr>
            <a:r>
              <a:rPr lang="en-US" sz="1200" b="1" dirty="0">
                <a:solidFill>
                  <a:schemeClr val="bg1"/>
                </a:solidFill>
                <a:latin typeface="+mn-lt"/>
                <a:cs typeface="+mn-cs"/>
              </a:rPr>
              <a:t>Reality</a:t>
            </a:r>
          </a:p>
          <a:p>
            <a:pPr algn="ctr" eaLnBrk="1" hangingPunct="1">
              <a:defRPr/>
            </a:pPr>
            <a:endParaRPr lang="en-US" sz="1200" b="1" dirty="0">
              <a:solidFill>
                <a:schemeClr val="bg1"/>
              </a:solidFill>
              <a:latin typeface="+mn-lt"/>
              <a:cs typeface="+mn-cs"/>
            </a:endParaRPr>
          </a:p>
          <a:p>
            <a:pPr algn="ctr" eaLnBrk="1" hangingPunct="1">
              <a:defRPr/>
            </a:pPr>
            <a:r>
              <a:rPr lang="en-US" sz="1200" b="1" dirty="0">
                <a:solidFill>
                  <a:schemeClr val="bg1"/>
                </a:solidFill>
                <a:latin typeface="+mn-lt"/>
                <a:cs typeface="+mn-cs"/>
              </a:rPr>
              <a:t>God</a:t>
            </a:r>
          </a:p>
        </p:txBody>
      </p:sp>
      <p:grpSp>
        <p:nvGrpSpPr>
          <p:cNvPr id="9" name="Group 69">
            <a:extLst>
              <a:ext uri="{FF2B5EF4-FFF2-40B4-BE49-F238E27FC236}">
                <a16:creationId xmlns:a16="http://schemas.microsoft.com/office/drawing/2014/main" id="{890DCFC3-99F0-4AC4-A501-D71DA94D2B1F}"/>
              </a:ext>
            </a:extLst>
          </p:cNvPr>
          <p:cNvGrpSpPr>
            <a:grpSpLocks/>
          </p:cNvGrpSpPr>
          <p:nvPr/>
        </p:nvGrpSpPr>
        <p:grpSpPr bwMode="auto">
          <a:xfrm>
            <a:off x="2606674" y="4572000"/>
            <a:ext cx="2422527" cy="646113"/>
            <a:chOff x="2271713" y="4643438"/>
            <a:chExt cx="2421262" cy="646331"/>
          </a:xfrm>
        </p:grpSpPr>
        <p:sp>
          <p:nvSpPr>
            <p:cNvPr id="10" name="Text Box 5">
              <a:extLst>
                <a:ext uri="{FF2B5EF4-FFF2-40B4-BE49-F238E27FC236}">
                  <a16:creationId xmlns:a16="http://schemas.microsoft.com/office/drawing/2014/main" id="{AA17A4D3-2FEB-4C74-A501-6FF57434E144}"/>
                </a:ext>
              </a:extLst>
            </p:cNvPr>
            <p:cNvSpPr txBox="1">
              <a:spLocks noChangeArrowheads="1"/>
            </p:cNvSpPr>
            <p:nvPr/>
          </p:nvSpPr>
          <p:spPr bwMode="auto">
            <a:xfrm>
              <a:off x="2271713" y="4643438"/>
              <a:ext cx="648949" cy="646331"/>
            </a:xfrm>
            <a:prstGeom prst="rect">
              <a:avLst/>
            </a:prstGeom>
            <a:noFill/>
            <a:ln w="9525">
              <a:noFill/>
              <a:miter lim="800000"/>
              <a:headEnd/>
              <a:tailEnd/>
            </a:ln>
          </p:spPr>
          <p:txBody>
            <a:bodyPr wrap="none">
              <a:spAutoFit/>
            </a:bodyPr>
            <a:lstStyle/>
            <a:p>
              <a:pPr algn="ctr" eaLnBrk="1" hangingPunct="1">
                <a:defRPr/>
              </a:pPr>
              <a:r>
                <a:rPr lang="en-US" sz="1200" b="1" dirty="0">
                  <a:solidFill>
                    <a:schemeClr val="bg1"/>
                  </a:solidFill>
                  <a:latin typeface="+mn-lt"/>
                  <a:cs typeface="+mn-cs"/>
                </a:rPr>
                <a:t>Faith</a:t>
              </a:r>
            </a:p>
            <a:p>
              <a:pPr algn="ctr" eaLnBrk="1" hangingPunct="1">
                <a:defRPr/>
              </a:pPr>
              <a:endParaRPr lang="en-US" sz="1200" b="1" dirty="0">
                <a:solidFill>
                  <a:schemeClr val="bg1"/>
                </a:solidFill>
                <a:latin typeface="+mn-lt"/>
                <a:cs typeface="+mn-cs"/>
              </a:endParaRPr>
            </a:p>
            <a:p>
              <a:pPr algn="ctr" eaLnBrk="1" hangingPunct="1">
                <a:defRPr/>
              </a:pPr>
              <a:r>
                <a:rPr lang="en-US" sz="1200" b="1" dirty="0">
                  <a:solidFill>
                    <a:schemeClr val="bg1"/>
                  </a:solidFill>
                  <a:latin typeface="+mn-lt"/>
                  <a:cs typeface="+mn-cs"/>
                </a:rPr>
                <a:t>Reason</a:t>
              </a:r>
            </a:p>
          </p:txBody>
        </p:sp>
        <p:sp>
          <p:nvSpPr>
            <p:cNvPr id="11" name="Text Box 6">
              <a:extLst>
                <a:ext uri="{FF2B5EF4-FFF2-40B4-BE49-F238E27FC236}">
                  <a16:creationId xmlns:a16="http://schemas.microsoft.com/office/drawing/2014/main" id="{D5CEE856-69ED-4785-9FBE-F70423C664F9}"/>
                </a:ext>
              </a:extLst>
            </p:cNvPr>
            <p:cNvSpPr txBox="1">
              <a:spLocks noChangeArrowheads="1"/>
            </p:cNvSpPr>
            <p:nvPr/>
          </p:nvSpPr>
          <p:spPr bwMode="auto">
            <a:xfrm>
              <a:off x="4150333" y="4643438"/>
              <a:ext cx="542642" cy="646331"/>
            </a:xfrm>
            <a:prstGeom prst="rect">
              <a:avLst/>
            </a:prstGeom>
            <a:noFill/>
            <a:ln w="9525">
              <a:noFill/>
              <a:miter lim="800000"/>
              <a:headEnd/>
              <a:tailEnd/>
            </a:ln>
          </p:spPr>
          <p:txBody>
            <a:bodyPr wrap="none">
              <a:spAutoFit/>
            </a:bodyPr>
            <a:lstStyle/>
            <a:p>
              <a:pPr algn="ctr" eaLnBrk="1" hangingPunct="1">
                <a:defRPr/>
              </a:pPr>
              <a:r>
                <a:rPr lang="en-US" sz="1200" b="1" dirty="0">
                  <a:solidFill>
                    <a:schemeClr val="bg1"/>
                  </a:solidFill>
                  <a:latin typeface="+mn-lt"/>
                  <a:cs typeface="+mn-cs"/>
                </a:rPr>
                <a:t>Heart</a:t>
              </a:r>
            </a:p>
            <a:p>
              <a:pPr algn="ctr" eaLnBrk="1" hangingPunct="1">
                <a:defRPr/>
              </a:pPr>
              <a:endParaRPr lang="en-US" sz="1200" b="1" dirty="0">
                <a:solidFill>
                  <a:schemeClr val="bg1"/>
                </a:solidFill>
                <a:latin typeface="+mn-lt"/>
                <a:cs typeface="+mn-cs"/>
              </a:endParaRPr>
            </a:p>
            <a:p>
              <a:pPr algn="ctr" eaLnBrk="1" hangingPunct="1">
                <a:defRPr/>
              </a:pPr>
              <a:r>
                <a:rPr lang="en-US" sz="1200" b="1" dirty="0">
                  <a:solidFill>
                    <a:schemeClr val="bg1"/>
                  </a:solidFill>
                  <a:latin typeface="+mn-lt"/>
                  <a:cs typeface="+mn-cs"/>
                </a:rPr>
                <a:t>Mind</a:t>
              </a:r>
            </a:p>
          </p:txBody>
        </p:sp>
      </p:grpSp>
      <p:grpSp>
        <p:nvGrpSpPr>
          <p:cNvPr id="12" name="Group 67">
            <a:extLst>
              <a:ext uri="{FF2B5EF4-FFF2-40B4-BE49-F238E27FC236}">
                <a16:creationId xmlns:a16="http://schemas.microsoft.com/office/drawing/2014/main" id="{D623B11A-0616-45BF-A9FE-1763584FEF14}"/>
              </a:ext>
            </a:extLst>
          </p:cNvPr>
          <p:cNvGrpSpPr>
            <a:grpSpLocks/>
          </p:cNvGrpSpPr>
          <p:nvPr/>
        </p:nvGrpSpPr>
        <p:grpSpPr bwMode="auto">
          <a:xfrm>
            <a:off x="2616198" y="2124075"/>
            <a:ext cx="1718605" cy="655638"/>
            <a:chOff x="2281238" y="2195513"/>
            <a:chExt cx="1717706" cy="655856"/>
          </a:xfrm>
        </p:grpSpPr>
        <p:sp>
          <p:nvSpPr>
            <p:cNvPr id="13" name="Text Box 4">
              <a:extLst>
                <a:ext uri="{FF2B5EF4-FFF2-40B4-BE49-F238E27FC236}">
                  <a16:creationId xmlns:a16="http://schemas.microsoft.com/office/drawing/2014/main" id="{E85AE620-A779-4229-A472-CA501C744563}"/>
                </a:ext>
              </a:extLst>
            </p:cNvPr>
            <p:cNvSpPr txBox="1">
              <a:spLocks noChangeArrowheads="1"/>
            </p:cNvSpPr>
            <p:nvPr/>
          </p:nvSpPr>
          <p:spPr bwMode="auto">
            <a:xfrm>
              <a:off x="2281238" y="2205041"/>
              <a:ext cx="648947" cy="646328"/>
            </a:xfrm>
            <a:prstGeom prst="rect">
              <a:avLst/>
            </a:prstGeom>
            <a:noFill/>
            <a:ln w="9525">
              <a:noFill/>
              <a:miter lim="800000"/>
              <a:headEnd/>
              <a:tailEnd/>
            </a:ln>
          </p:spPr>
          <p:txBody>
            <a:bodyPr wrap="none">
              <a:spAutoFit/>
            </a:bodyPr>
            <a:lstStyle/>
            <a:p>
              <a:pPr algn="ctr" eaLnBrk="1" hangingPunct="1">
                <a:defRPr/>
              </a:pPr>
              <a:r>
                <a:rPr lang="en-US" sz="1200" b="1" dirty="0">
                  <a:solidFill>
                    <a:schemeClr val="bg1"/>
                  </a:solidFill>
                  <a:latin typeface="+mn-lt"/>
                  <a:cs typeface="+mn-cs"/>
                </a:rPr>
                <a:t>Reason</a:t>
              </a:r>
            </a:p>
            <a:p>
              <a:pPr algn="ctr" eaLnBrk="1" hangingPunct="1">
                <a:defRPr/>
              </a:pPr>
              <a:endParaRPr lang="en-US" sz="1200" b="1" dirty="0">
                <a:solidFill>
                  <a:schemeClr val="bg1"/>
                </a:solidFill>
                <a:latin typeface="+mn-lt"/>
                <a:cs typeface="+mn-cs"/>
              </a:endParaRPr>
            </a:p>
            <a:p>
              <a:pPr algn="ctr" eaLnBrk="1" hangingPunct="1">
                <a:defRPr/>
              </a:pPr>
              <a:r>
                <a:rPr lang="en-US" sz="1200" b="1" dirty="0">
                  <a:solidFill>
                    <a:schemeClr val="bg1"/>
                  </a:solidFill>
                  <a:latin typeface="+mn-lt"/>
                  <a:cs typeface="+mn-cs"/>
                </a:rPr>
                <a:t>Faith</a:t>
              </a:r>
            </a:p>
          </p:txBody>
        </p:sp>
        <p:sp>
          <p:nvSpPr>
            <p:cNvPr id="14" name="Text Box 7">
              <a:extLst>
                <a:ext uri="{FF2B5EF4-FFF2-40B4-BE49-F238E27FC236}">
                  <a16:creationId xmlns:a16="http://schemas.microsoft.com/office/drawing/2014/main" id="{B3686514-60F4-4483-B4CD-73FB6AA99A26}"/>
                </a:ext>
              </a:extLst>
            </p:cNvPr>
            <p:cNvSpPr txBox="1">
              <a:spLocks noChangeArrowheads="1"/>
            </p:cNvSpPr>
            <p:nvPr/>
          </p:nvSpPr>
          <p:spPr bwMode="auto">
            <a:xfrm>
              <a:off x="3032390" y="2195513"/>
              <a:ext cx="966554" cy="646546"/>
            </a:xfrm>
            <a:prstGeom prst="rect">
              <a:avLst/>
            </a:prstGeom>
            <a:noFill/>
            <a:ln w="9525">
              <a:noFill/>
              <a:miter lim="800000"/>
              <a:headEnd/>
              <a:tailEnd/>
            </a:ln>
          </p:spPr>
          <p:txBody>
            <a:bodyPr wrap="none">
              <a:spAutoFit/>
            </a:bodyPr>
            <a:lstStyle/>
            <a:p>
              <a:pPr algn="ctr" eaLnBrk="1" hangingPunct="1">
                <a:defRPr/>
              </a:pPr>
              <a:r>
                <a:rPr lang="en-US" sz="1200" b="1" dirty="0">
                  <a:solidFill>
                    <a:schemeClr val="bg1"/>
                  </a:solidFill>
                  <a:latin typeface="+mn-lt"/>
                  <a:cs typeface="+mn-cs"/>
                </a:rPr>
                <a:t>Observation</a:t>
              </a:r>
            </a:p>
            <a:p>
              <a:pPr algn="ctr" eaLnBrk="1" hangingPunct="1">
                <a:defRPr/>
              </a:pPr>
              <a:endParaRPr lang="en-US" sz="1200" b="1" dirty="0">
                <a:solidFill>
                  <a:schemeClr val="bg1"/>
                </a:solidFill>
                <a:latin typeface="+mn-lt"/>
                <a:cs typeface="+mn-cs"/>
              </a:endParaRPr>
            </a:p>
            <a:p>
              <a:pPr algn="ctr" eaLnBrk="1" hangingPunct="1">
                <a:defRPr/>
              </a:pPr>
              <a:r>
                <a:rPr lang="en-US" sz="1200" b="1" dirty="0">
                  <a:solidFill>
                    <a:schemeClr val="bg1"/>
                  </a:solidFill>
                  <a:latin typeface="+mn-lt"/>
                  <a:cs typeface="+mn-cs"/>
                </a:rPr>
                <a:t>Revelation</a:t>
              </a:r>
            </a:p>
          </p:txBody>
        </p:sp>
      </p:grpSp>
      <p:sp>
        <p:nvSpPr>
          <p:cNvPr id="15" name="Line 17">
            <a:extLst>
              <a:ext uri="{FF2B5EF4-FFF2-40B4-BE49-F238E27FC236}">
                <a16:creationId xmlns:a16="http://schemas.microsoft.com/office/drawing/2014/main" id="{CB3196A9-1241-46E5-949F-E1A98382B44A}"/>
              </a:ext>
            </a:extLst>
          </p:cNvPr>
          <p:cNvSpPr>
            <a:spLocks noChangeShapeType="1"/>
          </p:cNvSpPr>
          <p:nvPr/>
        </p:nvSpPr>
        <p:spPr bwMode="auto">
          <a:xfrm>
            <a:off x="2403475" y="920750"/>
            <a:ext cx="0" cy="5791200"/>
          </a:xfrm>
          <a:prstGeom prst="line">
            <a:avLst/>
          </a:prstGeom>
          <a:noFill/>
          <a:ln w="9525">
            <a:solidFill>
              <a:schemeClr val="bg1"/>
            </a:solidFill>
            <a:prstDash val="lgDash"/>
            <a:round/>
            <a:headEnd/>
            <a:tailEnd/>
          </a:ln>
        </p:spPr>
        <p:txBody>
          <a:bodyPr/>
          <a:lstStyle/>
          <a:p>
            <a:pPr eaLnBrk="1" hangingPunct="1">
              <a:defRPr/>
            </a:pPr>
            <a:endParaRPr lang="en-US">
              <a:latin typeface="+mn-lt"/>
              <a:cs typeface="Arial" charset="0"/>
            </a:endParaRPr>
          </a:p>
        </p:txBody>
      </p:sp>
      <p:sp>
        <p:nvSpPr>
          <p:cNvPr id="16" name="Line 18">
            <a:extLst>
              <a:ext uri="{FF2B5EF4-FFF2-40B4-BE49-F238E27FC236}">
                <a16:creationId xmlns:a16="http://schemas.microsoft.com/office/drawing/2014/main" id="{F5ACE3A6-4401-4C99-8651-D4CB73B49D3C}"/>
              </a:ext>
            </a:extLst>
          </p:cNvPr>
          <p:cNvSpPr>
            <a:spLocks noChangeShapeType="1"/>
          </p:cNvSpPr>
          <p:nvPr/>
        </p:nvSpPr>
        <p:spPr bwMode="auto">
          <a:xfrm>
            <a:off x="5334000" y="920750"/>
            <a:ext cx="0" cy="5791200"/>
          </a:xfrm>
          <a:prstGeom prst="line">
            <a:avLst/>
          </a:prstGeom>
          <a:noFill/>
          <a:ln w="9525">
            <a:solidFill>
              <a:schemeClr val="bg1"/>
            </a:solidFill>
            <a:prstDash val="lgDash"/>
            <a:round/>
            <a:headEnd/>
            <a:tailEnd/>
          </a:ln>
        </p:spPr>
        <p:txBody>
          <a:bodyPr/>
          <a:lstStyle/>
          <a:p>
            <a:pPr eaLnBrk="1" hangingPunct="1">
              <a:defRPr/>
            </a:pPr>
            <a:endParaRPr lang="en-US">
              <a:latin typeface="+mn-lt"/>
              <a:cs typeface="Arial" charset="0"/>
            </a:endParaRPr>
          </a:p>
        </p:txBody>
      </p:sp>
      <p:sp>
        <p:nvSpPr>
          <p:cNvPr id="18" name="Text Box 20">
            <a:extLst>
              <a:ext uri="{FF2B5EF4-FFF2-40B4-BE49-F238E27FC236}">
                <a16:creationId xmlns:a16="http://schemas.microsoft.com/office/drawing/2014/main" id="{E44FADF0-5997-46C7-A272-DFCA2A57864C}"/>
              </a:ext>
            </a:extLst>
          </p:cNvPr>
          <p:cNvSpPr txBox="1">
            <a:spLocks noChangeArrowheads="1"/>
          </p:cNvSpPr>
          <p:nvPr/>
        </p:nvSpPr>
        <p:spPr bwMode="auto">
          <a:xfrm>
            <a:off x="484864" y="832247"/>
            <a:ext cx="1803634" cy="615553"/>
          </a:xfrm>
          <a:prstGeom prst="rect">
            <a:avLst/>
          </a:prstGeom>
          <a:noFill/>
          <a:ln w="9525">
            <a:noFill/>
            <a:miter lim="800000"/>
            <a:headEnd/>
            <a:tailEnd/>
          </a:ln>
        </p:spPr>
        <p:txBody>
          <a:bodyPr wrap="none">
            <a:spAutoFit/>
          </a:bodyPr>
          <a:lstStyle/>
          <a:p>
            <a:pPr algn="ctr" eaLnBrk="1" hangingPunct="1">
              <a:defRPr/>
            </a:pPr>
            <a:r>
              <a:rPr lang="en-US" sz="2000" b="1" dirty="0">
                <a:solidFill>
                  <a:srgbClr val="00FF00"/>
                </a:solidFill>
                <a:latin typeface="+mn-lt"/>
                <a:cs typeface="+mn-cs"/>
              </a:rPr>
              <a:t>E</a:t>
            </a:r>
            <a:r>
              <a:rPr lang="en-US" sz="2000" b="1" dirty="0">
                <a:solidFill>
                  <a:schemeClr val="bg1"/>
                </a:solidFill>
                <a:latin typeface="+mn-lt"/>
                <a:cs typeface="+mn-cs"/>
              </a:rPr>
              <a:t>TERNAL LAWS</a:t>
            </a:r>
          </a:p>
          <a:p>
            <a:pPr algn="ctr" eaLnBrk="1" hangingPunct="1">
              <a:defRPr/>
            </a:pPr>
            <a:r>
              <a:rPr lang="en-US" sz="1400" b="1" dirty="0">
                <a:solidFill>
                  <a:srgbClr val="00FF00"/>
                </a:solidFill>
                <a:latin typeface="+mn-lt"/>
                <a:cs typeface="+mn-cs"/>
              </a:rPr>
              <a:t>Metaphysics</a:t>
            </a:r>
          </a:p>
        </p:txBody>
      </p:sp>
      <p:sp>
        <p:nvSpPr>
          <p:cNvPr id="19" name="Text Box 21">
            <a:extLst>
              <a:ext uri="{FF2B5EF4-FFF2-40B4-BE49-F238E27FC236}">
                <a16:creationId xmlns:a16="http://schemas.microsoft.com/office/drawing/2014/main" id="{B44C56A3-F11E-4942-A94C-ABBF796FCCAF}"/>
              </a:ext>
            </a:extLst>
          </p:cNvPr>
          <p:cNvSpPr txBox="1">
            <a:spLocks noChangeArrowheads="1"/>
          </p:cNvSpPr>
          <p:nvPr/>
        </p:nvSpPr>
        <p:spPr bwMode="auto">
          <a:xfrm>
            <a:off x="2403475" y="832247"/>
            <a:ext cx="2928625" cy="615553"/>
          </a:xfrm>
          <a:prstGeom prst="rect">
            <a:avLst/>
          </a:prstGeom>
          <a:noFill/>
          <a:ln w="9525">
            <a:noFill/>
            <a:miter lim="800000"/>
            <a:headEnd/>
            <a:tailEnd/>
          </a:ln>
        </p:spPr>
        <p:txBody>
          <a:bodyPr wrap="square">
            <a:spAutoFit/>
          </a:bodyPr>
          <a:lstStyle/>
          <a:p>
            <a:pPr algn="ctr" eaLnBrk="1" hangingPunct="1">
              <a:defRPr/>
            </a:pPr>
            <a:r>
              <a:rPr lang="en-US" sz="2000" b="1" dirty="0">
                <a:solidFill>
                  <a:srgbClr val="00FF00"/>
                </a:solidFill>
                <a:latin typeface="+mn-lt"/>
                <a:cs typeface="+mn-cs"/>
              </a:rPr>
              <a:t>E</a:t>
            </a:r>
            <a:r>
              <a:rPr lang="en-US" sz="2000" b="1" dirty="0">
                <a:solidFill>
                  <a:schemeClr val="bg1"/>
                </a:solidFill>
                <a:latin typeface="+mn-lt"/>
                <a:cs typeface="+mn-cs"/>
              </a:rPr>
              <a:t>TERNAL TRUTHS</a:t>
            </a:r>
          </a:p>
          <a:p>
            <a:pPr algn="ctr" eaLnBrk="1" hangingPunct="1">
              <a:defRPr/>
            </a:pPr>
            <a:r>
              <a:rPr lang="en-US" sz="1400" b="1" dirty="0">
                <a:solidFill>
                  <a:srgbClr val="00FF00"/>
                </a:solidFill>
                <a:latin typeface="+mn-lt"/>
                <a:cs typeface="+mn-cs"/>
              </a:rPr>
              <a:t>Epistemology</a:t>
            </a:r>
          </a:p>
        </p:txBody>
      </p:sp>
      <p:sp>
        <p:nvSpPr>
          <p:cNvPr id="20" name="Text Box 22">
            <a:extLst>
              <a:ext uri="{FF2B5EF4-FFF2-40B4-BE49-F238E27FC236}">
                <a16:creationId xmlns:a16="http://schemas.microsoft.com/office/drawing/2014/main" id="{041074C6-400E-426F-8BA2-DCD8F3197BA7}"/>
              </a:ext>
            </a:extLst>
          </p:cNvPr>
          <p:cNvSpPr txBox="1">
            <a:spLocks noChangeArrowheads="1"/>
          </p:cNvSpPr>
          <p:nvPr/>
        </p:nvSpPr>
        <p:spPr bwMode="auto">
          <a:xfrm>
            <a:off x="5370966" y="832247"/>
            <a:ext cx="1770742" cy="615553"/>
          </a:xfrm>
          <a:prstGeom prst="rect">
            <a:avLst/>
          </a:prstGeom>
          <a:noFill/>
          <a:ln w="9525">
            <a:noFill/>
            <a:miter lim="800000"/>
            <a:headEnd/>
            <a:tailEnd/>
          </a:ln>
        </p:spPr>
        <p:txBody>
          <a:bodyPr wrap="none">
            <a:spAutoFit/>
          </a:bodyPr>
          <a:lstStyle/>
          <a:p>
            <a:pPr algn="ctr" eaLnBrk="1" hangingPunct="1">
              <a:defRPr/>
            </a:pPr>
            <a:r>
              <a:rPr lang="en-US" sz="2000" b="1" dirty="0">
                <a:solidFill>
                  <a:srgbClr val="00FF00"/>
                </a:solidFill>
                <a:latin typeface="+mn-lt"/>
                <a:cs typeface="+mn-cs"/>
              </a:rPr>
              <a:t>E</a:t>
            </a:r>
            <a:r>
              <a:rPr lang="en-US" sz="2000" b="1" dirty="0">
                <a:solidFill>
                  <a:schemeClr val="bg1"/>
                </a:solidFill>
                <a:latin typeface="+mn-lt"/>
                <a:cs typeface="+mn-cs"/>
              </a:rPr>
              <a:t>TERNAL LIVES</a:t>
            </a:r>
          </a:p>
          <a:p>
            <a:pPr algn="ctr" eaLnBrk="1" hangingPunct="1">
              <a:defRPr/>
            </a:pPr>
            <a:r>
              <a:rPr lang="en-US" sz="1400" b="1" dirty="0">
                <a:solidFill>
                  <a:srgbClr val="00FF00"/>
                </a:solidFill>
                <a:latin typeface="+mn-lt"/>
                <a:cs typeface="+mn-cs"/>
              </a:rPr>
              <a:t>Value Ethics</a:t>
            </a:r>
          </a:p>
        </p:txBody>
      </p:sp>
      <p:sp>
        <p:nvSpPr>
          <p:cNvPr id="21" name="Text Box 24">
            <a:extLst>
              <a:ext uri="{FF2B5EF4-FFF2-40B4-BE49-F238E27FC236}">
                <a16:creationId xmlns:a16="http://schemas.microsoft.com/office/drawing/2014/main" id="{C9148C76-FDE9-4AC9-8CB1-2D719FEAB735}"/>
              </a:ext>
            </a:extLst>
          </p:cNvPr>
          <p:cNvSpPr txBox="1">
            <a:spLocks noChangeArrowheads="1"/>
          </p:cNvSpPr>
          <p:nvPr/>
        </p:nvSpPr>
        <p:spPr bwMode="auto">
          <a:xfrm>
            <a:off x="379412" y="3314700"/>
            <a:ext cx="827088" cy="738188"/>
          </a:xfrm>
          <a:prstGeom prst="rect">
            <a:avLst/>
          </a:prstGeom>
          <a:noFill/>
          <a:ln w="9525">
            <a:noFill/>
            <a:miter lim="800000"/>
            <a:headEnd/>
            <a:tailEnd/>
          </a:ln>
        </p:spPr>
        <p:txBody>
          <a:bodyPr wrap="none">
            <a:spAutoFit/>
          </a:bodyPr>
          <a:lstStyle/>
          <a:p>
            <a:pPr algn="ctr" eaLnBrk="1" hangingPunct="1">
              <a:defRPr/>
            </a:pPr>
            <a:r>
              <a:rPr lang="en-US" sz="1400" b="1" dirty="0">
                <a:solidFill>
                  <a:srgbClr val="00FF00"/>
                </a:solidFill>
                <a:latin typeface="+mn-lt"/>
                <a:cs typeface="+mn-cs"/>
              </a:rPr>
              <a:t>Aristotle</a:t>
            </a:r>
          </a:p>
          <a:p>
            <a:pPr algn="ctr" eaLnBrk="1" hangingPunct="1">
              <a:defRPr/>
            </a:pPr>
            <a:endParaRPr lang="en-US" sz="1400" b="1" dirty="0">
              <a:solidFill>
                <a:srgbClr val="FF0000"/>
              </a:solidFill>
              <a:latin typeface="+mn-lt"/>
              <a:cs typeface="+mn-cs"/>
            </a:endParaRPr>
          </a:p>
          <a:p>
            <a:pPr algn="ctr" eaLnBrk="1" hangingPunct="1">
              <a:defRPr/>
            </a:pPr>
            <a:r>
              <a:rPr lang="en-US" sz="1400" b="1" dirty="0">
                <a:solidFill>
                  <a:srgbClr val="FF0000"/>
                </a:solidFill>
                <a:latin typeface="+mn-lt"/>
                <a:cs typeface="+mn-cs"/>
              </a:rPr>
              <a:t>Plato</a:t>
            </a:r>
          </a:p>
        </p:txBody>
      </p:sp>
      <p:grpSp>
        <p:nvGrpSpPr>
          <p:cNvPr id="22" name="Group 70">
            <a:extLst>
              <a:ext uri="{FF2B5EF4-FFF2-40B4-BE49-F238E27FC236}">
                <a16:creationId xmlns:a16="http://schemas.microsoft.com/office/drawing/2014/main" id="{300C7E2C-DCB3-4839-BA4B-B6C13BE0A5FB}"/>
              </a:ext>
            </a:extLst>
          </p:cNvPr>
          <p:cNvGrpSpPr>
            <a:grpSpLocks/>
          </p:cNvGrpSpPr>
          <p:nvPr/>
        </p:nvGrpSpPr>
        <p:grpSpPr bwMode="auto">
          <a:xfrm>
            <a:off x="5562600" y="5173663"/>
            <a:ext cx="3429000" cy="654050"/>
            <a:chOff x="4343400" y="5245100"/>
            <a:chExt cx="3429000" cy="654269"/>
          </a:xfrm>
        </p:grpSpPr>
        <p:sp>
          <p:nvSpPr>
            <p:cNvPr id="23" name="Text Box 9">
              <a:extLst>
                <a:ext uri="{FF2B5EF4-FFF2-40B4-BE49-F238E27FC236}">
                  <a16:creationId xmlns:a16="http://schemas.microsoft.com/office/drawing/2014/main" id="{562D1626-5855-45AC-9CD7-DD4326CF9355}"/>
                </a:ext>
              </a:extLst>
            </p:cNvPr>
            <p:cNvSpPr txBox="1">
              <a:spLocks noChangeArrowheads="1"/>
            </p:cNvSpPr>
            <p:nvPr/>
          </p:nvSpPr>
          <p:spPr bwMode="auto">
            <a:xfrm>
              <a:off x="4343400" y="5253040"/>
              <a:ext cx="481013" cy="646329"/>
            </a:xfrm>
            <a:prstGeom prst="rect">
              <a:avLst/>
            </a:prstGeom>
            <a:noFill/>
            <a:ln w="9525">
              <a:noFill/>
              <a:miter lim="800000"/>
              <a:headEnd/>
              <a:tailEnd/>
            </a:ln>
          </p:spPr>
          <p:txBody>
            <a:bodyPr wrap="none">
              <a:spAutoFit/>
            </a:bodyPr>
            <a:lstStyle/>
            <a:p>
              <a:pPr algn="ctr" eaLnBrk="1" hangingPunct="1">
                <a:defRPr/>
              </a:pPr>
              <a:r>
                <a:rPr lang="en-US" sz="1200" b="1" dirty="0">
                  <a:solidFill>
                    <a:schemeClr val="bg1"/>
                  </a:solidFill>
                  <a:latin typeface="+mn-lt"/>
                  <a:cs typeface="+mn-cs"/>
                </a:rPr>
                <a:t>Love</a:t>
              </a:r>
            </a:p>
            <a:p>
              <a:pPr algn="ctr" eaLnBrk="1" hangingPunct="1">
                <a:defRPr/>
              </a:pPr>
              <a:endParaRPr lang="en-US" sz="1200" b="1" dirty="0">
                <a:solidFill>
                  <a:schemeClr val="bg1"/>
                </a:solidFill>
                <a:latin typeface="+mn-lt"/>
                <a:cs typeface="+mn-cs"/>
              </a:endParaRPr>
            </a:p>
            <a:p>
              <a:pPr algn="ctr" eaLnBrk="1" hangingPunct="1">
                <a:defRPr/>
              </a:pPr>
              <a:r>
                <a:rPr lang="en-US" sz="1200" b="1" dirty="0">
                  <a:solidFill>
                    <a:schemeClr val="bg1"/>
                  </a:solidFill>
                  <a:latin typeface="+mn-lt"/>
                  <a:cs typeface="+mn-cs"/>
                </a:rPr>
                <a:t>Life</a:t>
              </a:r>
            </a:p>
          </p:txBody>
        </p:sp>
        <p:sp>
          <p:nvSpPr>
            <p:cNvPr id="24" name="Text Box 10">
              <a:extLst>
                <a:ext uri="{FF2B5EF4-FFF2-40B4-BE49-F238E27FC236}">
                  <a16:creationId xmlns:a16="http://schemas.microsoft.com/office/drawing/2014/main" id="{295AAAC6-E290-4C1D-96C5-3110C2B64F02}"/>
                </a:ext>
              </a:extLst>
            </p:cNvPr>
            <p:cNvSpPr txBox="1">
              <a:spLocks noChangeArrowheads="1"/>
            </p:cNvSpPr>
            <p:nvPr/>
          </p:nvSpPr>
          <p:spPr bwMode="auto">
            <a:xfrm>
              <a:off x="5208588" y="5253040"/>
              <a:ext cx="615950" cy="646329"/>
            </a:xfrm>
            <a:prstGeom prst="rect">
              <a:avLst/>
            </a:prstGeom>
            <a:noFill/>
            <a:ln w="9525">
              <a:noFill/>
              <a:miter lim="800000"/>
              <a:headEnd/>
              <a:tailEnd/>
            </a:ln>
          </p:spPr>
          <p:txBody>
            <a:bodyPr wrap="none">
              <a:spAutoFit/>
            </a:bodyPr>
            <a:lstStyle/>
            <a:p>
              <a:pPr algn="ctr" eaLnBrk="1" hangingPunct="1">
                <a:defRPr/>
              </a:pPr>
              <a:r>
                <a:rPr lang="en-US" sz="1200" b="1" dirty="0">
                  <a:solidFill>
                    <a:schemeClr val="bg1"/>
                  </a:solidFill>
                  <a:latin typeface="+mn-lt"/>
                  <a:cs typeface="+mn-cs"/>
                </a:rPr>
                <a:t>Others</a:t>
              </a:r>
            </a:p>
            <a:p>
              <a:pPr algn="ctr" eaLnBrk="1" hangingPunct="1">
                <a:defRPr/>
              </a:pPr>
              <a:endParaRPr lang="en-US" sz="1200" b="1" dirty="0">
                <a:solidFill>
                  <a:schemeClr val="bg1"/>
                </a:solidFill>
                <a:latin typeface="+mn-lt"/>
                <a:cs typeface="+mn-cs"/>
              </a:endParaRPr>
            </a:p>
            <a:p>
              <a:pPr algn="ctr" eaLnBrk="1" hangingPunct="1">
                <a:defRPr/>
              </a:pPr>
              <a:r>
                <a:rPr lang="en-US" sz="1200" b="1" dirty="0">
                  <a:solidFill>
                    <a:schemeClr val="bg1"/>
                  </a:solidFill>
                  <a:latin typeface="+mn-lt"/>
                  <a:cs typeface="+mn-cs"/>
                </a:rPr>
                <a:t>Self</a:t>
              </a:r>
            </a:p>
          </p:txBody>
        </p:sp>
        <p:sp>
          <p:nvSpPr>
            <p:cNvPr id="25" name="Text Box 13">
              <a:extLst>
                <a:ext uri="{FF2B5EF4-FFF2-40B4-BE49-F238E27FC236}">
                  <a16:creationId xmlns:a16="http://schemas.microsoft.com/office/drawing/2014/main" id="{CE1C4F4B-493C-4F42-9CF9-B3ACD5F91B47}"/>
                </a:ext>
              </a:extLst>
            </p:cNvPr>
            <p:cNvSpPr txBox="1">
              <a:spLocks noChangeArrowheads="1"/>
            </p:cNvSpPr>
            <p:nvPr/>
          </p:nvSpPr>
          <p:spPr bwMode="auto">
            <a:xfrm>
              <a:off x="6173788" y="5245100"/>
              <a:ext cx="531812" cy="646328"/>
            </a:xfrm>
            <a:prstGeom prst="rect">
              <a:avLst/>
            </a:prstGeom>
            <a:noFill/>
            <a:ln w="9525">
              <a:noFill/>
              <a:miter lim="800000"/>
              <a:headEnd/>
              <a:tailEnd/>
            </a:ln>
          </p:spPr>
          <p:txBody>
            <a:bodyPr wrap="none">
              <a:spAutoFit/>
            </a:bodyPr>
            <a:lstStyle/>
            <a:p>
              <a:pPr algn="ctr" eaLnBrk="1" hangingPunct="1">
                <a:defRPr/>
              </a:pPr>
              <a:r>
                <a:rPr lang="en-US" sz="1200" b="1" dirty="0">
                  <a:solidFill>
                    <a:schemeClr val="bg1"/>
                  </a:solidFill>
                  <a:latin typeface="+mn-lt"/>
                  <a:cs typeface="+mn-cs"/>
                </a:rPr>
                <a:t>Right</a:t>
              </a:r>
            </a:p>
            <a:p>
              <a:pPr algn="ctr" eaLnBrk="1" hangingPunct="1">
                <a:defRPr/>
              </a:pPr>
              <a:endParaRPr lang="en-US" sz="1200" b="1" dirty="0">
                <a:solidFill>
                  <a:schemeClr val="bg1"/>
                </a:solidFill>
                <a:latin typeface="+mn-lt"/>
                <a:cs typeface="+mn-cs"/>
              </a:endParaRPr>
            </a:p>
            <a:p>
              <a:pPr algn="ctr" eaLnBrk="1" hangingPunct="1">
                <a:defRPr/>
              </a:pPr>
              <a:r>
                <a:rPr lang="en-US" sz="1200" b="1" dirty="0">
                  <a:solidFill>
                    <a:schemeClr val="bg1"/>
                  </a:solidFill>
                  <a:latin typeface="+mn-lt"/>
                  <a:cs typeface="+mn-cs"/>
                </a:rPr>
                <a:t>Good</a:t>
              </a:r>
            </a:p>
          </p:txBody>
        </p:sp>
        <p:sp>
          <p:nvSpPr>
            <p:cNvPr id="26" name="Text Box 27">
              <a:extLst>
                <a:ext uri="{FF2B5EF4-FFF2-40B4-BE49-F238E27FC236}">
                  <a16:creationId xmlns:a16="http://schemas.microsoft.com/office/drawing/2014/main" id="{5807C436-C425-4903-AA13-39BF6A1FB66F}"/>
                </a:ext>
              </a:extLst>
            </p:cNvPr>
            <p:cNvSpPr txBox="1">
              <a:spLocks noChangeArrowheads="1"/>
            </p:cNvSpPr>
            <p:nvPr/>
          </p:nvSpPr>
          <p:spPr bwMode="auto">
            <a:xfrm>
              <a:off x="6927850" y="5253040"/>
              <a:ext cx="844550" cy="646329"/>
            </a:xfrm>
            <a:prstGeom prst="rect">
              <a:avLst/>
            </a:prstGeom>
            <a:noFill/>
            <a:ln w="9525">
              <a:noFill/>
              <a:miter lim="800000"/>
              <a:headEnd/>
              <a:tailEnd/>
            </a:ln>
          </p:spPr>
          <p:txBody>
            <a:bodyPr wrap="none">
              <a:spAutoFit/>
            </a:bodyPr>
            <a:lstStyle/>
            <a:p>
              <a:pPr algn="ctr" eaLnBrk="1" hangingPunct="1">
                <a:defRPr/>
              </a:pPr>
              <a:r>
                <a:rPr lang="en-US" sz="1200" b="1" dirty="0">
                  <a:solidFill>
                    <a:schemeClr val="bg1"/>
                  </a:solidFill>
                  <a:latin typeface="+mn-lt"/>
                  <a:cs typeface="+mn-cs"/>
                </a:rPr>
                <a:t>Duty</a:t>
              </a:r>
            </a:p>
            <a:p>
              <a:pPr algn="ctr" eaLnBrk="1" hangingPunct="1">
                <a:defRPr/>
              </a:pPr>
              <a:endParaRPr lang="en-US" sz="1200" b="1" dirty="0">
                <a:solidFill>
                  <a:schemeClr val="bg1"/>
                </a:solidFill>
                <a:latin typeface="+mn-lt"/>
                <a:cs typeface="+mn-cs"/>
              </a:endParaRPr>
            </a:p>
            <a:p>
              <a:pPr algn="ctr" eaLnBrk="1" hangingPunct="1">
                <a:defRPr/>
              </a:pPr>
              <a:r>
                <a:rPr lang="en-US" sz="1200" b="1" dirty="0">
                  <a:solidFill>
                    <a:schemeClr val="bg1"/>
                  </a:solidFill>
                  <a:latin typeface="+mn-lt"/>
                  <a:cs typeface="+mn-cs"/>
                </a:rPr>
                <a:t>Happiness</a:t>
              </a:r>
            </a:p>
          </p:txBody>
        </p:sp>
      </p:grpSp>
      <p:grpSp>
        <p:nvGrpSpPr>
          <p:cNvPr id="27" name="Group 68">
            <a:extLst>
              <a:ext uri="{FF2B5EF4-FFF2-40B4-BE49-F238E27FC236}">
                <a16:creationId xmlns:a16="http://schemas.microsoft.com/office/drawing/2014/main" id="{C6AE8FB6-45CE-45BC-BE3F-4D680FEC9278}"/>
              </a:ext>
            </a:extLst>
          </p:cNvPr>
          <p:cNvGrpSpPr>
            <a:grpSpLocks/>
          </p:cNvGrpSpPr>
          <p:nvPr/>
        </p:nvGrpSpPr>
        <p:grpSpPr bwMode="auto">
          <a:xfrm>
            <a:off x="5578475" y="1524000"/>
            <a:ext cx="3413125" cy="647700"/>
            <a:chOff x="4343400" y="1595438"/>
            <a:chExt cx="3413001" cy="647918"/>
          </a:xfrm>
        </p:grpSpPr>
        <p:sp>
          <p:nvSpPr>
            <p:cNvPr id="28" name="Text Box 8">
              <a:extLst>
                <a:ext uri="{FF2B5EF4-FFF2-40B4-BE49-F238E27FC236}">
                  <a16:creationId xmlns:a16="http://schemas.microsoft.com/office/drawing/2014/main" id="{96C00DAE-2CA4-440B-9BDF-D73F88164A70}"/>
                </a:ext>
              </a:extLst>
            </p:cNvPr>
            <p:cNvSpPr txBox="1">
              <a:spLocks noChangeArrowheads="1"/>
            </p:cNvSpPr>
            <p:nvPr/>
          </p:nvSpPr>
          <p:spPr bwMode="auto">
            <a:xfrm>
              <a:off x="4343400" y="1597027"/>
              <a:ext cx="480996" cy="646329"/>
            </a:xfrm>
            <a:prstGeom prst="rect">
              <a:avLst/>
            </a:prstGeom>
            <a:noFill/>
            <a:ln w="9525">
              <a:noFill/>
              <a:miter lim="800000"/>
              <a:headEnd/>
              <a:tailEnd/>
            </a:ln>
          </p:spPr>
          <p:txBody>
            <a:bodyPr wrap="none">
              <a:spAutoFit/>
            </a:bodyPr>
            <a:lstStyle/>
            <a:p>
              <a:pPr algn="ctr" eaLnBrk="1" hangingPunct="1">
                <a:defRPr/>
              </a:pPr>
              <a:r>
                <a:rPr lang="en-US" sz="1200" b="1" dirty="0">
                  <a:solidFill>
                    <a:schemeClr val="bg1"/>
                  </a:solidFill>
                  <a:latin typeface="+mn-lt"/>
                  <a:cs typeface="+mn-cs"/>
                </a:rPr>
                <a:t>Life</a:t>
              </a:r>
            </a:p>
            <a:p>
              <a:pPr algn="ctr" eaLnBrk="1" hangingPunct="1">
                <a:defRPr/>
              </a:pPr>
              <a:endParaRPr lang="en-US" sz="1200" b="1" dirty="0">
                <a:solidFill>
                  <a:schemeClr val="bg1"/>
                </a:solidFill>
                <a:latin typeface="+mn-lt"/>
                <a:cs typeface="+mn-cs"/>
              </a:endParaRPr>
            </a:p>
            <a:p>
              <a:pPr algn="ctr" eaLnBrk="1" hangingPunct="1">
                <a:defRPr/>
              </a:pPr>
              <a:r>
                <a:rPr lang="en-US" sz="1200" b="1" dirty="0">
                  <a:solidFill>
                    <a:schemeClr val="bg1"/>
                  </a:solidFill>
                  <a:latin typeface="+mn-lt"/>
                  <a:cs typeface="+mn-cs"/>
                </a:rPr>
                <a:t>Love</a:t>
              </a:r>
            </a:p>
          </p:txBody>
        </p:sp>
        <p:sp>
          <p:nvSpPr>
            <p:cNvPr id="29" name="Text Box 11">
              <a:extLst>
                <a:ext uri="{FF2B5EF4-FFF2-40B4-BE49-F238E27FC236}">
                  <a16:creationId xmlns:a16="http://schemas.microsoft.com/office/drawing/2014/main" id="{6C800946-035B-4F7A-976B-0B3224DB9447}"/>
                </a:ext>
              </a:extLst>
            </p:cNvPr>
            <p:cNvSpPr txBox="1">
              <a:spLocks noChangeArrowheads="1"/>
            </p:cNvSpPr>
            <p:nvPr/>
          </p:nvSpPr>
          <p:spPr bwMode="auto">
            <a:xfrm>
              <a:off x="5165695" y="1595438"/>
              <a:ext cx="615928" cy="646330"/>
            </a:xfrm>
            <a:prstGeom prst="rect">
              <a:avLst/>
            </a:prstGeom>
            <a:noFill/>
            <a:ln w="9525">
              <a:noFill/>
              <a:miter lim="800000"/>
              <a:headEnd/>
              <a:tailEnd/>
            </a:ln>
          </p:spPr>
          <p:txBody>
            <a:bodyPr wrap="none">
              <a:spAutoFit/>
            </a:bodyPr>
            <a:lstStyle/>
            <a:p>
              <a:pPr algn="ctr" eaLnBrk="1" hangingPunct="1">
                <a:defRPr/>
              </a:pPr>
              <a:r>
                <a:rPr lang="en-US" sz="1200" b="1" dirty="0">
                  <a:solidFill>
                    <a:schemeClr val="bg1"/>
                  </a:solidFill>
                  <a:latin typeface="+mn-lt"/>
                  <a:cs typeface="+mn-cs"/>
                </a:rPr>
                <a:t>Self</a:t>
              </a:r>
            </a:p>
            <a:p>
              <a:pPr algn="ctr" eaLnBrk="1" hangingPunct="1">
                <a:defRPr/>
              </a:pPr>
              <a:endParaRPr lang="en-US" sz="1200" b="1" dirty="0">
                <a:solidFill>
                  <a:schemeClr val="bg1"/>
                </a:solidFill>
                <a:latin typeface="+mn-lt"/>
                <a:cs typeface="+mn-cs"/>
              </a:endParaRPr>
            </a:p>
            <a:p>
              <a:pPr algn="ctr" eaLnBrk="1" hangingPunct="1">
                <a:defRPr/>
              </a:pPr>
              <a:r>
                <a:rPr lang="en-US" sz="1200" b="1" dirty="0">
                  <a:solidFill>
                    <a:schemeClr val="bg1"/>
                  </a:solidFill>
                  <a:latin typeface="+mn-lt"/>
                  <a:cs typeface="+mn-cs"/>
                </a:rPr>
                <a:t>Others</a:t>
              </a:r>
            </a:p>
          </p:txBody>
        </p:sp>
        <p:sp>
          <p:nvSpPr>
            <p:cNvPr id="30" name="Text Box 12">
              <a:extLst>
                <a:ext uri="{FF2B5EF4-FFF2-40B4-BE49-F238E27FC236}">
                  <a16:creationId xmlns:a16="http://schemas.microsoft.com/office/drawing/2014/main" id="{BD9634C1-9710-4A49-B7AD-AAF53A02C927}"/>
                </a:ext>
              </a:extLst>
            </p:cNvPr>
            <p:cNvSpPr txBox="1">
              <a:spLocks noChangeArrowheads="1"/>
            </p:cNvSpPr>
            <p:nvPr/>
          </p:nvSpPr>
          <p:spPr bwMode="auto">
            <a:xfrm>
              <a:off x="6140385" y="1595438"/>
              <a:ext cx="531794" cy="646330"/>
            </a:xfrm>
            <a:prstGeom prst="rect">
              <a:avLst/>
            </a:prstGeom>
            <a:noFill/>
            <a:ln w="9525">
              <a:noFill/>
              <a:miter lim="800000"/>
              <a:headEnd/>
              <a:tailEnd/>
            </a:ln>
          </p:spPr>
          <p:txBody>
            <a:bodyPr wrap="none">
              <a:spAutoFit/>
            </a:bodyPr>
            <a:lstStyle/>
            <a:p>
              <a:pPr algn="ctr" eaLnBrk="1" hangingPunct="1">
                <a:defRPr/>
              </a:pPr>
              <a:r>
                <a:rPr lang="en-US" sz="1200" b="1" dirty="0">
                  <a:solidFill>
                    <a:schemeClr val="bg1"/>
                  </a:solidFill>
                  <a:latin typeface="+mn-lt"/>
                  <a:cs typeface="+mn-cs"/>
                </a:rPr>
                <a:t>Good</a:t>
              </a:r>
            </a:p>
            <a:p>
              <a:pPr algn="ctr" eaLnBrk="1" hangingPunct="1">
                <a:defRPr/>
              </a:pPr>
              <a:endParaRPr lang="en-US" sz="1200" b="1" dirty="0">
                <a:solidFill>
                  <a:schemeClr val="bg1"/>
                </a:solidFill>
                <a:latin typeface="+mn-lt"/>
                <a:cs typeface="+mn-cs"/>
              </a:endParaRPr>
            </a:p>
            <a:p>
              <a:pPr algn="ctr" eaLnBrk="1" hangingPunct="1">
                <a:defRPr/>
              </a:pPr>
              <a:r>
                <a:rPr lang="en-US" sz="1200" b="1" dirty="0">
                  <a:solidFill>
                    <a:schemeClr val="bg1"/>
                  </a:solidFill>
                  <a:latin typeface="+mn-lt"/>
                  <a:cs typeface="+mn-cs"/>
                </a:rPr>
                <a:t>Right</a:t>
              </a:r>
            </a:p>
          </p:txBody>
        </p:sp>
        <p:sp>
          <p:nvSpPr>
            <p:cNvPr id="31" name="Text Box 28">
              <a:extLst>
                <a:ext uri="{FF2B5EF4-FFF2-40B4-BE49-F238E27FC236}">
                  <a16:creationId xmlns:a16="http://schemas.microsoft.com/office/drawing/2014/main" id="{EFC9EE91-7A7D-47BE-907B-CDEE07056F71}"/>
                </a:ext>
              </a:extLst>
            </p:cNvPr>
            <p:cNvSpPr txBox="1">
              <a:spLocks noChangeArrowheads="1"/>
            </p:cNvSpPr>
            <p:nvPr/>
          </p:nvSpPr>
          <p:spPr bwMode="auto">
            <a:xfrm>
              <a:off x="6911882" y="1595438"/>
              <a:ext cx="844519" cy="646330"/>
            </a:xfrm>
            <a:prstGeom prst="rect">
              <a:avLst/>
            </a:prstGeom>
            <a:noFill/>
            <a:ln w="9525">
              <a:noFill/>
              <a:miter lim="800000"/>
              <a:headEnd/>
              <a:tailEnd/>
            </a:ln>
          </p:spPr>
          <p:txBody>
            <a:bodyPr wrap="none">
              <a:spAutoFit/>
            </a:bodyPr>
            <a:lstStyle/>
            <a:p>
              <a:pPr algn="ctr" eaLnBrk="1" hangingPunct="1">
                <a:defRPr/>
              </a:pPr>
              <a:r>
                <a:rPr lang="en-US" sz="1200" b="1" dirty="0">
                  <a:solidFill>
                    <a:schemeClr val="bg1"/>
                  </a:solidFill>
                  <a:latin typeface="+mn-lt"/>
                  <a:cs typeface="+mn-cs"/>
                </a:rPr>
                <a:t>Happiness</a:t>
              </a:r>
            </a:p>
            <a:p>
              <a:pPr algn="ctr" eaLnBrk="1" hangingPunct="1">
                <a:defRPr/>
              </a:pPr>
              <a:endParaRPr lang="en-US" sz="1200" b="1" dirty="0">
                <a:solidFill>
                  <a:schemeClr val="bg1"/>
                </a:solidFill>
                <a:latin typeface="+mn-lt"/>
                <a:cs typeface="+mn-cs"/>
              </a:endParaRPr>
            </a:p>
            <a:p>
              <a:pPr algn="ctr" eaLnBrk="1" hangingPunct="1">
                <a:defRPr/>
              </a:pPr>
              <a:r>
                <a:rPr lang="en-US" sz="1200" b="1" dirty="0">
                  <a:solidFill>
                    <a:schemeClr val="bg1"/>
                  </a:solidFill>
                  <a:latin typeface="+mn-lt"/>
                  <a:cs typeface="+mn-cs"/>
                </a:rPr>
                <a:t>Duty</a:t>
              </a:r>
            </a:p>
          </p:txBody>
        </p:sp>
      </p:grpSp>
      <p:grpSp>
        <p:nvGrpSpPr>
          <p:cNvPr id="32" name="Group 29">
            <a:extLst>
              <a:ext uri="{FF2B5EF4-FFF2-40B4-BE49-F238E27FC236}">
                <a16:creationId xmlns:a16="http://schemas.microsoft.com/office/drawing/2014/main" id="{88236DAF-D130-46B7-8995-92F3E0AEC8D5}"/>
              </a:ext>
            </a:extLst>
          </p:cNvPr>
          <p:cNvGrpSpPr>
            <a:grpSpLocks/>
          </p:cNvGrpSpPr>
          <p:nvPr/>
        </p:nvGrpSpPr>
        <p:grpSpPr bwMode="auto">
          <a:xfrm flipV="1">
            <a:off x="1173162" y="1846261"/>
            <a:ext cx="7742238" cy="1833563"/>
            <a:chOff x="432" y="2304"/>
            <a:chExt cx="4877" cy="1155"/>
          </a:xfrm>
        </p:grpSpPr>
        <p:sp>
          <p:nvSpPr>
            <p:cNvPr id="33" name="Line 30">
              <a:extLst>
                <a:ext uri="{FF2B5EF4-FFF2-40B4-BE49-F238E27FC236}">
                  <a16:creationId xmlns:a16="http://schemas.microsoft.com/office/drawing/2014/main" id="{E38BA973-598A-4C78-A0CE-E500B70A506A}"/>
                </a:ext>
              </a:extLst>
            </p:cNvPr>
            <p:cNvSpPr>
              <a:spLocks noChangeShapeType="1"/>
            </p:cNvSpPr>
            <p:nvPr/>
          </p:nvSpPr>
          <p:spPr bwMode="auto">
            <a:xfrm flipV="1">
              <a:off x="672" y="2688"/>
              <a:ext cx="432" cy="0"/>
            </a:xfrm>
            <a:prstGeom prst="line">
              <a:avLst/>
            </a:prstGeom>
            <a:noFill/>
            <a:ln w="9525">
              <a:solidFill>
                <a:schemeClr val="bg1"/>
              </a:solidFill>
              <a:round/>
              <a:headEnd/>
              <a:tailEnd/>
            </a:ln>
          </p:spPr>
          <p:txBody>
            <a:bodyPr/>
            <a:lstStyle/>
            <a:p>
              <a:pPr eaLnBrk="1" hangingPunct="1">
                <a:defRPr/>
              </a:pPr>
              <a:endParaRPr lang="en-US">
                <a:latin typeface="+mn-lt"/>
                <a:cs typeface="Arial" charset="0"/>
              </a:endParaRPr>
            </a:p>
          </p:txBody>
        </p:sp>
        <p:grpSp>
          <p:nvGrpSpPr>
            <p:cNvPr id="34" name="Group 31">
              <a:extLst>
                <a:ext uri="{FF2B5EF4-FFF2-40B4-BE49-F238E27FC236}">
                  <a16:creationId xmlns:a16="http://schemas.microsoft.com/office/drawing/2014/main" id="{E687BD7D-8D77-48CC-AC9F-7E48A8D52900}"/>
                </a:ext>
              </a:extLst>
            </p:cNvPr>
            <p:cNvGrpSpPr>
              <a:grpSpLocks/>
            </p:cNvGrpSpPr>
            <p:nvPr/>
          </p:nvGrpSpPr>
          <p:grpSpPr bwMode="auto">
            <a:xfrm flipV="1">
              <a:off x="1344" y="3072"/>
              <a:ext cx="1008" cy="0"/>
              <a:chOff x="1200" y="1632"/>
              <a:chExt cx="1008" cy="0"/>
            </a:xfrm>
          </p:grpSpPr>
          <p:sp>
            <p:nvSpPr>
              <p:cNvPr id="43" name="Line 32">
                <a:extLst>
                  <a:ext uri="{FF2B5EF4-FFF2-40B4-BE49-F238E27FC236}">
                    <a16:creationId xmlns:a16="http://schemas.microsoft.com/office/drawing/2014/main" id="{C2E91EDD-A316-4A59-B240-8DC7CE29E358}"/>
                  </a:ext>
                </a:extLst>
              </p:cNvPr>
              <p:cNvSpPr>
                <a:spLocks noChangeShapeType="1"/>
              </p:cNvSpPr>
              <p:nvPr/>
            </p:nvSpPr>
            <p:spPr bwMode="auto">
              <a:xfrm>
                <a:off x="1200" y="1632"/>
                <a:ext cx="432" cy="0"/>
              </a:xfrm>
              <a:prstGeom prst="line">
                <a:avLst/>
              </a:prstGeom>
              <a:noFill/>
              <a:ln w="9525">
                <a:solidFill>
                  <a:schemeClr val="bg1"/>
                </a:solidFill>
                <a:round/>
                <a:headEnd/>
                <a:tailEnd/>
              </a:ln>
            </p:spPr>
            <p:txBody>
              <a:bodyPr/>
              <a:lstStyle/>
              <a:p>
                <a:pPr eaLnBrk="1" hangingPunct="1">
                  <a:defRPr/>
                </a:pPr>
                <a:endParaRPr lang="en-US">
                  <a:latin typeface="+mn-lt"/>
                  <a:cs typeface="Arial" charset="0"/>
                </a:endParaRPr>
              </a:p>
            </p:txBody>
          </p:sp>
          <p:sp>
            <p:nvSpPr>
              <p:cNvPr id="44" name="Line 33">
                <a:extLst>
                  <a:ext uri="{FF2B5EF4-FFF2-40B4-BE49-F238E27FC236}">
                    <a16:creationId xmlns:a16="http://schemas.microsoft.com/office/drawing/2014/main" id="{AC95948C-DFDF-4C49-BC93-F6B53714A187}"/>
                  </a:ext>
                </a:extLst>
              </p:cNvPr>
              <p:cNvSpPr>
                <a:spLocks noChangeShapeType="1"/>
              </p:cNvSpPr>
              <p:nvPr/>
            </p:nvSpPr>
            <p:spPr bwMode="auto">
              <a:xfrm>
                <a:off x="1776" y="1632"/>
                <a:ext cx="432" cy="0"/>
              </a:xfrm>
              <a:prstGeom prst="line">
                <a:avLst/>
              </a:prstGeom>
              <a:noFill/>
              <a:ln w="9525">
                <a:solidFill>
                  <a:schemeClr val="bg1"/>
                </a:solidFill>
                <a:round/>
                <a:headEnd/>
                <a:tailEnd/>
              </a:ln>
            </p:spPr>
            <p:txBody>
              <a:bodyPr/>
              <a:lstStyle/>
              <a:p>
                <a:pPr eaLnBrk="1" hangingPunct="1">
                  <a:defRPr/>
                </a:pPr>
                <a:endParaRPr lang="en-US">
                  <a:latin typeface="+mn-lt"/>
                  <a:cs typeface="Arial" charset="0"/>
                </a:endParaRPr>
              </a:p>
            </p:txBody>
          </p:sp>
        </p:grpSp>
        <p:grpSp>
          <p:nvGrpSpPr>
            <p:cNvPr id="35" name="Group 34">
              <a:extLst>
                <a:ext uri="{FF2B5EF4-FFF2-40B4-BE49-F238E27FC236}">
                  <a16:creationId xmlns:a16="http://schemas.microsoft.com/office/drawing/2014/main" id="{8FB9E164-4BEE-441D-86E5-4AF3772009B8}"/>
                </a:ext>
              </a:extLst>
            </p:cNvPr>
            <p:cNvGrpSpPr>
              <a:grpSpLocks/>
            </p:cNvGrpSpPr>
            <p:nvPr/>
          </p:nvGrpSpPr>
          <p:grpSpPr bwMode="auto">
            <a:xfrm flipV="1">
              <a:off x="3163" y="3456"/>
              <a:ext cx="2146" cy="0"/>
              <a:chOff x="2923" y="1344"/>
              <a:chExt cx="2146" cy="0"/>
            </a:xfrm>
          </p:grpSpPr>
          <p:sp>
            <p:nvSpPr>
              <p:cNvPr id="39" name="Line 35">
                <a:extLst>
                  <a:ext uri="{FF2B5EF4-FFF2-40B4-BE49-F238E27FC236}">
                    <a16:creationId xmlns:a16="http://schemas.microsoft.com/office/drawing/2014/main" id="{5FE72409-F7F1-4C96-8FE1-AAA85C1C16D8}"/>
                  </a:ext>
                </a:extLst>
              </p:cNvPr>
              <p:cNvSpPr>
                <a:spLocks noChangeShapeType="1"/>
              </p:cNvSpPr>
              <p:nvPr/>
            </p:nvSpPr>
            <p:spPr bwMode="auto">
              <a:xfrm>
                <a:off x="2923" y="1344"/>
                <a:ext cx="432" cy="0"/>
              </a:xfrm>
              <a:prstGeom prst="line">
                <a:avLst/>
              </a:prstGeom>
              <a:noFill/>
              <a:ln w="9525">
                <a:solidFill>
                  <a:schemeClr val="bg1"/>
                </a:solidFill>
                <a:round/>
                <a:headEnd/>
                <a:tailEnd/>
              </a:ln>
            </p:spPr>
            <p:txBody>
              <a:bodyPr/>
              <a:lstStyle/>
              <a:p>
                <a:pPr eaLnBrk="1" hangingPunct="1">
                  <a:defRPr/>
                </a:pPr>
                <a:endParaRPr lang="en-US">
                  <a:latin typeface="+mn-lt"/>
                  <a:cs typeface="Arial" charset="0"/>
                </a:endParaRPr>
              </a:p>
            </p:txBody>
          </p:sp>
          <p:sp>
            <p:nvSpPr>
              <p:cNvPr id="40" name="Line 36">
                <a:extLst>
                  <a:ext uri="{FF2B5EF4-FFF2-40B4-BE49-F238E27FC236}">
                    <a16:creationId xmlns:a16="http://schemas.microsoft.com/office/drawing/2014/main" id="{CEBA282C-1582-4752-8FA1-924B8FEE3D12}"/>
                  </a:ext>
                </a:extLst>
              </p:cNvPr>
              <p:cNvSpPr>
                <a:spLocks noChangeShapeType="1"/>
              </p:cNvSpPr>
              <p:nvPr/>
            </p:nvSpPr>
            <p:spPr bwMode="auto">
              <a:xfrm>
                <a:off x="3499" y="1344"/>
                <a:ext cx="432" cy="0"/>
              </a:xfrm>
              <a:prstGeom prst="line">
                <a:avLst/>
              </a:prstGeom>
              <a:noFill/>
              <a:ln w="9525">
                <a:solidFill>
                  <a:schemeClr val="bg1"/>
                </a:solidFill>
                <a:round/>
                <a:headEnd/>
                <a:tailEnd/>
              </a:ln>
            </p:spPr>
            <p:txBody>
              <a:bodyPr/>
              <a:lstStyle/>
              <a:p>
                <a:pPr eaLnBrk="1" hangingPunct="1">
                  <a:defRPr/>
                </a:pPr>
                <a:endParaRPr lang="en-US">
                  <a:latin typeface="+mn-lt"/>
                  <a:cs typeface="Arial" charset="0"/>
                </a:endParaRPr>
              </a:p>
            </p:txBody>
          </p:sp>
          <p:sp>
            <p:nvSpPr>
              <p:cNvPr id="41" name="Line 37">
                <a:extLst>
                  <a:ext uri="{FF2B5EF4-FFF2-40B4-BE49-F238E27FC236}">
                    <a16:creationId xmlns:a16="http://schemas.microsoft.com/office/drawing/2014/main" id="{D9FD128D-2CE7-4E51-8B6B-6CA43F4379FD}"/>
                  </a:ext>
                </a:extLst>
              </p:cNvPr>
              <p:cNvSpPr>
                <a:spLocks noChangeShapeType="1"/>
              </p:cNvSpPr>
              <p:nvPr/>
            </p:nvSpPr>
            <p:spPr bwMode="auto">
              <a:xfrm>
                <a:off x="4054" y="1344"/>
                <a:ext cx="432" cy="0"/>
              </a:xfrm>
              <a:prstGeom prst="line">
                <a:avLst/>
              </a:prstGeom>
              <a:noFill/>
              <a:ln w="9525">
                <a:solidFill>
                  <a:schemeClr val="bg1"/>
                </a:solidFill>
                <a:round/>
                <a:headEnd/>
                <a:tailEnd/>
              </a:ln>
            </p:spPr>
            <p:txBody>
              <a:bodyPr/>
              <a:lstStyle/>
              <a:p>
                <a:pPr eaLnBrk="1" hangingPunct="1">
                  <a:defRPr/>
                </a:pPr>
                <a:endParaRPr lang="en-US">
                  <a:latin typeface="+mn-lt"/>
                  <a:cs typeface="Arial" charset="0"/>
                </a:endParaRPr>
              </a:p>
            </p:txBody>
          </p:sp>
          <p:sp>
            <p:nvSpPr>
              <p:cNvPr id="42" name="Line 38">
                <a:extLst>
                  <a:ext uri="{FF2B5EF4-FFF2-40B4-BE49-F238E27FC236}">
                    <a16:creationId xmlns:a16="http://schemas.microsoft.com/office/drawing/2014/main" id="{55E4B349-43E2-4C8A-ACCA-28F2FC14876A}"/>
                  </a:ext>
                </a:extLst>
              </p:cNvPr>
              <p:cNvSpPr>
                <a:spLocks noChangeShapeType="1"/>
              </p:cNvSpPr>
              <p:nvPr/>
            </p:nvSpPr>
            <p:spPr bwMode="auto">
              <a:xfrm>
                <a:off x="4637" y="1344"/>
                <a:ext cx="432" cy="0"/>
              </a:xfrm>
              <a:prstGeom prst="line">
                <a:avLst/>
              </a:prstGeom>
              <a:noFill/>
              <a:ln w="9525">
                <a:solidFill>
                  <a:schemeClr val="bg1"/>
                </a:solidFill>
                <a:round/>
                <a:headEnd/>
                <a:tailEnd type="triangle" w="med" len="med"/>
              </a:ln>
            </p:spPr>
            <p:txBody>
              <a:bodyPr/>
              <a:lstStyle/>
              <a:p>
                <a:pPr eaLnBrk="1" hangingPunct="1">
                  <a:defRPr/>
                </a:pPr>
                <a:endParaRPr lang="en-US">
                  <a:latin typeface="+mn-lt"/>
                  <a:cs typeface="Arial" charset="0"/>
                </a:endParaRPr>
              </a:p>
            </p:txBody>
          </p:sp>
        </p:grpSp>
        <p:sp>
          <p:nvSpPr>
            <p:cNvPr id="36" name="Line 39">
              <a:extLst>
                <a:ext uri="{FF2B5EF4-FFF2-40B4-BE49-F238E27FC236}">
                  <a16:creationId xmlns:a16="http://schemas.microsoft.com/office/drawing/2014/main" id="{4FD39FCB-FBCD-4E69-B8FA-9316732F1BA2}"/>
                </a:ext>
              </a:extLst>
            </p:cNvPr>
            <p:cNvSpPr>
              <a:spLocks noChangeShapeType="1"/>
            </p:cNvSpPr>
            <p:nvPr/>
          </p:nvSpPr>
          <p:spPr bwMode="auto">
            <a:xfrm>
              <a:off x="1104" y="2688"/>
              <a:ext cx="240" cy="384"/>
            </a:xfrm>
            <a:prstGeom prst="line">
              <a:avLst/>
            </a:prstGeom>
            <a:noFill/>
            <a:ln w="9525">
              <a:solidFill>
                <a:schemeClr val="bg1"/>
              </a:solidFill>
              <a:round/>
              <a:headEnd/>
              <a:tailEnd type="triangle" w="med" len="med"/>
            </a:ln>
          </p:spPr>
          <p:txBody>
            <a:bodyPr/>
            <a:lstStyle/>
            <a:p>
              <a:pPr eaLnBrk="1" hangingPunct="1">
                <a:defRPr/>
              </a:pPr>
              <a:endParaRPr lang="en-US">
                <a:latin typeface="+mn-lt"/>
                <a:cs typeface="Arial" charset="0"/>
              </a:endParaRPr>
            </a:p>
          </p:txBody>
        </p:sp>
        <p:sp>
          <p:nvSpPr>
            <p:cNvPr id="37" name="Line 40">
              <a:extLst>
                <a:ext uri="{FF2B5EF4-FFF2-40B4-BE49-F238E27FC236}">
                  <a16:creationId xmlns:a16="http://schemas.microsoft.com/office/drawing/2014/main" id="{29D9A8B2-E71A-41B8-9EEE-28DBD69D656E}"/>
                </a:ext>
              </a:extLst>
            </p:cNvPr>
            <p:cNvSpPr>
              <a:spLocks noChangeShapeType="1"/>
            </p:cNvSpPr>
            <p:nvPr/>
          </p:nvSpPr>
          <p:spPr bwMode="auto">
            <a:xfrm>
              <a:off x="2936" y="3075"/>
              <a:ext cx="240" cy="384"/>
            </a:xfrm>
            <a:prstGeom prst="line">
              <a:avLst/>
            </a:prstGeom>
            <a:noFill/>
            <a:ln w="9525">
              <a:solidFill>
                <a:schemeClr val="bg1"/>
              </a:solidFill>
              <a:round/>
              <a:headEnd/>
              <a:tailEnd type="triangle" w="med" len="med"/>
            </a:ln>
          </p:spPr>
          <p:txBody>
            <a:bodyPr/>
            <a:lstStyle/>
            <a:p>
              <a:pPr eaLnBrk="1" hangingPunct="1">
                <a:defRPr/>
              </a:pPr>
              <a:endParaRPr lang="en-US">
                <a:latin typeface="+mn-lt"/>
                <a:cs typeface="Arial" charset="0"/>
              </a:endParaRPr>
            </a:p>
          </p:txBody>
        </p:sp>
        <p:sp>
          <p:nvSpPr>
            <p:cNvPr id="38" name="Line 41">
              <a:extLst>
                <a:ext uri="{FF2B5EF4-FFF2-40B4-BE49-F238E27FC236}">
                  <a16:creationId xmlns:a16="http://schemas.microsoft.com/office/drawing/2014/main" id="{EE72A88F-B289-41F5-BB02-1DD86977798F}"/>
                </a:ext>
              </a:extLst>
            </p:cNvPr>
            <p:cNvSpPr>
              <a:spLocks noChangeShapeType="1"/>
            </p:cNvSpPr>
            <p:nvPr/>
          </p:nvSpPr>
          <p:spPr bwMode="auto">
            <a:xfrm>
              <a:off x="432" y="2304"/>
              <a:ext cx="240" cy="384"/>
            </a:xfrm>
            <a:prstGeom prst="line">
              <a:avLst/>
            </a:prstGeom>
            <a:noFill/>
            <a:ln w="9525">
              <a:solidFill>
                <a:schemeClr val="bg1"/>
              </a:solidFill>
              <a:round/>
              <a:headEnd/>
              <a:tailEnd type="triangle" w="med" len="med"/>
            </a:ln>
          </p:spPr>
          <p:txBody>
            <a:bodyPr/>
            <a:lstStyle/>
            <a:p>
              <a:pPr eaLnBrk="1" hangingPunct="1">
                <a:defRPr/>
              </a:pPr>
              <a:endParaRPr lang="en-US">
                <a:latin typeface="+mn-lt"/>
                <a:cs typeface="Arial" charset="0"/>
              </a:endParaRPr>
            </a:p>
          </p:txBody>
        </p:sp>
      </p:grpSp>
      <p:grpSp>
        <p:nvGrpSpPr>
          <p:cNvPr id="45" name="Group 42">
            <a:extLst>
              <a:ext uri="{FF2B5EF4-FFF2-40B4-BE49-F238E27FC236}">
                <a16:creationId xmlns:a16="http://schemas.microsoft.com/office/drawing/2014/main" id="{68D79A45-D82F-4A18-8336-90C3CC017B4E}"/>
              </a:ext>
            </a:extLst>
          </p:cNvPr>
          <p:cNvGrpSpPr>
            <a:grpSpLocks/>
          </p:cNvGrpSpPr>
          <p:nvPr/>
        </p:nvGrpSpPr>
        <p:grpSpPr bwMode="auto">
          <a:xfrm>
            <a:off x="1173162" y="3679825"/>
            <a:ext cx="7742238" cy="1828800"/>
            <a:chOff x="432" y="2304"/>
            <a:chExt cx="4877" cy="1152"/>
          </a:xfrm>
        </p:grpSpPr>
        <p:sp>
          <p:nvSpPr>
            <p:cNvPr id="46" name="Line 43">
              <a:extLst>
                <a:ext uri="{FF2B5EF4-FFF2-40B4-BE49-F238E27FC236}">
                  <a16:creationId xmlns:a16="http://schemas.microsoft.com/office/drawing/2014/main" id="{0D584640-8C4D-409E-83BD-2CC67BD0D389}"/>
                </a:ext>
              </a:extLst>
            </p:cNvPr>
            <p:cNvSpPr>
              <a:spLocks noChangeShapeType="1"/>
            </p:cNvSpPr>
            <p:nvPr/>
          </p:nvSpPr>
          <p:spPr bwMode="auto">
            <a:xfrm flipV="1">
              <a:off x="672" y="2688"/>
              <a:ext cx="432" cy="0"/>
            </a:xfrm>
            <a:prstGeom prst="line">
              <a:avLst/>
            </a:prstGeom>
            <a:noFill/>
            <a:ln w="9525">
              <a:solidFill>
                <a:schemeClr val="bg1"/>
              </a:solidFill>
              <a:round/>
              <a:headEnd/>
              <a:tailEnd/>
            </a:ln>
          </p:spPr>
          <p:txBody>
            <a:bodyPr/>
            <a:lstStyle/>
            <a:p>
              <a:pPr eaLnBrk="1" hangingPunct="1">
                <a:defRPr/>
              </a:pPr>
              <a:endParaRPr lang="en-US">
                <a:latin typeface="+mn-lt"/>
                <a:cs typeface="Arial" charset="0"/>
              </a:endParaRPr>
            </a:p>
          </p:txBody>
        </p:sp>
        <p:grpSp>
          <p:nvGrpSpPr>
            <p:cNvPr id="47" name="Group 44">
              <a:extLst>
                <a:ext uri="{FF2B5EF4-FFF2-40B4-BE49-F238E27FC236}">
                  <a16:creationId xmlns:a16="http://schemas.microsoft.com/office/drawing/2014/main" id="{91D8BB05-39BD-4E6D-A4A9-58381909164F}"/>
                </a:ext>
              </a:extLst>
            </p:cNvPr>
            <p:cNvGrpSpPr>
              <a:grpSpLocks/>
            </p:cNvGrpSpPr>
            <p:nvPr/>
          </p:nvGrpSpPr>
          <p:grpSpPr bwMode="auto">
            <a:xfrm flipV="1">
              <a:off x="1344" y="3072"/>
              <a:ext cx="1565" cy="0"/>
              <a:chOff x="1200" y="1632"/>
              <a:chExt cx="1565" cy="0"/>
            </a:xfrm>
          </p:grpSpPr>
          <p:sp>
            <p:nvSpPr>
              <p:cNvPr id="56" name="Line 45">
                <a:extLst>
                  <a:ext uri="{FF2B5EF4-FFF2-40B4-BE49-F238E27FC236}">
                    <a16:creationId xmlns:a16="http://schemas.microsoft.com/office/drawing/2014/main" id="{F1AE084E-0B3C-4D3F-A46F-10D2255EAC8C}"/>
                  </a:ext>
                </a:extLst>
              </p:cNvPr>
              <p:cNvSpPr>
                <a:spLocks noChangeShapeType="1"/>
              </p:cNvSpPr>
              <p:nvPr/>
            </p:nvSpPr>
            <p:spPr bwMode="auto">
              <a:xfrm>
                <a:off x="1200" y="1632"/>
                <a:ext cx="432" cy="0"/>
              </a:xfrm>
              <a:prstGeom prst="line">
                <a:avLst/>
              </a:prstGeom>
              <a:noFill/>
              <a:ln w="9525">
                <a:solidFill>
                  <a:schemeClr val="bg1"/>
                </a:solidFill>
                <a:round/>
                <a:headEnd/>
                <a:tailEnd/>
              </a:ln>
            </p:spPr>
            <p:txBody>
              <a:bodyPr/>
              <a:lstStyle/>
              <a:p>
                <a:pPr eaLnBrk="1" hangingPunct="1">
                  <a:defRPr/>
                </a:pPr>
                <a:endParaRPr lang="en-US">
                  <a:latin typeface="+mn-lt"/>
                  <a:cs typeface="Arial" charset="0"/>
                </a:endParaRPr>
              </a:p>
            </p:txBody>
          </p:sp>
          <p:sp>
            <p:nvSpPr>
              <p:cNvPr id="57" name="Line 46">
                <a:extLst>
                  <a:ext uri="{FF2B5EF4-FFF2-40B4-BE49-F238E27FC236}">
                    <a16:creationId xmlns:a16="http://schemas.microsoft.com/office/drawing/2014/main" id="{5719AAE3-CC2B-4D25-AB2B-F65FD35C3313}"/>
                  </a:ext>
                </a:extLst>
              </p:cNvPr>
              <p:cNvSpPr>
                <a:spLocks noChangeShapeType="1"/>
              </p:cNvSpPr>
              <p:nvPr/>
            </p:nvSpPr>
            <p:spPr bwMode="auto">
              <a:xfrm>
                <a:off x="2333" y="1632"/>
                <a:ext cx="432" cy="0"/>
              </a:xfrm>
              <a:prstGeom prst="line">
                <a:avLst/>
              </a:prstGeom>
              <a:noFill/>
              <a:ln w="9525">
                <a:solidFill>
                  <a:schemeClr val="bg1"/>
                </a:solidFill>
                <a:round/>
                <a:headEnd/>
                <a:tailEnd/>
              </a:ln>
            </p:spPr>
            <p:txBody>
              <a:bodyPr/>
              <a:lstStyle/>
              <a:p>
                <a:pPr eaLnBrk="1" hangingPunct="1">
                  <a:defRPr/>
                </a:pPr>
                <a:endParaRPr lang="en-US">
                  <a:latin typeface="+mn-lt"/>
                  <a:cs typeface="Arial" charset="0"/>
                </a:endParaRPr>
              </a:p>
            </p:txBody>
          </p:sp>
        </p:grpSp>
        <p:grpSp>
          <p:nvGrpSpPr>
            <p:cNvPr id="48" name="Group 47">
              <a:extLst>
                <a:ext uri="{FF2B5EF4-FFF2-40B4-BE49-F238E27FC236}">
                  <a16:creationId xmlns:a16="http://schemas.microsoft.com/office/drawing/2014/main" id="{FF03AAA2-4510-4E1C-9CD0-B2931B7EC297}"/>
                </a:ext>
              </a:extLst>
            </p:cNvPr>
            <p:cNvGrpSpPr>
              <a:grpSpLocks/>
            </p:cNvGrpSpPr>
            <p:nvPr/>
          </p:nvGrpSpPr>
          <p:grpSpPr bwMode="auto">
            <a:xfrm flipV="1">
              <a:off x="3149" y="3456"/>
              <a:ext cx="2160" cy="0"/>
              <a:chOff x="2909" y="1344"/>
              <a:chExt cx="2160" cy="0"/>
            </a:xfrm>
          </p:grpSpPr>
          <p:sp>
            <p:nvSpPr>
              <p:cNvPr id="52" name="Line 48">
                <a:extLst>
                  <a:ext uri="{FF2B5EF4-FFF2-40B4-BE49-F238E27FC236}">
                    <a16:creationId xmlns:a16="http://schemas.microsoft.com/office/drawing/2014/main" id="{05F100FB-24DC-4BBF-8118-CD40F1D2F831}"/>
                  </a:ext>
                </a:extLst>
              </p:cNvPr>
              <p:cNvSpPr>
                <a:spLocks noChangeShapeType="1"/>
              </p:cNvSpPr>
              <p:nvPr/>
            </p:nvSpPr>
            <p:spPr bwMode="auto">
              <a:xfrm>
                <a:off x="2909" y="1344"/>
                <a:ext cx="432" cy="0"/>
              </a:xfrm>
              <a:prstGeom prst="line">
                <a:avLst/>
              </a:prstGeom>
              <a:noFill/>
              <a:ln w="9525">
                <a:solidFill>
                  <a:schemeClr val="bg1"/>
                </a:solidFill>
                <a:round/>
                <a:headEnd/>
                <a:tailEnd/>
              </a:ln>
            </p:spPr>
            <p:txBody>
              <a:bodyPr/>
              <a:lstStyle/>
              <a:p>
                <a:pPr eaLnBrk="1" hangingPunct="1">
                  <a:defRPr/>
                </a:pPr>
                <a:endParaRPr lang="en-US">
                  <a:latin typeface="+mn-lt"/>
                  <a:cs typeface="Arial" charset="0"/>
                </a:endParaRPr>
              </a:p>
            </p:txBody>
          </p:sp>
          <p:sp>
            <p:nvSpPr>
              <p:cNvPr id="53" name="Line 49">
                <a:extLst>
                  <a:ext uri="{FF2B5EF4-FFF2-40B4-BE49-F238E27FC236}">
                    <a16:creationId xmlns:a16="http://schemas.microsoft.com/office/drawing/2014/main" id="{F397E6D4-9A46-4E4C-8DC6-4098A2C68113}"/>
                  </a:ext>
                </a:extLst>
              </p:cNvPr>
              <p:cNvSpPr>
                <a:spLocks noChangeShapeType="1"/>
              </p:cNvSpPr>
              <p:nvPr/>
            </p:nvSpPr>
            <p:spPr bwMode="auto">
              <a:xfrm>
                <a:off x="3485" y="1344"/>
                <a:ext cx="432" cy="0"/>
              </a:xfrm>
              <a:prstGeom prst="line">
                <a:avLst/>
              </a:prstGeom>
              <a:noFill/>
              <a:ln w="9525">
                <a:solidFill>
                  <a:schemeClr val="bg1"/>
                </a:solidFill>
                <a:round/>
                <a:headEnd/>
                <a:tailEnd/>
              </a:ln>
            </p:spPr>
            <p:txBody>
              <a:bodyPr/>
              <a:lstStyle/>
              <a:p>
                <a:pPr eaLnBrk="1" hangingPunct="1">
                  <a:defRPr/>
                </a:pPr>
                <a:endParaRPr lang="en-US">
                  <a:latin typeface="+mn-lt"/>
                  <a:cs typeface="Arial" charset="0"/>
                </a:endParaRPr>
              </a:p>
            </p:txBody>
          </p:sp>
          <p:sp>
            <p:nvSpPr>
              <p:cNvPr id="54" name="Line 50">
                <a:extLst>
                  <a:ext uri="{FF2B5EF4-FFF2-40B4-BE49-F238E27FC236}">
                    <a16:creationId xmlns:a16="http://schemas.microsoft.com/office/drawing/2014/main" id="{FD71EBBC-78AA-485F-8A5B-9A384AFF7E8D}"/>
                  </a:ext>
                </a:extLst>
              </p:cNvPr>
              <p:cNvSpPr>
                <a:spLocks noChangeShapeType="1"/>
              </p:cNvSpPr>
              <p:nvPr/>
            </p:nvSpPr>
            <p:spPr bwMode="auto">
              <a:xfrm>
                <a:off x="4054" y="1344"/>
                <a:ext cx="432" cy="0"/>
              </a:xfrm>
              <a:prstGeom prst="line">
                <a:avLst/>
              </a:prstGeom>
              <a:noFill/>
              <a:ln w="9525">
                <a:solidFill>
                  <a:schemeClr val="bg1"/>
                </a:solidFill>
                <a:round/>
                <a:headEnd/>
                <a:tailEnd/>
              </a:ln>
            </p:spPr>
            <p:txBody>
              <a:bodyPr/>
              <a:lstStyle/>
              <a:p>
                <a:pPr eaLnBrk="1" hangingPunct="1">
                  <a:defRPr/>
                </a:pPr>
                <a:endParaRPr lang="en-US">
                  <a:latin typeface="+mn-lt"/>
                  <a:cs typeface="Arial" charset="0"/>
                </a:endParaRPr>
              </a:p>
            </p:txBody>
          </p:sp>
          <p:sp>
            <p:nvSpPr>
              <p:cNvPr id="55" name="Line 51">
                <a:extLst>
                  <a:ext uri="{FF2B5EF4-FFF2-40B4-BE49-F238E27FC236}">
                    <a16:creationId xmlns:a16="http://schemas.microsoft.com/office/drawing/2014/main" id="{F58DF3AA-C16B-43BD-AA10-903F46D796A1}"/>
                  </a:ext>
                </a:extLst>
              </p:cNvPr>
              <p:cNvSpPr>
                <a:spLocks noChangeShapeType="1"/>
              </p:cNvSpPr>
              <p:nvPr/>
            </p:nvSpPr>
            <p:spPr bwMode="auto">
              <a:xfrm>
                <a:off x="4637" y="1344"/>
                <a:ext cx="432" cy="0"/>
              </a:xfrm>
              <a:prstGeom prst="line">
                <a:avLst/>
              </a:prstGeom>
              <a:noFill/>
              <a:ln w="9525">
                <a:solidFill>
                  <a:schemeClr val="bg1"/>
                </a:solidFill>
                <a:round/>
                <a:headEnd/>
                <a:tailEnd type="triangle" w="med" len="med"/>
              </a:ln>
            </p:spPr>
            <p:txBody>
              <a:bodyPr/>
              <a:lstStyle/>
              <a:p>
                <a:pPr eaLnBrk="1" hangingPunct="1">
                  <a:defRPr/>
                </a:pPr>
                <a:endParaRPr lang="en-US">
                  <a:latin typeface="+mn-lt"/>
                  <a:cs typeface="Arial" charset="0"/>
                </a:endParaRPr>
              </a:p>
            </p:txBody>
          </p:sp>
        </p:grpSp>
        <p:sp>
          <p:nvSpPr>
            <p:cNvPr id="49" name="Line 52">
              <a:extLst>
                <a:ext uri="{FF2B5EF4-FFF2-40B4-BE49-F238E27FC236}">
                  <a16:creationId xmlns:a16="http://schemas.microsoft.com/office/drawing/2014/main" id="{886933E0-F4ED-4E5B-8082-3C4BE17D3FB2}"/>
                </a:ext>
              </a:extLst>
            </p:cNvPr>
            <p:cNvSpPr>
              <a:spLocks noChangeShapeType="1"/>
            </p:cNvSpPr>
            <p:nvPr/>
          </p:nvSpPr>
          <p:spPr bwMode="auto">
            <a:xfrm>
              <a:off x="1104" y="2688"/>
              <a:ext cx="240" cy="384"/>
            </a:xfrm>
            <a:prstGeom prst="line">
              <a:avLst/>
            </a:prstGeom>
            <a:noFill/>
            <a:ln w="9525">
              <a:solidFill>
                <a:schemeClr val="bg1"/>
              </a:solidFill>
              <a:round/>
              <a:headEnd/>
              <a:tailEnd type="triangle" w="med" len="med"/>
            </a:ln>
          </p:spPr>
          <p:txBody>
            <a:bodyPr/>
            <a:lstStyle/>
            <a:p>
              <a:pPr eaLnBrk="1" hangingPunct="1">
                <a:defRPr/>
              </a:pPr>
              <a:endParaRPr lang="en-US">
                <a:latin typeface="+mn-lt"/>
                <a:cs typeface="Arial" charset="0"/>
              </a:endParaRPr>
            </a:p>
          </p:txBody>
        </p:sp>
        <p:sp>
          <p:nvSpPr>
            <p:cNvPr id="50" name="Line 53">
              <a:extLst>
                <a:ext uri="{FF2B5EF4-FFF2-40B4-BE49-F238E27FC236}">
                  <a16:creationId xmlns:a16="http://schemas.microsoft.com/office/drawing/2014/main" id="{089AA5A4-83AA-49CD-A13F-CCFCA01AFF56}"/>
                </a:ext>
              </a:extLst>
            </p:cNvPr>
            <p:cNvSpPr>
              <a:spLocks noChangeShapeType="1"/>
            </p:cNvSpPr>
            <p:nvPr/>
          </p:nvSpPr>
          <p:spPr bwMode="auto">
            <a:xfrm>
              <a:off x="2909" y="3072"/>
              <a:ext cx="240" cy="384"/>
            </a:xfrm>
            <a:prstGeom prst="line">
              <a:avLst/>
            </a:prstGeom>
            <a:noFill/>
            <a:ln w="9525">
              <a:solidFill>
                <a:schemeClr val="bg1"/>
              </a:solidFill>
              <a:round/>
              <a:headEnd/>
              <a:tailEnd type="triangle" w="med" len="med"/>
            </a:ln>
          </p:spPr>
          <p:txBody>
            <a:bodyPr/>
            <a:lstStyle/>
            <a:p>
              <a:pPr eaLnBrk="1" hangingPunct="1">
                <a:defRPr/>
              </a:pPr>
              <a:endParaRPr lang="en-US">
                <a:latin typeface="+mn-lt"/>
                <a:cs typeface="Arial" charset="0"/>
              </a:endParaRPr>
            </a:p>
          </p:txBody>
        </p:sp>
        <p:sp>
          <p:nvSpPr>
            <p:cNvPr id="51" name="Line 54">
              <a:extLst>
                <a:ext uri="{FF2B5EF4-FFF2-40B4-BE49-F238E27FC236}">
                  <a16:creationId xmlns:a16="http://schemas.microsoft.com/office/drawing/2014/main" id="{CE7B09E4-755D-4288-9508-29AD66E9954E}"/>
                </a:ext>
              </a:extLst>
            </p:cNvPr>
            <p:cNvSpPr>
              <a:spLocks noChangeShapeType="1"/>
            </p:cNvSpPr>
            <p:nvPr/>
          </p:nvSpPr>
          <p:spPr bwMode="auto">
            <a:xfrm>
              <a:off x="432" y="2304"/>
              <a:ext cx="240" cy="384"/>
            </a:xfrm>
            <a:prstGeom prst="line">
              <a:avLst/>
            </a:prstGeom>
            <a:noFill/>
            <a:ln w="9525">
              <a:solidFill>
                <a:schemeClr val="bg1"/>
              </a:solidFill>
              <a:round/>
              <a:headEnd/>
              <a:tailEnd type="triangle" w="med" len="med"/>
            </a:ln>
          </p:spPr>
          <p:txBody>
            <a:bodyPr/>
            <a:lstStyle/>
            <a:p>
              <a:pPr eaLnBrk="1" hangingPunct="1">
                <a:defRPr/>
              </a:pPr>
              <a:endParaRPr lang="en-US">
                <a:latin typeface="+mn-lt"/>
                <a:cs typeface="Arial" charset="0"/>
              </a:endParaRPr>
            </a:p>
          </p:txBody>
        </p:sp>
      </p:grpSp>
      <p:sp>
        <p:nvSpPr>
          <p:cNvPr id="58" name="Text Box 55">
            <a:extLst>
              <a:ext uri="{FF2B5EF4-FFF2-40B4-BE49-F238E27FC236}">
                <a16:creationId xmlns:a16="http://schemas.microsoft.com/office/drawing/2014/main" id="{98B1E3F2-14B0-4DC2-A562-31B5310EAD9E}"/>
              </a:ext>
            </a:extLst>
          </p:cNvPr>
          <p:cNvSpPr txBox="1">
            <a:spLocks noChangeArrowheads="1"/>
          </p:cNvSpPr>
          <p:nvPr/>
        </p:nvSpPr>
        <p:spPr bwMode="auto">
          <a:xfrm>
            <a:off x="1989137" y="-76200"/>
            <a:ext cx="5856288" cy="708025"/>
          </a:xfrm>
          <a:prstGeom prst="rect">
            <a:avLst/>
          </a:prstGeom>
          <a:noFill/>
          <a:ln w="9525">
            <a:noFill/>
            <a:miter lim="800000"/>
            <a:headEnd/>
            <a:tailEnd/>
          </a:ln>
        </p:spPr>
        <p:txBody>
          <a:bodyPr>
            <a:spAutoFit/>
          </a:bodyPr>
          <a:lstStyle/>
          <a:p>
            <a:pPr algn="ctr" eaLnBrk="1" hangingPunct="1">
              <a:defRPr/>
            </a:pPr>
            <a:r>
              <a:rPr lang="en-US" sz="3600" dirty="0">
                <a:solidFill>
                  <a:schemeClr val="bg1"/>
                </a:solidFill>
                <a:latin typeface="+mn-lt"/>
                <a:cs typeface="+mn-cs"/>
              </a:rPr>
              <a:t>Three </a:t>
            </a:r>
            <a:r>
              <a:rPr lang="en-US" sz="4000" dirty="0">
                <a:solidFill>
                  <a:srgbClr val="00FF00"/>
                </a:solidFill>
                <a:latin typeface="+mn-lt"/>
                <a:cs typeface="+mn-cs"/>
              </a:rPr>
              <a:t>E</a:t>
            </a:r>
            <a:r>
              <a:rPr lang="en-US" sz="3600" dirty="0">
                <a:solidFill>
                  <a:schemeClr val="bg1"/>
                </a:solidFill>
                <a:latin typeface="+mn-lt"/>
                <a:cs typeface="+mn-cs"/>
              </a:rPr>
              <a:t>’s</a:t>
            </a:r>
            <a:r>
              <a:rPr lang="en-US" sz="3600" dirty="0">
                <a:solidFill>
                  <a:srgbClr val="FFFF00"/>
                </a:solidFill>
                <a:latin typeface="+mn-lt"/>
                <a:cs typeface="+mn-cs"/>
              </a:rPr>
              <a:t> </a:t>
            </a:r>
            <a:r>
              <a:rPr lang="en-US" sz="3600" dirty="0">
                <a:solidFill>
                  <a:schemeClr val="bg1"/>
                </a:solidFill>
                <a:latin typeface="+mn-lt"/>
                <a:cs typeface="+mn-cs"/>
              </a:rPr>
              <a:t>of </a:t>
            </a:r>
            <a:r>
              <a:rPr lang="en-US" sz="4000" dirty="0">
                <a:solidFill>
                  <a:srgbClr val="00FF00"/>
                </a:solidFill>
                <a:latin typeface="+mn-lt"/>
                <a:cs typeface="+mn-cs"/>
              </a:rPr>
              <a:t>E</a:t>
            </a:r>
            <a:r>
              <a:rPr lang="en-US" sz="3600" dirty="0">
                <a:solidFill>
                  <a:schemeClr val="bg1"/>
                </a:solidFill>
                <a:latin typeface="+mn-lt"/>
                <a:cs typeface="+mn-cs"/>
              </a:rPr>
              <a:t>ternalism</a:t>
            </a:r>
          </a:p>
        </p:txBody>
      </p:sp>
      <p:sp>
        <p:nvSpPr>
          <p:cNvPr id="59" name="Text Box 15">
            <a:extLst>
              <a:ext uri="{FF2B5EF4-FFF2-40B4-BE49-F238E27FC236}">
                <a16:creationId xmlns:a16="http://schemas.microsoft.com/office/drawing/2014/main" id="{845B62FF-D86F-4EB6-9CED-784A3D3F36DD}"/>
              </a:ext>
            </a:extLst>
          </p:cNvPr>
          <p:cNvSpPr txBox="1">
            <a:spLocks noChangeArrowheads="1"/>
          </p:cNvSpPr>
          <p:nvPr/>
        </p:nvSpPr>
        <p:spPr bwMode="auto">
          <a:xfrm>
            <a:off x="3308350" y="5907385"/>
            <a:ext cx="1187450" cy="307975"/>
          </a:xfrm>
          <a:prstGeom prst="rect">
            <a:avLst/>
          </a:prstGeom>
          <a:noFill/>
          <a:ln w="9525">
            <a:noFill/>
            <a:miter lim="800000"/>
            <a:headEnd/>
            <a:tailEnd/>
          </a:ln>
        </p:spPr>
        <p:txBody>
          <a:bodyPr wrap="none">
            <a:spAutoFit/>
          </a:bodyPr>
          <a:lstStyle/>
          <a:p>
            <a:pPr algn="ctr" eaLnBrk="1" hangingPunct="1">
              <a:defRPr/>
            </a:pPr>
            <a:r>
              <a:rPr lang="en-US" sz="1400" b="1" dirty="0">
                <a:solidFill>
                  <a:srgbClr val="FF0000"/>
                </a:solidFill>
                <a:latin typeface="+mn-lt"/>
                <a:cs typeface="+mn-cs"/>
              </a:rPr>
              <a:t>Epistemology</a:t>
            </a:r>
          </a:p>
        </p:txBody>
      </p:sp>
      <p:sp>
        <p:nvSpPr>
          <p:cNvPr id="60" name="TextBox 83">
            <a:extLst>
              <a:ext uri="{FF2B5EF4-FFF2-40B4-BE49-F238E27FC236}">
                <a16:creationId xmlns:a16="http://schemas.microsoft.com/office/drawing/2014/main" id="{94E45B92-7273-41F6-ABC6-6E7A8A7EEAF2}"/>
              </a:ext>
            </a:extLst>
          </p:cNvPr>
          <p:cNvSpPr txBox="1">
            <a:spLocks noChangeArrowheads="1"/>
          </p:cNvSpPr>
          <p:nvPr/>
        </p:nvSpPr>
        <p:spPr bwMode="auto">
          <a:xfrm>
            <a:off x="2403475" y="6167735"/>
            <a:ext cx="2928625" cy="461665"/>
          </a:xfrm>
          <a:prstGeom prst="rect">
            <a:avLst/>
          </a:prstGeom>
          <a:noFill/>
          <a:ln w="9525">
            <a:noFill/>
            <a:miter lim="800000"/>
            <a:headEnd/>
            <a:tailEnd/>
          </a:ln>
        </p:spPr>
        <p:txBody>
          <a:bodyPr wrap="square">
            <a:spAutoFit/>
          </a:bodyPr>
          <a:lstStyle/>
          <a:p>
            <a:pPr algn="ctr" eaLnBrk="1" hangingPunct="1">
              <a:defRPr/>
            </a:pPr>
            <a:r>
              <a:rPr lang="en-US" sz="1200" b="1" i="1" dirty="0">
                <a:solidFill>
                  <a:schemeClr val="bg1"/>
                </a:solidFill>
                <a:latin typeface="+mn-lt"/>
                <a:cs typeface="Arial" charset="0"/>
              </a:rPr>
              <a:t>Greater the Contradiction</a:t>
            </a:r>
          </a:p>
          <a:p>
            <a:pPr algn="ctr" eaLnBrk="1" hangingPunct="1">
              <a:defRPr/>
            </a:pPr>
            <a:r>
              <a:rPr lang="en-US" sz="1200" b="1" i="1" dirty="0">
                <a:solidFill>
                  <a:schemeClr val="bg1"/>
                </a:solidFill>
                <a:latin typeface="+mn-lt"/>
                <a:cs typeface="Arial" charset="0"/>
              </a:rPr>
              <a:t>the Greater the Faith</a:t>
            </a:r>
          </a:p>
        </p:txBody>
      </p:sp>
      <p:sp>
        <p:nvSpPr>
          <p:cNvPr id="61" name="Text Box 16">
            <a:extLst>
              <a:ext uri="{FF2B5EF4-FFF2-40B4-BE49-F238E27FC236}">
                <a16:creationId xmlns:a16="http://schemas.microsoft.com/office/drawing/2014/main" id="{BB153B19-9264-4406-81FE-AC653BC891FB}"/>
              </a:ext>
            </a:extLst>
          </p:cNvPr>
          <p:cNvSpPr txBox="1">
            <a:spLocks noChangeArrowheads="1"/>
          </p:cNvSpPr>
          <p:nvPr/>
        </p:nvSpPr>
        <p:spPr bwMode="auto">
          <a:xfrm>
            <a:off x="5821362" y="5943600"/>
            <a:ext cx="1019175" cy="307975"/>
          </a:xfrm>
          <a:prstGeom prst="rect">
            <a:avLst/>
          </a:prstGeom>
          <a:noFill/>
          <a:ln w="9525">
            <a:noFill/>
            <a:miter lim="800000"/>
            <a:headEnd/>
            <a:tailEnd/>
          </a:ln>
        </p:spPr>
        <p:txBody>
          <a:bodyPr wrap="none">
            <a:spAutoFit/>
          </a:bodyPr>
          <a:lstStyle/>
          <a:p>
            <a:pPr algn="ctr" eaLnBrk="1" hangingPunct="1">
              <a:defRPr/>
            </a:pPr>
            <a:r>
              <a:rPr lang="en-US" sz="1400" b="1" dirty="0">
                <a:solidFill>
                  <a:srgbClr val="FF0000"/>
                </a:solidFill>
                <a:latin typeface="+mn-lt"/>
                <a:cs typeface="+mn-cs"/>
              </a:rPr>
              <a:t>Duty Ethics</a:t>
            </a:r>
          </a:p>
        </p:txBody>
      </p:sp>
      <p:sp>
        <p:nvSpPr>
          <p:cNvPr id="62" name="TextBox 84">
            <a:extLst>
              <a:ext uri="{FF2B5EF4-FFF2-40B4-BE49-F238E27FC236}">
                <a16:creationId xmlns:a16="http://schemas.microsoft.com/office/drawing/2014/main" id="{318C5A48-33F4-4603-A615-6FE94B53932B}"/>
              </a:ext>
            </a:extLst>
          </p:cNvPr>
          <p:cNvSpPr txBox="1">
            <a:spLocks noChangeArrowheads="1"/>
          </p:cNvSpPr>
          <p:nvPr/>
        </p:nvSpPr>
        <p:spPr bwMode="auto">
          <a:xfrm>
            <a:off x="5538787" y="6192838"/>
            <a:ext cx="1600200" cy="461665"/>
          </a:xfrm>
          <a:prstGeom prst="rect">
            <a:avLst/>
          </a:prstGeom>
          <a:noFill/>
          <a:ln w="9525">
            <a:noFill/>
            <a:miter lim="800000"/>
            <a:headEnd/>
            <a:tailEnd/>
          </a:ln>
        </p:spPr>
        <p:txBody>
          <a:bodyPr>
            <a:spAutoFit/>
          </a:bodyPr>
          <a:lstStyle/>
          <a:p>
            <a:pPr algn="ctr" eaLnBrk="1" hangingPunct="1">
              <a:defRPr/>
            </a:pPr>
            <a:r>
              <a:rPr lang="en-US" sz="1200" b="1" i="1" dirty="0">
                <a:solidFill>
                  <a:schemeClr val="bg1"/>
                </a:solidFill>
                <a:latin typeface="+mn-lt"/>
                <a:cs typeface="Arial" charset="0"/>
              </a:rPr>
              <a:t>Embraces a Morality Impossible to Live</a:t>
            </a:r>
          </a:p>
        </p:txBody>
      </p:sp>
      <p:grpSp>
        <p:nvGrpSpPr>
          <p:cNvPr id="63" name="Group 97">
            <a:extLst>
              <a:ext uri="{FF2B5EF4-FFF2-40B4-BE49-F238E27FC236}">
                <a16:creationId xmlns:a16="http://schemas.microsoft.com/office/drawing/2014/main" id="{4D6D5872-CC23-4A21-A69F-8E8E8BA65A05}"/>
              </a:ext>
            </a:extLst>
          </p:cNvPr>
          <p:cNvGrpSpPr>
            <a:grpSpLocks/>
          </p:cNvGrpSpPr>
          <p:nvPr/>
        </p:nvGrpSpPr>
        <p:grpSpPr bwMode="auto">
          <a:xfrm>
            <a:off x="74615" y="5867400"/>
            <a:ext cx="2328860" cy="690265"/>
            <a:chOff x="190703" y="6008320"/>
            <a:chExt cx="1607213" cy="689540"/>
          </a:xfrm>
        </p:grpSpPr>
        <p:sp>
          <p:nvSpPr>
            <p:cNvPr id="64" name="Text Box 14">
              <a:extLst>
                <a:ext uri="{FF2B5EF4-FFF2-40B4-BE49-F238E27FC236}">
                  <a16:creationId xmlns:a16="http://schemas.microsoft.com/office/drawing/2014/main" id="{0B8A87C0-C978-43DF-9801-E5A13AA0EDAE}"/>
                </a:ext>
              </a:extLst>
            </p:cNvPr>
            <p:cNvSpPr txBox="1">
              <a:spLocks noChangeArrowheads="1"/>
            </p:cNvSpPr>
            <p:nvPr/>
          </p:nvSpPr>
          <p:spPr bwMode="auto">
            <a:xfrm>
              <a:off x="462071" y="6008320"/>
              <a:ext cx="1116827" cy="307652"/>
            </a:xfrm>
            <a:prstGeom prst="rect">
              <a:avLst/>
            </a:prstGeom>
            <a:noFill/>
            <a:ln w="9525">
              <a:noFill/>
              <a:miter lim="800000"/>
              <a:headEnd/>
              <a:tailEnd/>
            </a:ln>
          </p:spPr>
          <p:txBody>
            <a:bodyPr wrap="none">
              <a:spAutoFit/>
            </a:bodyPr>
            <a:lstStyle/>
            <a:p>
              <a:pPr algn="ctr" eaLnBrk="1" hangingPunct="1">
                <a:defRPr/>
              </a:pPr>
              <a:r>
                <a:rPr lang="en-US" sz="1400" b="1" dirty="0">
                  <a:solidFill>
                    <a:srgbClr val="FF0000"/>
                  </a:solidFill>
                  <a:latin typeface="+mn-lt"/>
                  <a:cs typeface="+mn-cs"/>
                </a:rPr>
                <a:t>Metaphysics</a:t>
              </a:r>
            </a:p>
          </p:txBody>
        </p:sp>
        <p:sp>
          <p:nvSpPr>
            <p:cNvPr id="65" name="TextBox 82">
              <a:extLst>
                <a:ext uri="{FF2B5EF4-FFF2-40B4-BE49-F238E27FC236}">
                  <a16:creationId xmlns:a16="http://schemas.microsoft.com/office/drawing/2014/main" id="{A79D9675-F28F-4AA8-BCA2-D4C821537B72}"/>
                </a:ext>
              </a:extLst>
            </p:cNvPr>
            <p:cNvSpPr txBox="1">
              <a:spLocks noChangeArrowheads="1"/>
            </p:cNvSpPr>
            <p:nvPr/>
          </p:nvSpPr>
          <p:spPr bwMode="auto">
            <a:xfrm>
              <a:off x="190703" y="6236680"/>
              <a:ext cx="1607213" cy="461180"/>
            </a:xfrm>
            <a:prstGeom prst="rect">
              <a:avLst/>
            </a:prstGeom>
            <a:noFill/>
            <a:ln w="9525">
              <a:noFill/>
              <a:miter lim="800000"/>
              <a:headEnd/>
              <a:tailEnd/>
            </a:ln>
          </p:spPr>
          <p:txBody>
            <a:bodyPr wrap="none">
              <a:spAutoFit/>
            </a:bodyPr>
            <a:lstStyle/>
            <a:p>
              <a:pPr algn="ctr" eaLnBrk="1" hangingPunct="1">
                <a:defRPr/>
              </a:pPr>
              <a:r>
                <a:rPr lang="en-US" sz="1200" b="1" i="1" dirty="0">
                  <a:solidFill>
                    <a:schemeClr val="bg1"/>
                  </a:solidFill>
                  <a:latin typeface="+mn-lt"/>
                  <a:cs typeface="Arial" charset="0"/>
                </a:rPr>
                <a:t>Denies Law of Identity</a:t>
              </a:r>
            </a:p>
            <a:p>
              <a:pPr algn="ctr" eaLnBrk="1" hangingPunct="1">
                <a:defRPr/>
              </a:pPr>
              <a:r>
                <a:rPr lang="en-US" sz="1200" b="1" i="1" dirty="0">
                  <a:solidFill>
                    <a:schemeClr val="bg1"/>
                  </a:solidFill>
                  <a:latin typeface="+mn-lt"/>
                  <a:cs typeface="Arial" charset="0"/>
                </a:rPr>
                <a:t>Negative Theology</a:t>
              </a:r>
            </a:p>
          </p:txBody>
        </p:sp>
      </p:grpSp>
      <p:sp>
        <p:nvSpPr>
          <p:cNvPr id="66" name="Oval 139">
            <a:extLst>
              <a:ext uri="{FF2B5EF4-FFF2-40B4-BE49-F238E27FC236}">
                <a16:creationId xmlns:a16="http://schemas.microsoft.com/office/drawing/2014/main" id="{27763836-E6A0-40D9-849E-428A0EDA34FF}"/>
              </a:ext>
            </a:extLst>
          </p:cNvPr>
          <p:cNvSpPr>
            <a:spLocks noChangeArrowheads="1"/>
          </p:cNvSpPr>
          <p:nvPr/>
        </p:nvSpPr>
        <p:spPr bwMode="auto">
          <a:xfrm>
            <a:off x="1430337" y="3854450"/>
            <a:ext cx="874713" cy="874713"/>
          </a:xfrm>
          <a:prstGeom prst="ellipse">
            <a:avLst/>
          </a:prstGeom>
          <a:noFill/>
          <a:ln w="38100">
            <a:solidFill>
              <a:srgbClr val="FF0000"/>
            </a:solidFill>
            <a:round/>
            <a:headEnd/>
            <a:tailEnd/>
          </a:ln>
        </p:spPr>
        <p:txBody>
          <a:bodyPr wrap="none" anchor="ctr"/>
          <a:lstStyle/>
          <a:p>
            <a:pPr eaLnBrk="1" hangingPunct="1">
              <a:defRPr/>
            </a:pPr>
            <a:endParaRPr lang="en-US">
              <a:solidFill>
                <a:srgbClr val="33CC33"/>
              </a:solidFill>
              <a:latin typeface="+mn-lt"/>
              <a:cs typeface="Arial" charset="0"/>
            </a:endParaRPr>
          </a:p>
        </p:txBody>
      </p:sp>
      <p:sp>
        <p:nvSpPr>
          <p:cNvPr id="67" name="Text Box 23">
            <a:extLst>
              <a:ext uri="{FF2B5EF4-FFF2-40B4-BE49-F238E27FC236}">
                <a16:creationId xmlns:a16="http://schemas.microsoft.com/office/drawing/2014/main" id="{0A9507F3-9493-408E-BC1C-06B32A383BE7}"/>
              </a:ext>
            </a:extLst>
          </p:cNvPr>
          <p:cNvSpPr txBox="1">
            <a:spLocks noChangeArrowheads="1"/>
          </p:cNvSpPr>
          <p:nvPr/>
        </p:nvSpPr>
        <p:spPr bwMode="auto">
          <a:xfrm>
            <a:off x="519112" y="1539875"/>
            <a:ext cx="1544638" cy="677862"/>
          </a:xfrm>
          <a:prstGeom prst="rect">
            <a:avLst/>
          </a:prstGeom>
          <a:noFill/>
          <a:ln w="9525">
            <a:noFill/>
            <a:miter lim="800000"/>
            <a:headEnd/>
            <a:tailEnd/>
          </a:ln>
        </p:spPr>
        <p:txBody>
          <a:bodyPr wrap="none">
            <a:spAutoFit/>
          </a:bodyPr>
          <a:lstStyle/>
          <a:p>
            <a:pPr algn="ctr" eaLnBrk="1" hangingPunct="1">
              <a:defRPr/>
            </a:pPr>
            <a:r>
              <a:rPr lang="en-US" sz="1200" b="1" dirty="0">
                <a:solidFill>
                  <a:srgbClr val="00FF00"/>
                </a:solidFill>
                <a:latin typeface="+mn-lt"/>
                <a:cs typeface="Arial" charset="0"/>
              </a:rPr>
              <a:t>RESTORATION</a:t>
            </a:r>
          </a:p>
          <a:p>
            <a:pPr algn="ctr" eaLnBrk="1" hangingPunct="1">
              <a:defRPr/>
            </a:pPr>
            <a:endParaRPr lang="en-US" sz="300" b="1" dirty="0">
              <a:solidFill>
                <a:schemeClr val="bg1"/>
              </a:solidFill>
              <a:latin typeface="+mn-lt"/>
              <a:cs typeface="Arial" charset="0"/>
            </a:endParaRPr>
          </a:p>
          <a:p>
            <a:pPr algn="ctr" eaLnBrk="1" hangingPunct="1">
              <a:defRPr/>
            </a:pPr>
            <a:r>
              <a:rPr lang="en-US" sz="1200" b="1" dirty="0">
                <a:solidFill>
                  <a:srgbClr val="00FF00"/>
                </a:solidFill>
                <a:latin typeface="+mn-lt"/>
                <a:cs typeface="Arial" charset="0"/>
              </a:rPr>
              <a:t>Absolutism of Reality</a:t>
            </a:r>
          </a:p>
          <a:p>
            <a:pPr algn="ctr" eaLnBrk="1" hangingPunct="1">
              <a:defRPr/>
            </a:pPr>
            <a:r>
              <a:rPr lang="en-US" sz="1000" b="1" dirty="0">
                <a:solidFill>
                  <a:srgbClr val="00FF00"/>
                </a:solidFill>
                <a:latin typeface="+mn-lt"/>
                <a:cs typeface="Arial" charset="0"/>
              </a:rPr>
              <a:t>Primacy of Existence</a:t>
            </a:r>
          </a:p>
        </p:txBody>
      </p:sp>
      <p:sp>
        <p:nvSpPr>
          <p:cNvPr id="68" name="Text Box 23">
            <a:extLst>
              <a:ext uri="{FF2B5EF4-FFF2-40B4-BE49-F238E27FC236}">
                <a16:creationId xmlns:a16="http://schemas.microsoft.com/office/drawing/2014/main" id="{1A8A91BF-B1B9-4672-A41E-0B150C4389FA}"/>
              </a:ext>
            </a:extLst>
          </p:cNvPr>
          <p:cNvSpPr txBox="1">
            <a:spLocks noChangeArrowheads="1"/>
          </p:cNvSpPr>
          <p:nvPr/>
        </p:nvSpPr>
        <p:spPr bwMode="auto">
          <a:xfrm>
            <a:off x="562287" y="4816475"/>
            <a:ext cx="1544012" cy="661720"/>
          </a:xfrm>
          <a:prstGeom prst="rect">
            <a:avLst/>
          </a:prstGeom>
          <a:noFill/>
          <a:ln w="9525">
            <a:noFill/>
            <a:miter lim="800000"/>
            <a:headEnd/>
            <a:tailEnd/>
          </a:ln>
        </p:spPr>
        <p:txBody>
          <a:bodyPr wrap="none">
            <a:spAutoFit/>
          </a:bodyPr>
          <a:lstStyle/>
          <a:p>
            <a:pPr algn="ctr" eaLnBrk="1" hangingPunct="1">
              <a:defRPr/>
            </a:pPr>
            <a:r>
              <a:rPr lang="en-US" sz="1200" b="1" dirty="0">
                <a:solidFill>
                  <a:srgbClr val="FF0000"/>
                </a:solidFill>
                <a:latin typeface="+mn-lt"/>
                <a:cs typeface="Arial" charset="0"/>
              </a:rPr>
              <a:t>APOSTASY</a:t>
            </a:r>
          </a:p>
          <a:p>
            <a:pPr algn="ctr" eaLnBrk="1" hangingPunct="1">
              <a:defRPr/>
            </a:pPr>
            <a:endParaRPr lang="en-US" sz="300" b="1" dirty="0">
              <a:solidFill>
                <a:srgbClr val="FF0000"/>
              </a:solidFill>
              <a:latin typeface="+mn-lt"/>
              <a:cs typeface="Arial" charset="0"/>
            </a:endParaRPr>
          </a:p>
          <a:p>
            <a:pPr algn="ctr" eaLnBrk="1" hangingPunct="1">
              <a:defRPr/>
            </a:pPr>
            <a:r>
              <a:rPr lang="en-US" sz="1200" b="1" dirty="0">
                <a:solidFill>
                  <a:srgbClr val="FF0000"/>
                </a:solidFill>
                <a:latin typeface="+mn-lt"/>
                <a:cs typeface="Arial" charset="0"/>
              </a:rPr>
              <a:t>Absolutism of God</a:t>
            </a:r>
          </a:p>
          <a:p>
            <a:pPr algn="ctr" eaLnBrk="1" hangingPunct="1">
              <a:defRPr/>
            </a:pPr>
            <a:r>
              <a:rPr lang="en-US" sz="1000" b="1" dirty="0">
                <a:solidFill>
                  <a:srgbClr val="FF0000"/>
                </a:solidFill>
                <a:latin typeface="+mn-lt"/>
                <a:cs typeface="Arial" charset="0"/>
              </a:rPr>
              <a:t>Primacy of Consciousness</a:t>
            </a:r>
          </a:p>
        </p:txBody>
      </p:sp>
      <p:sp>
        <p:nvSpPr>
          <p:cNvPr id="69" name="Text Box 44">
            <a:extLst>
              <a:ext uri="{FF2B5EF4-FFF2-40B4-BE49-F238E27FC236}">
                <a16:creationId xmlns:a16="http://schemas.microsoft.com/office/drawing/2014/main" id="{C0DE7E70-8F89-468B-A418-0727D7F27B3A}"/>
              </a:ext>
            </a:extLst>
          </p:cNvPr>
          <p:cNvSpPr txBox="1">
            <a:spLocks noChangeArrowheads="1"/>
          </p:cNvSpPr>
          <p:nvPr/>
        </p:nvSpPr>
        <p:spPr bwMode="auto">
          <a:xfrm>
            <a:off x="8382000" y="6192838"/>
            <a:ext cx="1532471" cy="523220"/>
          </a:xfrm>
          <a:prstGeom prst="rect">
            <a:avLst/>
          </a:prstGeom>
          <a:noFill/>
          <a:ln w="9525">
            <a:noFill/>
            <a:miter lim="800000"/>
            <a:headEnd/>
            <a:tailEnd/>
          </a:ln>
        </p:spPr>
        <p:txBody>
          <a:bodyPr wrap="none">
            <a:spAutoFit/>
          </a:bodyPr>
          <a:lstStyle/>
          <a:p>
            <a:pPr algn="ctr" eaLnBrk="1" hangingPunct="1">
              <a:defRPr/>
            </a:pPr>
            <a:r>
              <a:rPr lang="en-US" sz="1400" b="1" dirty="0">
                <a:solidFill>
                  <a:srgbClr val="FF0000"/>
                </a:solidFill>
                <a:latin typeface="+mn-lt"/>
                <a:cs typeface="+mn-cs"/>
              </a:rPr>
              <a:t>E</a:t>
            </a:r>
            <a:r>
              <a:rPr lang="en-US" sz="1400" b="1" dirty="0">
                <a:solidFill>
                  <a:schemeClr val="bg1"/>
                </a:solidFill>
                <a:latin typeface="+mn-lt"/>
                <a:cs typeface="+mn-cs"/>
              </a:rPr>
              <a:t>verlasting Death,</a:t>
            </a:r>
          </a:p>
          <a:p>
            <a:pPr algn="ctr" eaLnBrk="1" hangingPunct="1">
              <a:defRPr/>
            </a:pPr>
            <a:r>
              <a:rPr lang="en-US" sz="1400" b="1" dirty="0">
                <a:solidFill>
                  <a:schemeClr val="bg1"/>
                </a:solidFill>
                <a:latin typeface="+mn-lt"/>
                <a:cs typeface="+mn-cs"/>
              </a:rPr>
              <a:t>Sorrow </a:t>
            </a:r>
            <a:r>
              <a:rPr lang="en-US" sz="1400" b="1" dirty="0">
                <a:solidFill>
                  <a:srgbClr val="FF0000"/>
                </a:solidFill>
                <a:latin typeface="+mn-lt"/>
                <a:cs typeface="+mn-cs"/>
              </a:rPr>
              <a:t>&amp;</a:t>
            </a:r>
            <a:r>
              <a:rPr lang="en-US" sz="1400" b="1" dirty="0">
                <a:solidFill>
                  <a:schemeClr val="bg1"/>
                </a:solidFill>
                <a:latin typeface="+mn-lt"/>
                <a:cs typeface="+mn-cs"/>
              </a:rPr>
              <a:t> Misery</a:t>
            </a:r>
          </a:p>
        </p:txBody>
      </p:sp>
      <p:pic>
        <p:nvPicPr>
          <p:cNvPr id="70" name="Picture 69" descr="trade2">
            <a:extLst>
              <a:ext uri="{FF2B5EF4-FFF2-40B4-BE49-F238E27FC236}">
                <a16:creationId xmlns:a16="http://schemas.microsoft.com/office/drawing/2014/main" id="{392C4A50-11FC-478A-95C0-8650E2C827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39150" y="3909280"/>
            <a:ext cx="1924250" cy="2567720"/>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pic>
      <p:grpSp>
        <p:nvGrpSpPr>
          <p:cNvPr id="84" name="Group 83">
            <a:extLst>
              <a:ext uri="{FF2B5EF4-FFF2-40B4-BE49-F238E27FC236}">
                <a16:creationId xmlns:a16="http://schemas.microsoft.com/office/drawing/2014/main" id="{C2AEB042-6101-4DCB-A02C-45B221DDAA25}"/>
              </a:ext>
            </a:extLst>
          </p:cNvPr>
          <p:cNvGrpSpPr/>
          <p:nvPr/>
        </p:nvGrpSpPr>
        <p:grpSpPr>
          <a:xfrm>
            <a:off x="9914065" y="247164"/>
            <a:ext cx="2004738" cy="2710386"/>
            <a:chOff x="7961313" y="220663"/>
            <a:chExt cx="1965325" cy="2736850"/>
          </a:xfrm>
        </p:grpSpPr>
        <p:sp>
          <p:nvSpPr>
            <p:cNvPr id="71" name="Text Box 43">
              <a:extLst>
                <a:ext uri="{FF2B5EF4-FFF2-40B4-BE49-F238E27FC236}">
                  <a16:creationId xmlns:a16="http://schemas.microsoft.com/office/drawing/2014/main" id="{DBD988E5-1FD6-4102-842C-87D5020507C4}"/>
                </a:ext>
              </a:extLst>
            </p:cNvPr>
            <p:cNvSpPr txBox="1">
              <a:spLocks noChangeArrowheads="1"/>
            </p:cNvSpPr>
            <p:nvPr/>
          </p:nvSpPr>
          <p:spPr bwMode="auto">
            <a:xfrm>
              <a:off x="7988300" y="2519363"/>
              <a:ext cx="1101725" cy="438150"/>
            </a:xfrm>
            <a:prstGeom prst="rect">
              <a:avLst/>
            </a:prstGeom>
            <a:noFill/>
            <a:ln w="9525">
              <a:noFill/>
              <a:miter lim="800000"/>
              <a:headEnd/>
              <a:tailEnd/>
            </a:ln>
          </p:spPr>
          <p:txBody>
            <a:bodyPr wrap="none">
              <a:spAutoFit/>
            </a:bodyPr>
            <a:lstStyle/>
            <a:p>
              <a:pPr algn="ctr" eaLnBrk="1" fontAlgn="auto" hangingPunct="1">
                <a:spcBef>
                  <a:spcPts val="0"/>
                </a:spcBef>
                <a:spcAft>
                  <a:spcPts val="0"/>
                </a:spcAft>
                <a:defRPr/>
              </a:pPr>
              <a:r>
                <a:rPr lang="en-US" sz="1200" b="1" dirty="0">
                  <a:solidFill>
                    <a:srgbClr val="00FF00"/>
                  </a:solidFill>
                  <a:latin typeface="+mn-lt"/>
                  <a:cs typeface="+mn-cs"/>
                </a:rPr>
                <a:t>E</a:t>
              </a:r>
              <a:r>
                <a:rPr lang="en-US" sz="1050" b="1" dirty="0">
                  <a:solidFill>
                    <a:schemeClr val="bg1"/>
                  </a:solidFill>
                  <a:latin typeface="+mn-lt"/>
                  <a:cs typeface="+mn-cs"/>
                </a:rPr>
                <a:t>ternal Life, Joy </a:t>
              </a:r>
            </a:p>
            <a:p>
              <a:pPr algn="ctr" eaLnBrk="1" fontAlgn="auto" hangingPunct="1">
                <a:spcBef>
                  <a:spcPts val="0"/>
                </a:spcBef>
                <a:spcAft>
                  <a:spcPts val="0"/>
                </a:spcAft>
                <a:defRPr/>
              </a:pPr>
              <a:r>
                <a:rPr lang="en-US" sz="1050" b="1" dirty="0">
                  <a:solidFill>
                    <a:srgbClr val="00FF00"/>
                  </a:solidFill>
                  <a:latin typeface="+mn-lt"/>
                  <a:cs typeface="+mn-cs"/>
                </a:rPr>
                <a:t>&amp; </a:t>
              </a:r>
              <a:r>
                <a:rPr lang="en-US" sz="1050" b="1" dirty="0">
                  <a:solidFill>
                    <a:schemeClr val="bg1"/>
                  </a:solidFill>
                  <a:latin typeface="+mn-lt"/>
                  <a:cs typeface="+mn-cs"/>
                </a:rPr>
                <a:t>Happiness</a:t>
              </a:r>
            </a:p>
          </p:txBody>
        </p:sp>
        <p:pic>
          <p:nvPicPr>
            <p:cNvPr id="72" name="Picture 68" descr="wtc">
              <a:extLst>
                <a:ext uri="{FF2B5EF4-FFF2-40B4-BE49-F238E27FC236}">
                  <a16:creationId xmlns:a16="http://schemas.microsoft.com/office/drawing/2014/main" id="{96DD27BA-3EFB-4983-8165-C50E94554684}"/>
                </a:ext>
              </a:extLst>
            </p:cNvP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61313" y="220663"/>
              <a:ext cx="1965325" cy="2736850"/>
            </a:xfrm>
            <a:prstGeom prst="rect">
              <a:avLst/>
            </a:prstGeom>
            <a:solidFill>
              <a:schemeClr val="tx1"/>
            </a:solidFill>
            <a:ln>
              <a:noFill/>
            </a:ln>
            <a:extLst>
              <a:ext uri="{91240B29-F687-4F45-9708-019B960494DF}">
                <a14:hiddenLine xmlns:a14="http://schemas.microsoft.com/office/drawing/2010/main" w="19050">
                  <a:solidFill>
                    <a:srgbClr val="000000"/>
                  </a:solidFill>
                  <a:miter lim="800000"/>
                  <a:headEnd/>
                  <a:tailEnd/>
                </a14:hiddenLine>
              </a:ext>
            </a:extLst>
          </p:spPr>
        </p:pic>
        <p:sp>
          <p:nvSpPr>
            <p:cNvPr id="73" name="Rectangle 72">
              <a:extLst>
                <a:ext uri="{FF2B5EF4-FFF2-40B4-BE49-F238E27FC236}">
                  <a16:creationId xmlns:a16="http://schemas.microsoft.com/office/drawing/2014/main" id="{E76F8C6D-B451-4C48-87DE-F36276271D26}"/>
                </a:ext>
              </a:extLst>
            </p:cNvPr>
            <p:cNvSpPr>
              <a:spLocks noChangeArrowheads="1"/>
            </p:cNvSpPr>
            <p:nvPr/>
          </p:nvSpPr>
          <p:spPr bwMode="auto">
            <a:xfrm>
              <a:off x="8002589" y="254001"/>
              <a:ext cx="1885948" cy="2670174"/>
            </a:xfrm>
            <a:prstGeom prst="rect">
              <a:avLst/>
            </a:prstGeom>
            <a:noFill/>
            <a:ln w="28575">
              <a:solidFill>
                <a:srgbClr val="00FF00"/>
              </a:solidFill>
              <a:miter lim="800000"/>
              <a:headEnd/>
              <a:tailEnd/>
            </a:ln>
          </p:spPr>
          <p:txBody>
            <a:bodyPr wrap="none" anchor="ctr"/>
            <a:lstStyle/>
            <a:p>
              <a:pPr eaLnBrk="1" hangingPunct="1">
                <a:defRPr/>
              </a:pPr>
              <a:endParaRPr lang="en-US">
                <a:latin typeface="+mn-lt"/>
              </a:endParaRPr>
            </a:p>
          </p:txBody>
        </p:sp>
      </p:grpSp>
      <p:sp>
        <p:nvSpPr>
          <p:cNvPr id="74" name="Line 60">
            <a:extLst>
              <a:ext uri="{FF2B5EF4-FFF2-40B4-BE49-F238E27FC236}">
                <a16:creationId xmlns:a16="http://schemas.microsoft.com/office/drawing/2014/main" id="{E83BA58E-9FEB-448F-A009-28B1550FC4CE}"/>
              </a:ext>
            </a:extLst>
          </p:cNvPr>
          <p:cNvSpPr>
            <a:spLocks noChangeShapeType="1"/>
          </p:cNvSpPr>
          <p:nvPr/>
        </p:nvSpPr>
        <p:spPr bwMode="auto">
          <a:xfrm>
            <a:off x="431800" y="3679825"/>
            <a:ext cx="7599362" cy="0"/>
          </a:xfrm>
          <a:prstGeom prst="line">
            <a:avLst/>
          </a:prstGeom>
          <a:noFill/>
          <a:ln w="9525">
            <a:solidFill>
              <a:schemeClr val="bg1"/>
            </a:solidFill>
            <a:prstDash val="lgDash"/>
            <a:round/>
            <a:headEnd/>
            <a:tailEnd/>
          </a:ln>
        </p:spPr>
        <p:txBody>
          <a:bodyPr/>
          <a:lstStyle/>
          <a:p>
            <a:pPr eaLnBrk="1" hangingPunct="1">
              <a:defRPr/>
            </a:pPr>
            <a:endParaRPr lang="en-US">
              <a:latin typeface="+mn-lt"/>
              <a:cs typeface="Arial" charset="0"/>
            </a:endParaRPr>
          </a:p>
        </p:txBody>
      </p:sp>
      <p:sp>
        <p:nvSpPr>
          <p:cNvPr id="75" name="Text Box 59">
            <a:extLst>
              <a:ext uri="{FF2B5EF4-FFF2-40B4-BE49-F238E27FC236}">
                <a16:creationId xmlns:a16="http://schemas.microsoft.com/office/drawing/2014/main" id="{361E6B8D-52CC-4628-91F1-008C58BC0DA7}"/>
              </a:ext>
            </a:extLst>
          </p:cNvPr>
          <p:cNvSpPr txBox="1">
            <a:spLocks noChangeArrowheads="1"/>
          </p:cNvSpPr>
          <p:nvPr/>
        </p:nvSpPr>
        <p:spPr bwMode="auto">
          <a:xfrm>
            <a:off x="9008664" y="3149025"/>
            <a:ext cx="3107136" cy="584775"/>
          </a:xfrm>
          <a:prstGeom prst="rect">
            <a:avLst/>
          </a:prstGeom>
          <a:noFill/>
          <a:ln w="9525">
            <a:noFill/>
            <a:miter lim="800000"/>
            <a:headEnd/>
            <a:tailEnd/>
          </a:ln>
        </p:spPr>
        <p:txBody>
          <a:bodyPr wrap="square">
            <a:spAutoFit/>
          </a:bodyPr>
          <a:lstStyle/>
          <a:p>
            <a:pPr eaLnBrk="1" hangingPunct="1">
              <a:defRPr/>
            </a:pPr>
            <a:r>
              <a:rPr lang="en-US" sz="1600" b="1" dirty="0">
                <a:solidFill>
                  <a:schemeClr val="bg1"/>
                </a:solidFill>
                <a:latin typeface="Calibri" pitchFamily="34" charset="0"/>
                <a:cs typeface="+mn-cs"/>
              </a:rPr>
              <a:t>A </a:t>
            </a:r>
            <a:r>
              <a:rPr lang="en-US" sz="1600" b="1" dirty="0">
                <a:solidFill>
                  <a:srgbClr val="FF0000"/>
                </a:solidFill>
                <a:latin typeface="Calibri" pitchFamily="34" charset="0"/>
                <a:cs typeface="+mn-cs"/>
              </a:rPr>
              <a:t>BIG</a:t>
            </a:r>
            <a:r>
              <a:rPr lang="en-US" sz="1600" b="1" dirty="0">
                <a:solidFill>
                  <a:schemeClr val="bg1"/>
                </a:solidFill>
                <a:latin typeface="Calibri" pitchFamily="34" charset="0"/>
                <a:cs typeface="+mn-cs"/>
              </a:rPr>
              <a:t> error in the beginning leads </a:t>
            </a:r>
          </a:p>
          <a:p>
            <a:pPr eaLnBrk="1" hangingPunct="1">
              <a:defRPr/>
            </a:pPr>
            <a:r>
              <a:rPr lang="en-US" sz="1600" b="1" dirty="0">
                <a:solidFill>
                  <a:schemeClr val="bg1"/>
                </a:solidFill>
                <a:latin typeface="Calibri" pitchFamily="34" charset="0"/>
                <a:cs typeface="+mn-cs"/>
              </a:rPr>
              <a:t>to a </a:t>
            </a:r>
            <a:r>
              <a:rPr lang="en-US" sz="1600" b="1" dirty="0">
                <a:solidFill>
                  <a:srgbClr val="FF0000"/>
                </a:solidFill>
                <a:latin typeface="Calibri" pitchFamily="34" charset="0"/>
                <a:cs typeface="+mn-cs"/>
              </a:rPr>
              <a:t>MONSTROUS</a:t>
            </a:r>
            <a:r>
              <a:rPr lang="en-US" sz="1600" b="1" dirty="0">
                <a:solidFill>
                  <a:schemeClr val="bg1"/>
                </a:solidFill>
                <a:latin typeface="Calibri" pitchFamily="34" charset="0"/>
                <a:cs typeface="+mn-cs"/>
              </a:rPr>
              <a:t> error in the end.</a:t>
            </a:r>
          </a:p>
        </p:txBody>
      </p:sp>
      <p:sp>
        <p:nvSpPr>
          <p:cNvPr id="80" name="TextBox 94">
            <a:extLst>
              <a:ext uri="{FF2B5EF4-FFF2-40B4-BE49-F238E27FC236}">
                <a16:creationId xmlns:a16="http://schemas.microsoft.com/office/drawing/2014/main" id="{8EFFAAA4-E2DF-4FD8-BF7F-24CC0F8B72EB}"/>
              </a:ext>
            </a:extLst>
          </p:cNvPr>
          <p:cNvSpPr txBox="1">
            <a:spLocks noChangeArrowheads="1"/>
          </p:cNvSpPr>
          <p:nvPr/>
        </p:nvSpPr>
        <p:spPr bwMode="auto">
          <a:xfrm>
            <a:off x="5497387" y="2238376"/>
            <a:ext cx="3570413" cy="307777"/>
          </a:xfrm>
          <a:prstGeom prst="rect">
            <a:avLst/>
          </a:prstGeom>
          <a:noFill/>
          <a:ln w="9525">
            <a:noFill/>
            <a:miter lim="800000"/>
            <a:headEnd/>
            <a:tailEnd/>
          </a:ln>
        </p:spPr>
        <p:txBody>
          <a:bodyPr wrap="square">
            <a:spAutoFit/>
          </a:bodyPr>
          <a:lstStyle/>
          <a:p>
            <a:pPr algn="ctr" eaLnBrk="1" hangingPunct="1">
              <a:defRPr/>
            </a:pPr>
            <a:r>
              <a:rPr lang="en-US" sz="1400" b="1" dirty="0">
                <a:solidFill>
                  <a:srgbClr val="00FF00"/>
                </a:solidFill>
                <a:latin typeface="+mn-lt"/>
              </a:rPr>
              <a:t>Correct Principles Harmonize with Above</a:t>
            </a:r>
          </a:p>
        </p:txBody>
      </p:sp>
      <p:sp>
        <p:nvSpPr>
          <p:cNvPr id="81" name="TextBox 95">
            <a:extLst>
              <a:ext uri="{FF2B5EF4-FFF2-40B4-BE49-F238E27FC236}">
                <a16:creationId xmlns:a16="http://schemas.microsoft.com/office/drawing/2014/main" id="{73BE42EA-FABD-4EF3-9EF0-A030DEA4D538}"/>
              </a:ext>
            </a:extLst>
          </p:cNvPr>
          <p:cNvSpPr txBox="1">
            <a:spLocks noChangeArrowheads="1"/>
          </p:cNvSpPr>
          <p:nvPr/>
        </p:nvSpPr>
        <p:spPr bwMode="auto">
          <a:xfrm>
            <a:off x="5788941" y="4831765"/>
            <a:ext cx="3050259" cy="307777"/>
          </a:xfrm>
          <a:prstGeom prst="rect">
            <a:avLst/>
          </a:prstGeom>
          <a:noFill/>
          <a:ln w="9525">
            <a:noFill/>
            <a:miter lim="800000"/>
            <a:headEnd/>
            <a:tailEnd/>
          </a:ln>
        </p:spPr>
        <p:txBody>
          <a:bodyPr wrap="none">
            <a:spAutoFit/>
          </a:bodyPr>
          <a:lstStyle/>
          <a:p>
            <a:pPr algn="ctr" eaLnBrk="1" hangingPunct="1">
              <a:defRPr/>
            </a:pPr>
            <a:r>
              <a:rPr lang="en-US" sz="1400" b="1" dirty="0">
                <a:solidFill>
                  <a:srgbClr val="FF0000"/>
                </a:solidFill>
                <a:latin typeface="+mn-lt"/>
              </a:rPr>
              <a:t>False Principles Harmonize with Below</a:t>
            </a:r>
          </a:p>
        </p:txBody>
      </p:sp>
      <p:sp>
        <p:nvSpPr>
          <p:cNvPr id="83" name="Rectangle 82">
            <a:extLst>
              <a:ext uri="{FF2B5EF4-FFF2-40B4-BE49-F238E27FC236}">
                <a16:creationId xmlns:a16="http://schemas.microsoft.com/office/drawing/2014/main" id="{8133A1F3-4172-47CA-BAF2-752B92A9BC96}"/>
              </a:ext>
            </a:extLst>
          </p:cNvPr>
          <p:cNvSpPr/>
          <p:nvPr/>
        </p:nvSpPr>
        <p:spPr>
          <a:xfrm>
            <a:off x="2683136" y="2787650"/>
            <a:ext cx="5359886" cy="17907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77" name="Group 79">
            <a:extLst>
              <a:ext uri="{FF2B5EF4-FFF2-40B4-BE49-F238E27FC236}">
                <a16:creationId xmlns:a16="http://schemas.microsoft.com/office/drawing/2014/main" id="{FC8E11D5-26BB-45F1-8684-BB71B8115407}"/>
              </a:ext>
            </a:extLst>
          </p:cNvPr>
          <p:cNvGrpSpPr>
            <a:grpSpLocks/>
          </p:cNvGrpSpPr>
          <p:nvPr/>
        </p:nvGrpSpPr>
        <p:grpSpPr bwMode="auto">
          <a:xfrm>
            <a:off x="1441450" y="2638423"/>
            <a:ext cx="7078662" cy="1027848"/>
            <a:chOff x="1106488" y="2774950"/>
            <a:chExt cx="7078662" cy="1027705"/>
          </a:xfrm>
        </p:grpSpPr>
        <p:sp>
          <p:nvSpPr>
            <p:cNvPr id="78" name="Oval 139">
              <a:extLst>
                <a:ext uri="{FF2B5EF4-FFF2-40B4-BE49-F238E27FC236}">
                  <a16:creationId xmlns:a16="http://schemas.microsoft.com/office/drawing/2014/main" id="{B0687B9B-DC6F-42DF-9A2C-C6411B4E04C2}"/>
                </a:ext>
              </a:extLst>
            </p:cNvPr>
            <p:cNvSpPr>
              <a:spLocks noChangeArrowheads="1"/>
            </p:cNvSpPr>
            <p:nvPr/>
          </p:nvSpPr>
          <p:spPr bwMode="auto">
            <a:xfrm>
              <a:off x="1106488" y="2774950"/>
              <a:ext cx="874712" cy="876178"/>
            </a:xfrm>
            <a:prstGeom prst="ellipse">
              <a:avLst/>
            </a:prstGeom>
            <a:noFill/>
            <a:ln w="38100">
              <a:solidFill>
                <a:srgbClr val="00FF00"/>
              </a:solidFill>
              <a:round/>
              <a:headEnd/>
              <a:tailEnd/>
            </a:ln>
          </p:spPr>
          <p:txBody>
            <a:bodyPr wrap="none" anchor="ctr"/>
            <a:lstStyle/>
            <a:p>
              <a:pPr eaLnBrk="1" hangingPunct="1">
                <a:defRPr/>
              </a:pPr>
              <a:endParaRPr lang="en-US">
                <a:solidFill>
                  <a:schemeClr val="bg1"/>
                </a:solidFill>
                <a:latin typeface="+mn-lt"/>
                <a:cs typeface="Arial" charset="0"/>
              </a:endParaRPr>
            </a:p>
          </p:txBody>
        </p:sp>
        <p:sp>
          <p:nvSpPr>
            <p:cNvPr id="79" name="Text Box 56">
              <a:extLst>
                <a:ext uri="{FF2B5EF4-FFF2-40B4-BE49-F238E27FC236}">
                  <a16:creationId xmlns:a16="http://schemas.microsoft.com/office/drawing/2014/main" id="{C79C9F32-8A3D-4AC7-BFB6-612EA0437CEF}"/>
                </a:ext>
              </a:extLst>
            </p:cNvPr>
            <p:cNvSpPr txBox="1">
              <a:spLocks noChangeArrowheads="1"/>
            </p:cNvSpPr>
            <p:nvPr/>
          </p:nvSpPr>
          <p:spPr bwMode="auto">
            <a:xfrm>
              <a:off x="2474913" y="2971774"/>
              <a:ext cx="5710237" cy="830881"/>
            </a:xfrm>
            <a:prstGeom prst="rect">
              <a:avLst/>
            </a:prstGeom>
            <a:noFill/>
            <a:ln w="9525">
              <a:noFill/>
              <a:miter lim="800000"/>
              <a:headEnd/>
              <a:tailEnd/>
            </a:ln>
          </p:spPr>
          <p:txBody>
            <a:bodyPr wrap="square">
              <a:spAutoFit/>
            </a:bodyPr>
            <a:lstStyle/>
            <a:p>
              <a:pPr eaLnBrk="1" hangingPunct="1">
                <a:defRPr/>
              </a:pPr>
              <a:r>
                <a:rPr lang="en-US" sz="2400" dirty="0">
                  <a:solidFill>
                    <a:srgbClr val="00FF00"/>
                  </a:solidFill>
                  <a:latin typeface="+mn-lt"/>
                  <a:cs typeface="Arial" charset="0"/>
                </a:rPr>
                <a:t>Our </a:t>
              </a:r>
              <a:r>
                <a:rPr lang="en-US" sz="2400" b="1" dirty="0">
                  <a:solidFill>
                    <a:srgbClr val="00FF00"/>
                  </a:solidFill>
                  <a:latin typeface="+mn-lt"/>
                  <a:cs typeface="Arial" charset="0"/>
                </a:rPr>
                <a:t>First</a:t>
              </a:r>
              <a:r>
                <a:rPr lang="en-US" sz="2400" dirty="0">
                  <a:solidFill>
                    <a:srgbClr val="00FF00"/>
                  </a:solidFill>
                  <a:latin typeface="+mn-lt"/>
                  <a:cs typeface="Arial" charset="0"/>
                </a:rPr>
                <a:t> </a:t>
              </a:r>
              <a:r>
                <a:rPr lang="en-US" sz="2400" b="1" dirty="0">
                  <a:solidFill>
                    <a:srgbClr val="00FF00"/>
                  </a:solidFill>
                  <a:latin typeface="+mn-lt"/>
                  <a:cs typeface="Arial" charset="0"/>
                </a:rPr>
                <a:t>True</a:t>
              </a:r>
              <a:r>
                <a:rPr lang="en-US" sz="2400" dirty="0">
                  <a:solidFill>
                    <a:srgbClr val="00FF00"/>
                  </a:solidFill>
                  <a:latin typeface="+mn-lt"/>
                  <a:cs typeface="Arial" charset="0"/>
                </a:rPr>
                <a:t> Philosophical </a:t>
              </a:r>
              <a:r>
                <a:rPr lang="en-US" sz="2400" b="1" dirty="0">
                  <a:solidFill>
                    <a:srgbClr val="00FF00"/>
                  </a:solidFill>
                  <a:latin typeface="+mn-lt"/>
                  <a:cs typeface="Arial" charset="0"/>
                </a:rPr>
                <a:t>Primacy Issue</a:t>
              </a:r>
            </a:p>
            <a:p>
              <a:pPr eaLnBrk="1" hangingPunct="1">
                <a:defRPr/>
              </a:pPr>
              <a:r>
                <a:rPr lang="en-US" sz="2400" dirty="0">
                  <a:solidFill>
                    <a:srgbClr val="00FF00"/>
                  </a:solidFill>
                  <a:latin typeface="+mn-lt"/>
                  <a:cs typeface="Arial" charset="0"/>
                </a:rPr>
                <a:t>is the </a:t>
              </a:r>
              <a:r>
                <a:rPr lang="en-US" sz="2400" b="1" dirty="0">
                  <a:solidFill>
                    <a:srgbClr val="00FF00"/>
                  </a:solidFill>
                  <a:latin typeface="+mn-lt"/>
                  <a:cs typeface="Arial" charset="0"/>
                </a:rPr>
                <a:t>Greatest</a:t>
              </a:r>
              <a:r>
                <a:rPr lang="en-US" sz="2400" dirty="0">
                  <a:solidFill>
                    <a:srgbClr val="00FF00"/>
                  </a:solidFill>
                  <a:latin typeface="+mn-lt"/>
                  <a:cs typeface="Arial" charset="0"/>
                </a:rPr>
                <a:t> </a:t>
              </a:r>
              <a:r>
                <a:rPr lang="en-US" sz="2400" b="1" dirty="0">
                  <a:solidFill>
                    <a:srgbClr val="00FF00"/>
                  </a:solidFill>
                  <a:latin typeface="+mn-lt"/>
                  <a:cs typeface="Arial" charset="0"/>
                </a:rPr>
                <a:t>Truth</a:t>
              </a:r>
              <a:r>
                <a:rPr lang="en-US" sz="2400" dirty="0">
                  <a:solidFill>
                    <a:srgbClr val="00FF00"/>
                  </a:solidFill>
                  <a:latin typeface="+mn-lt"/>
                  <a:cs typeface="Arial" charset="0"/>
                </a:rPr>
                <a:t> Known to Man</a:t>
              </a:r>
            </a:p>
          </p:txBody>
        </p:sp>
      </p:grpSp>
      <p:sp>
        <p:nvSpPr>
          <p:cNvPr id="82" name="Text Box 56">
            <a:extLst>
              <a:ext uri="{FF2B5EF4-FFF2-40B4-BE49-F238E27FC236}">
                <a16:creationId xmlns:a16="http://schemas.microsoft.com/office/drawing/2014/main" id="{B19FF9EF-E7FB-4BE3-BB78-90D943ABB131}"/>
              </a:ext>
            </a:extLst>
          </p:cNvPr>
          <p:cNvSpPr txBox="1">
            <a:spLocks noChangeArrowheads="1"/>
          </p:cNvSpPr>
          <p:nvPr/>
        </p:nvSpPr>
        <p:spPr bwMode="auto">
          <a:xfrm>
            <a:off x="2749550" y="3727450"/>
            <a:ext cx="6427769" cy="830997"/>
          </a:xfrm>
          <a:prstGeom prst="rect">
            <a:avLst/>
          </a:prstGeom>
          <a:noFill/>
          <a:ln w="9525">
            <a:noFill/>
            <a:miter lim="800000"/>
            <a:headEnd/>
            <a:tailEnd/>
          </a:ln>
        </p:spPr>
        <p:txBody>
          <a:bodyPr wrap="square">
            <a:spAutoFit/>
          </a:bodyPr>
          <a:lstStyle/>
          <a:p>
            <a:pPr eaLnBrk="1" hangingPunct="1">
              <a:defRPr/>
            </a:pPr>
            <a:r>
              <a:rPr lang="en-US" sz="2400" dirty="0">
                <a:solidFill>
                  <a:srgbClr val="FF0000"/>
                </a:solidFill>
                <a:latin typeface="+mn-lt"/>
                <a:cs typeface="Arial" charset="0"/>
              </a:rPr>
              <a:t>Our </a:t>
            </a:r>
            <a:r>
              <a:rPr lang="en-US" sz="2400" b="1" dirty="0">
                <a:solidFill>
                  <a:srgbClr val="FF0000"/>
                </a:solidFill>
                <a:latin typeface="+mn-lt"/>
                <a:cs typeface="Arial" charset="0"/>
              </a:rPr>
              <a:t>First False </a:t>
            </a:r>
            <a:r>
              <a:rPr lang="en-US" sz="2400" dirty="0">
                <a:solidFill>
                  <a:srgbClr val="FF0000"/>
                </a:solidFill>
                <a:latin typeface="+mn-lt"/>
                <a:cs typeface="Arial" charset="0"/>
              </a:rPr>
              <a:t>Philosophical </a:t>
            </a:r>
            <a:r>
              <a:rPr lang="en-US" sz="2400" b="1" dirty="0">
                <a:solidFill>
                  <a:srgbClr val="FF0000"/>
                </a:solidFill>
                <a:latin typeface="+mn-lt"/>
                <a:cs typeface="Arial" charset="0"/>
              </a:rPr>
              <a:t>Primacy Issue </a:t>
            </a:r>
            <a:r>
              <a:rPr lang="en-US" sz="2400" dirty="0">
                <a:solidFill>
                  <a:srgbClr val="FF0000"/>
                </a:solidFill>
                <a:latin typeface="+mn-lt"/>
                <a:cs typeface="Arial" charset="0"/>
              </a:rPr>
              <a:t>is </a:t>
            </a:r>
          </a:p>
          <a:p>
            <a:pPr eaLnBrk="1" hangingPunct="1">
              <a:defRPr/>
            </a:pPr>
            <a:r>
              <a:rPr lang="en-US" sz="2400" dirty="0">
                <a:solidFill>
                  <a:srgbClr val="FF0000"/>
                </a:solidFill>
                <a:latin typeface="+mn-lt"/>
                <a:cs typeface="Arial" charset="0"/>
              </a:rPr>
              <a:t>the </a:t>
            </a:r>
            <a:r>
              <a:rPr lang="en-US" sz="2400" b="1" dirty="0">
                <a:solidFill>
                  <a:srgbClr val="FF0000"/>
                </a:solidFill>
                <a:latin typeface="+mn-lt"/>
                <a:cs typeface="Arial" charset="0"/>
              </a:rPr>
              <a:t>Greatest</a:t>
            </a:r>
            <a:r>
              <a:rPr lang="en-US" sz="2400" dirty="0">
                <a:solidFill>
                  <a:srgbClr val="FF0000"/>
                </a:solidFill>
                <a:latin typeface="+mn-lt"/>
                <a:cs typeface="Arial" charset="0"/>
              </a:rPr>
              <a:t> </a:t>
            </a:r>
            <a:r>
              <a:rPr lang="en-US" sz="2400" b="1" dirty="0">
                <a:solidFill>
                  <a:srgbClr val="FF0000"/>
                </a:solidFill>
                <a:latin typeface="+mn-lt"/>
                <a:cs typeface="Arial" charset="0"/>
              </a:rPr>
              <a:t>Heresy</a:t>
            </a:r>
            <a:r>
              <a:rPr lang="en-US" sz="2400" dirty="0">
                <a:solidFill>
                  <a:srgbClr val="FF0000"/>
                </a:solidFill>
                <a:latin typeface="+mn-lt"/>
                <a:cs typeface="Arial" charset="0"/>
              </a:rPr>
              <a:t> In Traditional Christendom</a:t>
            </a:r>
          </a:p>
        </p:txBody>
      </p:sp>
      <p:sp>
        <p:nvSpPr>
          <p:cNvPr id="85" name="Text Box 43">
            <a:extLst>
              <a:ext uri="{FF2B5EF4-FFF2-40B4-BE49-F238E27FC236}">
                <a16:creationId xmlns:a16="http://schemas.microsoft.com/office/drawing/2014/main" id="{184EB1BC-104C-4531-BDC4-2EB7292031F3}"/>
              </a:ext>
            </a:extLst>
          </p:cNvPr>
          <p:cNvSpPr txBox="1">
            <a:spLocks noChangeArrowheads="1"/>
          </p:cNvSpPr>
          <p:nvPr/>
        </p:nvSpPr>
        <p:spPr bwMode="auto">
          <a:xfrm>
            <a:off x="8458200" y="179743"/>
            <a:ext cx="1382751" cy="523220"/>
          </a:xfrm>
          <a:prstGeom prst="rect">
            <a:avLst/>
          </a:prstGeom>
          <a:noFill/>
          <a:ln w="9525">
            <a:noFill/>
            <a:miter lim="800000"/>
            <a:headEnd/>
            <a:tailEnd/>
          </a:ln>
        </p:spPr>
        <p:txBody>
          <a:bodyPr wrap="none">
            <a:spAutoFit/>
          </a:bodyPr>
          <a:lstStyle/>
          <a:p>
            <a:pPr algn="ctr" eaLnBrk="1" fontAlgn="auto" hangingPunct="1">
              <a:spcBef>
                <a:spcPts val="0"/>
              </a:spcBef>
              <a:spcAft>
                <a:spcPts val="0"/>
              </a:spcAft>
              <a:defRPr/>
            </a:pPr>
            <a:r>
              <a:rPr lang="en-US" sz="1400" b="1" dirty="0">
                <a:solidFill>
                  <a:srgbClr val="00FF00"/>
                </a:solidFill>
                <a:latin typeface="+mn-lt"/>
                <a:cs typeface="+mn-cs"/>
              </a:rPr>
              <a:t>E</a:t>
            </a:r>
            <a:r>
              <a:rPr lang="en-US" sz="1400" b="1" dirty="0">
                <a:solidFill>
                  <a:schemeClr val="bg1"/>
                </a:solidFill>
                <a:latin typeface="+mn-lt"/>
                <a:cs typeface="+mn-cs"/>
              </a:rPr>
              <a:t>ternal Life, Joy </a:t>
            </a:r>
          </a:p>
          <a:p>
            <a:pPr algn="ctr" eaLnBrk="1" fontAlgn="auto" hangingPunct="1">
              <a:spcBef>
                <a:spcPts val="0"/>
              </a:spcBef>
              <a:spcAft>
                <a:spcPts val="0"/>
              </a:spcAft>
              <a:defRPr/>
            </a:pPr>
            <a:r>
              <a:rPr lang="en-US" sz="1400" b="1" dirty="0">
                <a:solidFill>
                  <a:srgbClr val="00FF00"/>
                </a:solidFill>
                <a:latin typeface="+mn-lt"/>
                <a:cs typeface="+mn-cs"/>
              </a:rPr>
              <a:t>&amp; </a:t>
            </a:r>
            <a:r>
              <a:rPr lang="en-US" sz="1400" b="1" dirty="0">
                <a:solidFill>
                  <a:schemeClr val="bg1"/>
                </a:solidFill>
                <a:latin typeface="+mn-lt"/>
                <a:cs typeface="+mn-cs"/>
              </a:rPr>
              <a:t>Happiness</a:t>
            </a:r>
          </a:p>
        </p:txBody>
      </p:sp>
      <p:sp>
        <p:nvSpPr>
          <p:cNvPr id="86" name="Line 33">
            <a:extLst>
              <a:ext uri="{FF2B5EF4-FFF2-40B4-BE49-F238E27FC236}">
                <a16:creationId xmlns:a16="http://schemas.microsoft.com/office/drawing/2014/main" id="{CB1DF8FB-DD59-4EAB-8B17-2849397018B4}"/>
              </a:ext>
            </a:extLst>
          </p:cNvPr>
          <p:cNvSpPr>
            <a:spLocks noChangeShapeType="1"/>
          </p:cNvSpPr>
          <p:nvPr/>
        </p:nvSpPr>
        <p:spPr bwMode="auto">
          <a:xfrm>
            <a:off x="4462462" y="2455861"/>
            <a:ext cx="685800" cy="0"/>
          </a:xfrm>
          <a:prstGeom prst="line">
            <a:avLst/>
          </a:prstGeom>
          <a:noFill/>
          <a:ln w="9525">
            <a:solidFill>
              <a:schemeClr val="bg1"/>
            </a:solidFill>
            <a:round/>
            <a:headEnd/>
            <a:tailEnd/>
          </a:ln>
        </p:spPr>
        <p:txBody>
          <a:bodyPr/>
          <a:lstStyle/>
          <a:p>
            <a:pPr eaLnBrk="1" hangingPunct="1">
              <a:defRPr/>
            </a:pPr>
            <a:endParaRPr lang="en-US">
              <a:latin typeface="+mn-lt"/>
              <a:cs typeface="Arial" charset="0"/>
            </a:endParaRPr>
          </a:p>
        </p:txBody>
      </p:sp>
      <p:sp>
        <p:nvSpPr>
          <p:cNvPr id="87" name="Text Box 7">
            <a:extLst>
              <a:ext uri="{FF2B5EF4-FFF2-40B4-BE49-F238E27FC236}">
                <a16:creationId xmlns:a16="http://schemas.microsoft.com/office/drawing/2014/main" id="{BD14F36F-7CB2-4D09-B462-681C60A65052}"/>
              </a:ext>
            </a:extLst>
          </p:cNvPr>
          <p:cNvSpPr txBox="1">
            <a:spLocks noChangeArrowheads="1"/>
          </p:cNvSpPr>
          <p:nvPr/>
        </p:nvSpPr>
        <p:spPr bwMode="auto">
          <a:xfrm>
            <a:off x="4539046" y="2124456"/>
            <a:ext cx="542925" cy="646113"/>
          </a:xfrm>
          <a:prstGeom prst="rect">
            <a:avLst/>
          </a:prstGeom>
          <a:noFill/>
          <a:ln w="9525">
            <a:noFill/>
            <a:miter lim="800000"/>
            <a:headEnd/>
            <a:tailEnd/>
          </a:ln>
        </p:spPr>
        <p:txBody>
          <a:bodyPr wrap="none">
            <a:spAutoFit/>
          </a:bodyPr>
          <a:lstStyle/>
          <a:p>
            <a:pPr algn="ctr" eaLnBrk="1" hangingPunct="1">
              <a:defRPr/>
            </a:pPr>
            <a:r>
              <a:rPr lang="en-US" sz="1200" b="1" dirty="0">
                <a:solidFill>
                  <a:schemeClr val="bg1"/>
                </a:solidFill>
                <a:latin typeface="+mn-lt"/>
                <a:cs typeface="+mn-cs"/>
              </a:rPr>
              <a:t>Mind</a:t>
            </a:r>
          </a:p>
          <a:p>
            <a:pPr algn="ctr" eaLnBrk="1" hangingPunct="1">
              <a:defRPr/>
            </a:pPr>
            <a:endParaRPr lang="en-US" sz="1200" b="1" dirty="0">
              <a:solidFill>
                <a:schemeClr val="bg1"/>
              </a:solidFill>
              <a:latin typeface="+mn-lt"/>
              <a:cs typeface="+mn-cs"/>
            </a:endParaRPr>
          </a:p>
          <a:p>
            <a:pPr algn="ctr" eaLnBrk="1" hangingPunct="1">
              <a:defRPr/>
            </a:pPr>
            <a:r>
              <a:rPr lang="en-US" sz="1200" b="1" dirty="0">
                <a:solidFill>
                  <a:schemeClr val="bg1"/>
                </a:solidFill>
                <a:latin typeface="+mn-lt"/>
                <a:cs typeface="+mn-cs"/>
              </a:rPr>
              <a:t>Heart</a:t>
            </a:r>
          </a:p>
        </p:txBody>
      </p:sp>
      <p:sp>
        <p:nvSpPr>
          <p:cNvPr id="88" name="Text Box 5">
            <a:extLst>
              <a:ext uri="{FF2B5EF4-FFF2-40B4-BE49-F238E27FC236}">
                <a16:creationId xmlns:a16="http://schemas.microsoft.com/office/drawing/2014/main" id="{29D0F7DC-4FA5-497A-8EAE-681CFD9F3EB3}"/>
              </a:ext>
            </a:extLst>
          </p:cNvPr>
          <p:cNvSpPr txBox="1">
            <a:spLocks noChangeArrowheads="1"/>
          </p:cNvSpPr>
          <p:nvPr/>
        </p:nvSpPr>
        <p:spPr bwMode="auto">
          <a:xfrm>
            <a:off x="3382827" y="4573736"/>
            <a:ext cx="967060" cy="646331"/>
          </a:xfrm>
          <a:prstGeom prst="rect">
            <a:avLst/>
          </a:prstGeom>
          <a:noFill/>
          <a:ln w="9525">
            <a:noFill/>
            <a:miter lim="800000"/>
            <a:headEnd/>
            <a:tailEnd/>
          </a:ln>
        </p:spPr>
        <p:txBody>
          <a:bodyPr wrap="none">
            <a:spAutoFit/>
          </a:bodyPr>
          <a:lstStyle/>
          <a:p>
            <a:pPr algn="ctr" eaLnBrk="1" hangingPunct="1">
              <a:defRPr/>
            </a:pPr>
            <a:r>
              <a:rPr lang="en-US" sz="1200" b="1" dirty="0">
                <a:solidFill>
                  <a:schemeClr val="bg1"/>
                </a:solidFill>
                <a:latin typeface="+mn-lt"/>
                <a:cs typeface="+mn-cs"/>
              </a:rPr>
              <a:t>Revelation</a:t>
            </a:r>
          </a:p>
          <a:p>
            <a:pPr algn="ctr" eaLnBrk="1" hangingPunct="1">
              <a:defRPr/>
            </a:pPr>
            <a:endParaRPr lang="en-US" sz="1200" b="1" dirty="0">
              <a:solidFill>
                <a:schemeClr val="bg1"/>
              </a:solidFill>
              <a:latin typeface="+mn-lt"/>
              <a:cs typeface="+mn-cs"/>
            </a:endParaRPr>
          </a:p>
          <a:p>
            <a:pPr algn="ctr" eaLnBrk="1" hangingPunct="1">
              <a:defRPr/>
            </a:pPr>
            <a:r>
              <a:rPr lang="en-US" sz="1200" b="1" dirty="0">
                <a:solidFill>
                  <a:schemeClr val="bg1"/>
                </a:solidFill>
                <a:latin typeface="+mn-lt"/>
                <a:cs typeface="+mn-cs"/>
              </a:rPr>
              <a:t>Observation</a:t>
            </a:r>
          </a:p>
        </p:txBody>
      </p:sp>
      <p:sp>
        <p:nvSpPr>
          <p:cNvPr id="89" name="Line 45">
            <a:extLst>
              <a:ext uri="{FF2B5EF4-FFF2-40B4-BE49-F238E27FC236}">
                <a16:creationId xmlns:a16="http://schemas.microsoft.com/office/drawing/2014/main" id="{3FDF2139-F1BF-454A-99F4-E2A01BDFB40F}"/>
              </a:ext>
            </a:extLst>
          </p:cNvPr>
          <p:cNvSpPr>
            <a:spLocks noChangeShapeType="1"/>
          </p:cNvSpPr>
          <p:nvPr/>
        </p:nvSpPr>
        <p:spPr bwMode="auto">
          <a:xfrm flipV="1">
            <a:off x="3505200" y="4895056"/>
            <a:ext cx="685800" cy="0"/>
          </a:xfrm>
          <a:prstGeom prst="line">
            <a:avLst/>
          </a:prstGeom>
          <a:noFill/>
          <a:ln w="9525">
            <a:solidFill>
              <a:schemeClr val="bg1"/>
            </a:solidFill>
            <a:round/>
            <a:headEnd/>
            <a:tailEnd/>
          </a:ln>
        </p:spPr>
        <p:txBody>
          <a:bodyPr/>
          <a:lstStyle/>
          <a:p>
            <a:pPr eaLnBrk="1" hangingPunct="1">
              <a:defRPr/>
            </a:pPr>
            <a:endParaRPr lang="en-US">
              <a:latin typeface="+mn-lt"/>
              <a:cs typeface="Arial" charset="0"/>
            </a:endParaRPr>
          </a:p>
        </p:txBody>
      </p:sp>
    </p:spTree>
    <p:extLst>
      <p:ext uri="{BB962C8B-B14F-4D97-AF65-F5344CB8AC3E}">
        <p14:creationId xmlns:p14="http://schemas.microsoft.com/office/powerpoint/2010/main" val="711966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8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24" name="Rectangle 46">
            <a:extLst>
              <a:ext uri="{FF2B5EF4-FFF2-40B4-BE49-F238E27FC236}">
                <a16:creationId xmlns:a16="http://schemas.microsoft.com/office/drawing/2014/main" id="{CF2B936E-2546-457C-8CD4-AC9C9D18024F}"/>
              </a:ext>
            </a:extLst>
          </p:cNvPr>
          <p:cNvSpPr>
            <a:spLocks noChangeArrowheads="1"/>
          </p:cNvSpPr>
          <p:nvPr/>
        </p:nvSpPr>
        <p:spPr bwMode="auto">
          <a:xfrm>
            <a:off x="0" y="2767280"/>
            <a:ext cx="1217734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8000" dirty="0">
                <a:solidFill>
                  <a:srgbClr val="00FF00"/>
                </a:solidFill>
                <a:latin typeface="+mn-lt"/>
              </a:rPr>
              <a:t>Questions?</a:t>
            </a:r>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13</a:t>
            </a:fld>
            <a:endParaRPr lang="en-US" dirty="0"/>
          </a:p>
        </p:txBody>
      </p:sp>
    </p:spTree>
    <p:extLst>
      <p:ext uri="{BB962C8B-B14F-4D97-AF65-F5344CB8AC3E}">
        <p14:creationId xmlns:p14="http://schemas.microsoft.com/office/powerpoint/2010/main" val="4090534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F37037C-3B72-45BF-9EAE-90F2F8AB6A76}"/>
              </a:ext>
            </a:extLst>
          </p:cNvPr>
          <p:cNvSpPr>
            <a:spLocks noGrp="1"/>
          </p:cNvSpPr>
          <p:nvPr>
            <p:ph type="ftr" sz="quarter" idx="11"/>
          </p:nvPr>
        </p:nvSpPr>
        <p:spPr/>
        <p:txBody>
          <a:bodyPr/>
          <a:lstStyle/>
          <a:p>
            <a:pPr>
              <a:defRPr/>
            </a:pPr>
            <a:r>
              <a:rPr lang="en-US" dirty="0"/>
              <a:t>©ChristianEternalism.com</a:t>
            </a:r>
          </a:p>
        </p:txBody>
      </p:sp>
      <p:sp>
        <p:nvSpPr>
          <p:cNvPr id="3" name="Slide Number Placeholder 2">
            <a:extLst>
              <a:ext uri="{FF2B5EF4-FFF2-40B4-BE49-F238E27FC236}">
                <a16:creationId xmlns:a16="http://schemas.microsoft.com/office/drawing/2014/main" id="{728AEEC2-37B6-41BE-9278-0064B6791907}"/>
              </a:ext>
            </a:extLst>
          </p:cNvPr>
          <p:cNvSpPr>
            <a:spLocks noGrp="1"/>
          </p:cNvSpPr>
          <p:nvPr>
            <p:ph type="sldNum" sz="quarter" idx="12"/>
          </p:nvPr>
        </p:nvSpPr>
        <p:spPr/>
        <p:txBody>
          <a:bodyPr/>
          <a:lstStyle/>
          <a:p>
            <a:pPr>
              <a:defRPr/>
            </a:pPr>
            <a:fld id="{53429DF0-9955-4B60-96E2-2201DF02E17C}" type="slidenum">
              <a:rPr lang="en-US" altLang="en-US" smtClean="0"/>
              <a:pPr>
                <a:defRPr/>
              </a:pPr>
              <a:t>2</a:t>
            </a:fld>
            <a:endParaRPr lang="en-US" altLang="en-US" dirty="0"/>
          </a:p>
        </p:txBody>
      </p:sp>
      <p:sp>
        <p:nvSpPr>
          <p:cNvPr id="10" name="TextBox 29">
            <a:extLst>
              <a:ext uri="{FF2B5EF4-FFF2-40B4-BE49-F238E27FC236}">
                <a16:creationId xmlns:a16="http://schemas.microsoft.com/office/drawing/2014/main" id="{DC0919E4-8B58-4110-BFB2-FF2B7869D8A1}"/>
              </a:ext>
            </a:extLst>
          </p:cNvPr>
          <p:cNvSpPr txBox="1">
            <a:spLocks noChangeArrowheads="1"/>
          </p:cNvSpPr>
          <p:nvPr/>
        </p:nvSpPr>
        <p:spPr bwMode="auto">
          <a:xfrm>
            <a:off x="1690688" y="0"/>
            <a:ext cx="9129712" cy="1200329"/>
          </a:xfrm>
          <a:prstGeom prst="rect">
            <a:avLst/>
          </a:prstGeom>
          <a:noFill/>
          <a:ln w="9525">
            <a:noFill/>
            <a:miter lim="800000"/>
            <a:headEnd/>
            <a:tailEnd/>
          </a:ln>
        </p:spPr>
        <p:txBody>
          <a:bodyPr wrap="square">
            <a:spAutoFit/>
          </a:bodyPr>
          <a:lstStyle/>
          <a:p>
            <a:pPr algn="ctr" eaLnBrk="1" hangingPunct="1">
              <a:defRPr/>
            </a:pPr>
            <a:r>
              <a:rPr lang="en-US" sz="3600" dirty="0">
                <a:solidFill>
                  <a:srgbClr val="FFFF00"/>
                </a:solidFill>
                <a:latin typeface="+mn-lt"/>
              </a:rPr>
              <a:t>For over 2,500 Years, Western Civilization has been</a:t>
            </a:r>
            <a:r>
              <a:rPr lang="en-US" sz="3600" dirty="0">
                <a:solidFill>
                  <a:schemeClr val="bg1"/>
                </a:solidFill>
                <a:latin typeface="+mn-lt"/>
              </a:rPr>
              <a:t> </a:t>
            </a:r>
            <a:r>
              <a:rPr lang="en-US" sz="3600" dirty="0">
                <a:solidFill>
                  <a:srgbClr val="FF0000"/>
                </a:solidFill>
                <a:latin typeface="+mn-lt"/>
              </a:rPr>
              <a:t>torn apart and divided </a:t>
            </a:r>
            <a:r>
              <a:rPr lang="en-US" sz="3600" dirty="0">
                <a:solidFill>
                  <a:srgbClr val="FFFF00"/>
                </a:solidFill>
                <a:latin typeface="+mn-lt"/>
              </a:rPr>
              <a:t>into two camps</a:t>
            </a:r>
          </a:p>
        </p:txBody>
      </p:sp>
      <p:sp>
        <p:nvSpPr>
          <p:cNvPr id="11" name="TextBox 10">
            <a:extLst>
              <a:ext uri="{FF2B5EF4-FFF2-40B4-BE49-F238E27FC236}">
                <a16:creationId xmlns:a16="http://schemas.microsoft.com/office/drawing/2014/main" id="{6BF149B4-4EE5-475C-AE10-EC86DD5A67DF}"/>
              </a:ext>
            </a:extLst>
          </p:cNvPr>
          <p:cNvSpPr txBox="1"/>
          <p:nvPr/>
        </p:nvSpPr>
        <p:spPr>
          <a:xfrm>
            <a:off x="4338186" y="1586855"/>
            <a:ext cx="3644900" cy="584200"/>
          </a:xfrm>
          <a:prstGeom prst="rect">
            <a:avLst/>
          </a:prstGeom>
          <a:noFill/>
        </p:spPr>
        <p:txBody>
          <a:bodyPr wrap="none">
            <a:spAutoFit/>
          </a:bodyPr>
          <a:lstStyle/>
          <a:p>
            <a:pPr algn="ctr" eaLnBrk="1" hangingPunct="1">
              <a:defRPr/>
            </a:pPr>
            <a:r>
              <a:rPr lang="en-US" sz="3200" dirty="0">
                <a:solidFill>
                  <a:srgbClr val="FFFF00"/>
                </a:solidFill>
                <a:latin typeface="+mn-lt"/>
                <a:cs typeface="Arial" charset="0"/>
              </a:rPr>
              <a:t>PLATO</a:t>
            </a:r>
            <a:r>
              <a:rPr lang="en-US" sz="3200" dirty="0">
                <a:solidFill>
                  <a:srgbClr val="00FF00"/>
                </a:solidFill>
                <a:latin typeface="+mn-lt"/>
                <a:cs typeface="Arial" charset="0"/>
              </a:rPr>
              <a:t> </a:t>
            </a:r>
            <a:r>
              <a:rPr lang="en-US" sz="3200" dirty="0">
                <a:solidFill>
                  <a:schemeClr val="bg1"/>
                </a:solidFill>
                <a:latin typeface="+mn-lt"/>
                <a:cs typeface="Arial" charset="0"/>
              </a:rPr>
              <a:t>vs. </a:t>
            </a:r>
            <a:r>
              <a:rPr lang="en-US" sz="3200" dirty="0">
                <a:solidFill>
                  <a:srgbClr val="FFFF00"/>
                </a:solidFill>
                <a:latin typeface="+mn-lt"/>
                <a:cs typeface="Arial" charset="0"/>
              </a:rPr>
              <a:t>ARISTOTLE</a:t>
            </a:r>
          </a:p>
        </p:txBody>
      </p:sp>
      <p:grpSp>
        <p:nvGrpSpPr>
          <p:cNvPr id="12" name="Group 24">
            <a:extLst>
              <a:ext uri="{FF2B5EF4-FFF2-40B4-BE49-F238E27FC236}">
                <a16:creationId xmlns:a16="http://schemas.microsoft.com/office/drawing/2014/main" id="{9D3E8442-9A74-4589-92B9-6910196CD949}"/>
              </a:ext>
            </a:extLst>
          </p:cNvPr>
          <p:cNvGrpSpPr>
            <a:grpSpLocks/>
          </p:cNvGrpSpPr>
          <p:nvPr/>
        </p:nvGrpSpPr>
        <p:grpSpPr bwMode="auto">
          <a:xfrm>
            <a:off x="6598786" y="2196455"/>
            <a:ext cx="1841500" cy="1752600"/>
            <a:chOff x="5816600" y="3581400"/>
            <a:chExt cx="1841500" cy="1752600"/>
          </a:xfrm>
        </p:grpSpPr>
        <p:grpSp>
          <p:nvGrpSpPr>
            <p:cNvPr id="16" name="Group 129">
              <a:extLst>
                <a:ext uri="{FF2B5EF4-FFF2-40B4-BE49-F238E27FC236}">
                  <a16:creationId xmlns:a16="http://schemas.microsoft.com/office/drawing/2014/main" id="{C0AA090A-6F58-4EFA-BCF3-FBE1068DD8B2}"/>
                </a:ext>
              </a:extLst>
            </p:cNvPr>
            <p:cNvGrpSpPr>
              <a:grpSpLocks/>
            </p:cNvGrpSpPr>
            <p:nvPr/>
          </p:nvGrpSpPr>
          <p:grpSpPr bwMode="auto">
            <a:xfrm>
              <a:off x="5816600" y="3581400"/>
              <a:ext cx="1841500" cy="1752600"/>
              <a:chOff x="3702050" y="1600200"/>
              <a:chExt cx="1840230" cy="1752600"/>
            </a:xfrm>
          </p:grpSpPr>
          <p:grpSp>
            <p:nvGrpSpPr>
              <p:cNvPr id="18" name="Group 37">
                <a:extLst>
                  <a:ext uri="{FF2B5EF4-FFF2-40B4-BE49-F238E27FC236}">
                    <a16:creationId xmlns:a16="http://schemas.microsoft.com/office/drawing/2014/main" id="{413B0868-C386-45F2-946F-B9E9AAA49381}"/>
                  </a:ext>
                </a:extLst>
              </p:cNvPr>
              <p:cNvGrpSpPr>
                <a:grpSpLocks/>
              </p:cNvGrpSpPr>
              <p:nvPr/>
            </p:nvGrpSpPr>
            <p:grpSpPr bwMode="auto">
              <a:xfrm>
                <a:off x="3702050" y="1600200"/>
                <a:ext cx="1840230" cy="1752600"/>
                <a:chOff x="3702268" y="2933561"/>
                <a:chExt cx="1752600" cy="1752600"/>
              </a:xfrm>
            </p:grpSpPr>
            <p:sp>
              <p:nvSpPr>
                <p:cNvPr id="20" name="Oval 129">
                  <a:extLst>
                    <a:ext uri="{FF2B5EF4-FFF2-40B4-BE49-F238E27FC236}">
                      <a16:creationId xmlns:a16="http://schemas.microsoft.com/office/drawing/2014/main" id="{421D1AEB-24D2-4F6E-B58E-E0FEACCF3DD6}"/>
                    </a:ext>
                  </a:extLst>
                </p:cNvPr>
                <p:cNvSpPr>
                  <a:spLocks noChangeArrowheads="1"/>
                </p:cNvSpPr>
                <p:nvPr/>
              </p:nvSpPr>
              <p:spPr bwMode="auto">
                <a:xfrm>
                  <a:off x="3702268" y="2933561"/>
                  <a:ext cx="1752600" cy="1752600"/>
                </a:xfrm>
                <a:prstGeom prst="ellipse">
                  <a:avLst/>
                </a:prstGeom>
                <a:solidFill>
                  <a:schemeClr val="bg1"/>
                </a:solidFill>
                <a:ln w="57150">
                  <a:solidFill>
                    <a:srgbClr val="FFFF00"/>
                  </a:solidFill>
                  <a:round/>
                  <a:headEnd/>
                  <a:tailEnd/>
                </a:ln>
              </p:spPr>
              <p:txBody>
                <a:bodyPr wrap="none" anchor="ctr"/>
                <a:lstStyle/>
                <a:p>
                  <a:pPr eaLnBrk="1" hangingPunct="1">
                    <a:defRPr/>
                  </a:pPr>
                  <a:endParaRPr lang="en-US">
                    <a:solidFill>
                      <a:schemeClr val="bg1"/>
                    </a:solidFill>
                    <a:latin typeface="+mn-lt"/>
                  </a:endParaRPr>
                </a:p>
              </p:txBody>
            </p:sp>
            <p:grpSp>
              <p:nvGrpSpPr>
                <p:cNvPr id="21" name="Group 36">
                  <a:extLst>
                    <a:ext uri="{FF2B5EF4-FFF2-40B4-BE49-F238E27FC236}">
                      <a16:creationId xmlns:a16="http://schemas.microsoft.com/office/drawing/2014/main" id="{5E74DB7B-A036-47CA-A39B-2F5D58DD21FC}"/>
                    </a:ext>
                  </a:extLst>
                </p:cNvPr>
                <p:cNvGrpSpPr>
                  <a:grpSpLocks/>
                </p:cNvGrpSpPr>
                <p:nvPr/>
              </p:nvGrpSpPr>
              <p:grpSpPr bwMode="auto">
                <a:xfrm>
                  <a:off x="4116244" y="3197086"/>
                  <a:ext cx="954865" cy="246063"/>
                  <a:chOff x="4116244" y="3197086"/>
                  <a:chExt cx="954865" cy="246063"/>
                </a:xfrm>
              </p:grpSpPr>
              <p:sp>
                <p:nvSpPr>
                  <p:cNvPr id="22" name="Rectangle 21">
                    <a:extLst>
                      <a:ext uri="{FF2B5EF4-FFF2-40B4-BE49-F238E27FC236}">
                        <a16:creationId xmlns:a16="http://schemas.microsoft.com/office/drawing/2014/main" id="{6837CD18-BF63-40A4-90F1-1BF5881A57C2}"/>
                      </a:ext>
                    </a:extLst>
                  </p:cNvPr>
                  <p:cNvSpPr/>
                  <p:nvPr/>
                </p:nvSpPr>
                <p:spPr>
                  <a:xfrm rot="21180000">
                    <a:off x="4918512" y="3214549"/>
                    <a:ext cx="152597"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3" name="Rectangle 22">
                    <a:extLst>
                      <a:ext uri="{FF2B5EF4-FFF2-40B4-BE49-F238E27FC236}">
                        <a16:creationId xmlns:a16="http://schemas.microsoft.com/office/drawing/2014/main" id="{A73C019F-E865-40AD-BE61-0F0592F8B361}"/>
                      </a:ext>
                    </a:extLst>
                  </p:cNvPr>
                  <p:cNvSpPr/>
                  <p:nvPr/>
                </p:nvSpPr>
                <p:spPr>
                  <a:xfrm rot="420000">
                    <a:off x="4116244" y="3197086"/>
                    <a:ext cx="1525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grpSp>
          <p:cxnSp>
            <p:nvCxnSpPr>
              <p:cNvPr id="19" name="Straight Connector 18">
                <a:extLst>
                  <a:ext uri="{FF2B5EF4-FFF2-40B4-BE49-F238E27FC236}">
                    <a16:creationId xmlns:a16="http://schemas.microsoft.com/office/drawing/2014/main" id="{0741E6B7-0659-47AF-B588-E668D5AFAD18}"/>
                  </a:ext>
                </a:extLst>
              </p:cNvPr>
              <p:cNvCxnSpPr/>
              <p:nvPr/>
            </p:nvCxnSpPr>
            <p:spPr bwMode="auto">
              <a:xfrm>
                <a:off x="3976499" y="2478088"/>
                <a:ext cx="134368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TextBox 16">
              <a:extLst>
                <a:ext uri="{FF2B5EF4-FFF2-40B4-BE49-F238E27FC236}">
                  <a16:creationId xmlns:a16="http://schemas.microsoft.com/office/drawing/2014/main" id="{8A0C84E9-6C21-4398-842F-7E54A080DD3B}"/>
                </a:ext>
              </a:extLst>
            </p:cNvPr>
            <p:cNvSpPr txBox="1"/>
            <p:nvPr/>
          </p:nvSpPr>
          <p:spPr>
            <a:xfrm>
              <a:off x="5891213" y="3965575"/>
              <a:ext cx="1695450" cy="954088"/>
            </a:xfrm>
            <a:prstGeom prst="rect">
              <a:avLst/>
            </a:prstGeom>
            <a:noFill/>
          </p:spPr>
          <p:txBody>
            <a:bodyPr wrap="none">
              <a:spAutoFit/>
            </a:bodyPr>
            <a:lstStyle/>
            <a:p>
              <a:pPr algn="ctr" eaLnBrk="1" hangingPunct="1">
                <a:defRPr/>
              </a:pPr>
              <a:r>
                <a:rPr lang="en-US" sz="2000" dirty="0">
                  <a:latin typeface="+mn-lt"/>
                </a:rPr>
                <a:t>Existence</a:t>
              </a:r>
            </a:p>
            <a:p>
              <a:pPr algn="ctr" eaLnBrk="1" hangingPunct="1">
                <a:defRPr/>
              </a:pPr>
              <a:endParaRPr lang="en-US" sz="1600" dirty="0">
                <a:latin typeface="+mn-lt"/>
              </a:endParaRPr>
            </a:p>
            <a:p>
              <a:pPr algn="ctr" eaLnBrk="1" hangingPunct="1">
                <a:defRPr/>
              </a:pPr>
              <a:r>
                <a:rPr lang="en-US" sz="2000" dirty="0">
                  <a:latin typeface="+mn-lt"/>
                </a:rPr>
                <a:t>Consciousness</a:t>
              </a:r>
            </a:p>
          </p:txBody>
        </p:sp>
      </p:grpSp>
      <p:grpSp>
        <p:nvGrpSpPr>
          <p:cNvPr id="24" name="Group 25">
            <a:extLst>
              <a:ext uri="{FF2B5EF4-FFF2-40B4-BE49-F238E27FC236}">
                <a16:creationId xmlns:a16="http://schemas.microsoft.com/office/drawing/2014/main" id="{34C979BD-1970-428A-A5F0-17F9A9C12762}"/>
              </a:ext>
            </a:extLst>
          </p:cNvPr>
          <p:cNvGrpSpPr>
            <a:grpSpLocks/>
          </p:cNvGrpSpPr>
          <p:nvPr/>
        </p:nvGrpSpPr>
        <p:grpSpPr bwMode="auto">
          <a:xfrm>
            <a:off x="3715886" y="2196455"/>
            <a:ext cx="1839913" cy="1752600"/>
            <a:chOff x="914400" y="3593275"/>
            <a:chExt cx="1839912" cy="1752600"/>
          </a:xfrm>
        </p:grpSpPr>
        <p:grpSp>
          <p:nvGrpSpPr>
            <p:cNvPr id="25" name="Group 64">
              <a:extLst>
                <a:ext uri="{FF2B5EF4-FFF2-40B4-BE49-F238E27FC236}">
                  <a16:creationId xmlns:a16="http://schemas.microsoft.com/office/drawing/2014/main" id="{4B823503-FF3A-45A5-BD48-1F80C5D66CFB}"/>
                </a:ext>
              </a:extLst>
            </p:cNvPr>
            <p:cNvGrpSpPr>
              <a:grpSpLocks/>
            </p:cNvGrpSpPr>
            <p:nvPr/>
          </p:nvGrpSpPr>
          <p:grpSpPr bwMode="auto">
            <a:xfrm>
              <a:off x="914400" y="3593275"/>
              <a:ext cx="1839912" cy="1752600"/>
              <a:chOff x="1201098" y="2057400"/>
              <a:chExt cx="1839913" cy="1752600"/>
            </a:xfrm>
          </p:grpSpPr>
          <p:sp>
            <p:nvSpPr>
              <p:cNvPr id="27" name="Oval 129">
                <a:extLst>
                  <a:ext uri="{FF2B5EF4-FFF2-40B4-BE49-F238E27FC236}">
                    <a16:creationId xmlns:a16="http://schemas.microsoft.com/office/drawing/2014/main" id="{0F9D80E6-5F29-4DD5-9AD9-98FB979363E7}"/>
                  </a:ext>
                </a:extLst>
              </p:cNvPr>
              <p:cNvSpPr>
                <a:spLocks noChangeArrowheads="1"/>
              </p:cNvSpPr>
              <p:nvPr/>
            </p:nvSpPr>
            <p:spPr bwMode="auto">
              <a:xfrm>
                <a:off x="1201098" y="2057400"/>
                <a:ext cx="1839913" cy="1752600"/>
              </a:xfrm>
              <a:prstGeom prst="ellipse">
                <a:avLst/>
              </a:prstGeom>
              <a:solidFill>
                <a:schemeClr val="bg1"/>
              </a:solidFill>
              <a:ln w="57150">
                <a:solidFill>
                  <a:srgbClr val="FFFF00"/>
                </a:solidFill>
                <a:round/>
                <a:headEnd/>
                <a:tailEnd/>
              </a:ln>
            </p:spPr>
            <p:txBody>
              <a:bodyPr wrap="none" anchor="ctr"/>
              <a:lstStyle/>
              <a:p>
                <a:pPr eaLnBrk="1" hangingPunct="1">
                  <a:defRPr/>
                </a:pPr>
                <a:endParaRPr lang="en-US">
                  <a:solidFill>
                    <a:schemeClr val="bg1"/>
                  </a:solidFill>
                  <a:latin typeface="+mn-lt"/>
                </a:endParaRPr>
              </a:p>
            </p:txBody>
          </p:sp>
          <p:cxnSp>
            <p:nvCxnSpPr>
              <p:cNvPr id="28" name="Straight Connector 27">
                <a:extLst>
                  <a:ext uri="{FF2B5EF4-FFF2-40B4-BE49-F238E27FC236}">
                    <a16:creationId xmlns:a16="http://schemas.microsoft.com/office/drawing/2014/main" id="{CCEE2924-6315-4857-A74C-D5A7DC97EC4E}"/>
                  </a:ext>
                </a:extLst>
              </p:cNvPr>
              <p:cNvCxnSpPr/>
              <p:nvPr/>
            </p:nvCxnSpPr>
            <p:spPr bwMode="auto">
              <a:xfrm>
                <a:off x="1461448" y="2941638"/>
                <a:ext cx="134461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6" name="TextBox 25">
              <a:extLst>
                <a:ext uri="{FF2B5EF4-FFF2-40B4-BE49-F238E27FC236}">
                  <a16:creationId xmlns:a16="http://schemas.microsoft.com/office/drawing/2014/main" id="{81F52E8C-27BC-4864-A5AC-6D43A61C5E67}"/>
                </a:ext>
              </a:extLst>
            </p:cNvPr>
            <p:cNvSpPr txBox="1"/>
            <p:nvPr/>
          </p:nvSpPr>
          <p:spPr>
            <a:xfrm>
              <a:off x="979488" y="3985388"/>
              <a:ext cx="1695449" cy="954087"/>
            </a:xfrm>
            <a:prstGeom prst="rect">
              <a:avLst/>
            </a:prstGeom>
            <a:noFill/>
          </p:spPr>
          <p:txBody>
            <a:bodyPr wrap="none">
              <a:spAutoFit/>
            </a:bodyPr>
            <a:lstStyle/>
            <a:p>
              <a:pPr algn="ctr" eaLnBrk="1" hangingPunct="1">
                <a:defRPr/>
              </a:pPr>
              <a:r>
                <a:rPr lang="en-US" sz="2000" dirty="0">
                  <a:latin typeface="+mn-lt"/>
                </a:rPr>
                <a:t>Consciousness</a:t>
              </a:r>
            </a:p>
            <a:p>
              <a:pPr algn="ctr" eaLnBrk="1" hangingPunct="1">
                <a:defRPr/>
              </a:pPr>
              <a:endParaRPr lang="en-US" sz="1600" dirty="0">
                <a:latin typeface="+mn-lt"/>
              </a:endParaRPr>
            </a:p>
            <a:p>
              <a:pPr algn="ctr" eaLnBrk="1" hangingPunct="1">
                <a:defRPr/>
              </a:pPr>
              <a:r>
                <a:rPr lang="en-US" sz="2000" dirty="0">
                  <a:latin typeface="+mn-lt"/>
                </a:rPr>
                <a:t>Existence</a:t>
              </a:r>
            </a:p>
          </p:txBody>
        </p:sp>
      </p:grpSp>
      <p:sp>
        <p:nvSpPr>
          <p:cNvPr id="29" name="TextBox 28">
            <a:extLst>
              <a:ext uri="{FF2B5EF4-FFF2-40B4-BE49-F238E27FC236}">
                <a16:creationId xmlns:a16="http://schemas.microsoft.com/office/drawing/2014/main" id="{981CAE4E-07AE-46A2-9964-4CB55A1DE5B9}"/>
              </a:ext>
            </a:extLst>
          </p:cNvPr>
          <p:cNvSpPr txBox="1">
            <a:spLocks noChangeArrowheads="1"/>
          </p:cNvSpPr>
          <p:nvPr/>
        </p:nvSpPr>
        <p:spPr bwMode="auto">
          <a:xfrm>
            <a:off x="152400" y="4110335"/>
            <a:ext cx="11887200" cy="584775"/>
          </a:xfrm>
          <a:prstGeom prst="rect">
            <a:avLst/>
          </a:prstGeom>
          <a:noFill/>
          <a:ln w="9525">
            <a:noFill/>
            <a:miter lim="800000"/>
            <a:headEnd/>
            <a:tailEnd/>
          </a:ln>
        </p:spPr>
        <p:txBody>
          <a:bodyPr wrap="square">
            <a:spAutoFit/>
          </a:bodyPr>
          <a:lstStyle/>
          <a:p>
            <a:pPr algn="ctr" eaLnBrk="1" hangingPunct="1">
              <a:defRPr/>
            </a:pPr>
            <a:r>
              <a:rPr lang="en-US" sz="3200" dirty="0">
                <a:solidFill>
                  <a:srgbClr val="FFFF00"/>
                </a:solidFill>
                <a:latin typeface="+mn-lt"/>
              </a:rPr>
              <a:t>ALL OVER WHICH HAS PRIMACY: </a:t>
            </a:r>
            <a:r>
              <a:rPr lang="en-US" sz="3200" dirty="0">
                <a:solidFill>
                  <a:srgbClr val="FFFF00"/>
                </a:solidFill>
                <a:latin typeface="+mn-lt"/>
                <a:cs typeface="Arial" charset="0"/>
              </a:rPr>
              <a:t>CONSCIOUSNESS or EXISTENCE</a:t>
            </a:r>
            <a:r>
              <a:rPr lang="en-US" sz="3200" dirty="0">
                <a:solidFill>
                  <a:srgbClr val="FFFF00"/>
                </a:solidFill>
                <a:latin typeface="+mn-lt"/>
              </a:rPr>
              <a:t>?</a:t>
            </a:r>
            <a:endParaRPr lang="en-US" sz="3200" dirty="0">
              <a:solidFill>
                <a:srgbClr val="FFFF00"/>
              </a:solidFill>
              <a:latin typeface="+mn-lt"/>
              <a:cs typeface="Arial" charset="0"/>
            </a:endParaRPr>
          </a:p>
        </p:txBody>
      </p:sp>
      <p:sp>
        <p:nvSpPr>
          <p:cNvPr id="30" name="TextBox 29">
            <a:extLst>
              <a:ext uri="{FF2B5EF4-FFF2-40B4-BE49-F238E27FC236}">
                <a16:creationId xmlns:a16="http://schemas.microsoft.com/office/drawing/2014/main" id="{EED69EF3-A088-4600-BE6C-1BE1E5C3D360}"/>
              </a:ext>
            </a:extLst>
          </p:cNvPr>
          <p:cNvSpPr txBox="1"/>
          <p:nvPr/>
        </p:nvSpPr>
        <p:spPr>
          <a:xfrm>
            <a:off x="1828800" y="5250266"/>
            <a:ext cx="8572686" cy="1077218"/>
          </a:xfrm>
          <a:prstGeom prst="rect">
            <a:avLst/>
          </a:prstGeom>
          <a:noFill/>
        </p:spPr>
        <p:txBody>
          <a:bodyPr wrap="square">
            <a:spAutoFit/>
          </a:bodyPr>
          <a:lstStyle/>
          <a:p>
            <a:pPr algn="ctr" eaLnBrk="1" hangingPunct="1">
              <a:defRPr/>
            </a:pPr>
            <a:r>
              <a:rPr lang="en-US" sz="3200" dirty="0">
                <a:solidFill>
                  <a:srgbClr val="FFFF00"/>
                </a:solidFill>
                <a:latin typeface="+mn-lt"/>
              </a:rPr>
              <a:t>Whose bucket is upside down and whose </a:t>
            </a:r>
          </a:p>
          <a:p>
            <a:pPr algn="ctr" eaLnBrk="1" hangingPunct="1">
              <a:defRPr/>
            </a:pPr>
            <a:r>
              <a:rPr lang="en-US" sz="3200" dirty="0">
                <a:solidFill>
                  <a:srgbClr val="FFFF00"/>
                </a:solidFill>
                <a:latin typeface="+mn-lt"/>
              </a:rPr>
              <a:t>bucket is right side up? How can we know?</a:t>
            </a:r>
            <a:endParaRPr lang="en-US" sz="3200" dirty="0">
              <a:solidFill>
                <a:srgbClr val="FFFF00"/>
              </a:solidFill>
              <a:latin typeface="+mn-lt"/>
              <a:cs typeface="Arial" charset="0"/>
            </a:endParaRPr>
          </a:p>
        </p:txBody>
      </p:sp>
      <p:pic>
        <p:nvPicPr>
          <p:cNvPr id="5" name="Picture 4">
            <a:extLst>
              <a:ext uri="{FF2B5EF4-FFF2-40B4-BE49-F238E27FC236}">
                <a16:creationId xmlns:a16="http://schemas.microsoft.com/office/drawing/2014/main" id="{98F75B61-CD73-47A8-A394-12F9E80E12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086" y="4955837"/>
            <a:ext cx="1485714" cy="1231746"/>
          </a:xfrm>
          <a:prstGeom prst="rect">
            <a:avLst/>
          </a:prstGeom>
        </p:spPr>
      </p:pic>
      <p:pic>
        <p:nvPicPr>
          <p:cNvPr id="33" name="Picture 32">
            <a:extLst>
              <a:ext uri="{FF2B5EF4-FFF2-40B4-BE49-F238E27FC236}">
                <a16:creationId xmlns:a16="http://schemas.microsoft.com/office/drawing/2014/main" id="{AEA47596-1C51-4DD7-8BEB-019F55C267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10401486" y="4955837"/>
            <a:ext cx="1485714" cy="1231746"/>
          </a:xfrm>
          <a:prstGeom prst="rect">
            <a:avLst/>
          </a:prstGeom>
        </p:spPr>
      </p:pic>
    </p:spTree>
    <p:extLst>
      <p:ext uri="{BB962C8B-B14F-4D97-AF65-F5344CB8AC3E}">
        <p14:creationId xmlns:p14="http://schemas.microsoft.com/office/powerpoint/2010/main" val="2504140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9" grpId="0"/>
      <p:bldP spid="3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F37037C-3B72-45BF-9EAE-90F2F8AB6A76}"/>
              </a:ext>
            </a:extLst>
          </p:cNvPr>
          <p:cNvSpPr>
            <a:spLocks noGrp="1"/>
          </p:cNvSpPr>
          <p:nvPr>
            <p:ph type="ftr" sz="quarter" idx="11"/>
          </p:nvPr>
        </p:nvSpPr>
        <p:spPr/>
        <p:txBody>
          <a:bodyPr/>
          <a:lstStyle/>
          <a:p>
            <a:pPr>
              <a:defRPr/>
            </a:pPr>
            <a:r>
              <a:rPr lang="en-US" dirty="0"/>
              <a:t>©ChristianEternalism.com</a:t>
            </a:r>
          </a:p>
        </p:txBody>
      </p:sp>
      <p:sp>
        <p:nvSpPr>
          <p:cNvPr id="3" name="Slide Number Placeholder 2">
            <a:extLst>
              <a:ext uri="{FF2B5EF4-FFF2-40B4-BE49-F238E27FC236}">
                <a16:creationId xmlns:a16="http://schemas.microsoft.com/office/drawing/2014/main" id="{728AEEC2-37B6-41BE-9278-0064B6791907}"/>
              </a:ext>
            </a:extLst>
          </p:cNvPr>
          <p:cNvSpPr>
            <a:spLocks noGrp="1"/>
          </p:cNvSpPr>
          <p:nvPr>
            <p:ph type="sldNum" sz="quarter" idx="12"/>
          </p:nvPr>
        </p:nvSpPr>
        <p:spPr/>
        <p:txBody>
          <a:bodyPr/>
          <a:lstStyle/>
          <a:p>
            <a:pPr>
              <a:defRPr/>
            </a:pPr>
            <a:fld id="{53429DF0-9955-4B60-96E2-2201DF02E17C}" type="slidenum">
              <a:rPr lang="en-US" altLang="en-US" smtClean="0"/>
              <a:pPr>
                <a:defRPr/>
              </a:pPr>
              <a:t>3</a:t>
            </a:fld>
            <a:endParaRPr lang="en-US" altLang="en-US" dirty="0"/>
          </a:p>
        </p:txBody>
      </p:sp>
      <p:sp>
        <p:nvSpPr>
          <p:cNvPr id="7" name="Rectangle 6">
            <a:extLst>
              <a:ext uri="{FF2B5EF4-FFF2-40B4-BE49-F238E27FC236}">
                <a16:creationId xmlns:a16="http://schemas.microsoft.com/office/drawing/2014/main" id="{166AF4AA-B298-4BA2-BB77-EAF498ADD63A}"/>
              </a:ext>
            </a:extLst>
          </p:cNvPr>
          <p:cNvSpPr>
            <a:spLocks noChangeArrowheads="1"/>
          </p:cNvSpPr>
          <p:nvPr/>
        </p:nvSpPr>
        <p:spPr bwMode="auto">
          <a:xfrm>
            <a:off x="2209800" y="388203"/>
            <a:ext cx="678367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4800" b="1" dirty="0">
                <a:solidFill>
                  <a:srgbClr val="FFFF00"/>
                </a:solidFill>
                <a:latin typeface="+mn-lt"/>
              </a:rPr>
              <a:t>PLATO (c. 428-348 BC)</a:t>
            </a:r>
            <a:endParaRPr lang="en-US" altLang="en-US" sz="4800" b="1" dirty="0">
              <a:solidFill>
                <a:schemeClr val="bg1"/>
              </a:solidFill>
              <a:latin typeface="+mn-lt"/>
            </a:endParaRPr>
          </a:p>
        </p:txBody>
      </p:sp>
      <p:sp>
        <p:nvSpPr>
          <p:cNvPr id="8" name="Rectangle 7">
            <a:extLst>
              <a:ext uri="{FF2B5EF4-FFF2-40B4-BE49-F238E27FC236}">
                <a16:creationId xmlns:a16="http://schemas.microsoft.com/office/drawing/2014/main" id="{17599651-C98C-4485-AE4F-4F77C40B01C1}"/>
              </a:ext>
            </a:extLst>
          </p:cNvPr>
          <p:cNvSpPr/>
          <p:nvPr/>
        </p:nvSpPr>
        <p:spPr>
          <a:xfrm>
            <a:off x="341798" y="4921984"/>
            <a:ext cx="9702314" cy="1569660"/>
          </a:xfrm>
          <a:prstGeom prst="rect">
            <a:avLst/>
          </a:prstGeom>
        </p:spPr>
        <p:txBody>
          <a:bodyPr wrap="square">
            <a:spAutoFit/>
          </a:bodyPr>
          <a:lstStyle/>
          <a:p>
            <a:r>
              <a:rPr lang="en-US" altLang="en-US" sz="2400" dirty="0">
                <a:solidFill>
                  <a:srgbClr val="FFFF00"/>
                </a:solidFill>
                <a:latin typeface="+mn-lt"/>
              </a:rPr>
              <a:t>“The Platonist school begins by accepting the primacy of consciousness…by assuming that reality must conform to the content of consciousness…that the presence of any notion in man’s mind proves the existence of a corresponding referent in reality.” </a:t>
            </a:r>
            <a:r>
              <a:rPr lang="en-US" altLang="en-US" sz="1400" dirty="0">
                <a:solidFill>
                  <a:srgbClr val="FFFF00"/>
                </a:solidFill>
                <a:latin typeface="+mn-lt"/>
              </a:rPr>
              <a:t>(Ayn Rand Lexicon, p368)</a:t>
            </a:r>
            <a:endParaRPr lang="en-US" altLang="en-US" dirty="0">
              <a:solidFill>
                <a:srgbClr val="FFFF00"/>
              </a:solidFill>
              <a:latin typeface="+mn-lt"/>
            </a:endParaRPr>
          </a:p>
        </p:txBody>
      </p:sp>
      <p:pic>
        <p:nvPicPr>
          <p:cNvPr id="9" name="Picture 2" descr="Image result">
            <a:extLst>
              <a:ext uri="{FF2B5EF4-FFF2-40B4-BE49-F238E27FC236}">
                <a16:creationId xmlns:a16="http://schemas.microsoft.com/office/drawing/2014/main" id="{4A2CE04A-CD5A-48F0-B33D-1CF95F95DF8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199" y="381000"/>
            <a:ext cx="1524001" cy="2241178"/>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25329E17-D33E-4026-8232-1890C682702B}"/>
              </a:ext>
            </a:extLst>
          </p:cNvPr>
          <p:cNvSpPr/>
          <p:nvPr/>
        </p:nvSpPr>
        <p:spPr>
          <a:xfrm>
            <a:off x="2209800" y="1096146"/>
            <a:ext cx="9640401" cy="1569660"/>
          </a:xfrm>
          <a:prstGeom prst="rect">
            <a:avLst/>
          </a:prstGeom>
        </p:spPr>
        <p:txBody>
          <a:bodyPr wrap="square">
            <a:spAutoFit/>
          </a:bodyPr>
          <a:lstStyle/>
          <a:p>
            <a:r>
              <a:rPr lang="en-US" sz="2400" dirty="0">
                <a:solidFill>
                  <a:srgbClr val="FFFF00"/>
                </a:solidFill>
                <a:latin typeface="+mn-lt"/>
              </a:rPr>
              <a:t>“For Plato, there were </a:t>
            </a:r>
            <a:r>
              <a:rPr lang="en-US" sz="2400" b="1" dirty="0">
                <a:solidFill>
                  <a:srgbClr val="FFFF00"/>
                </a:solidFill>
                <a:latin typeface="+mn-lt"/>
              </a:rPr>
              <a:t>two worlds</a:t>
            </a:r>
            <a:r>
              <a:rPr lang="en-US" sz="2400" dirty="0">
                <a:solidFill>
                  <a:srgbClr val="FFFF00"/>
                </a:solidFill>
                <a:latin typeface="+mn-lt"/>
              </a:rPr>
              <a:t>, not one – the sensible world of changing physical things that we apprehend by means of our senses and the world of intelligible objects that we apprehend by means of our intellects or minds…the world of ideas had for him a superior grade of reality. The </a:t>
            </a:r>
          </a:p>
        </p:txBody>
      </p:sp>
      <p:sp>
        <p:nvSpPr>
          <p:cNvPr id="11" name="Rectangle 10">
            <a:extLst>
              <a:ext uri="{FF2B5EF4-FFF2-40B4-BE49-F238E27FC236}">
                <a16:creationId xmlns:a16="http://schemas.microsoft.com/office/drawing/2014/main" id="{88A8312D-6A83-476B-B82E-6607C27A7A91}"/>
              </a:ext>
            </a:extLst>
          </p:cNvPr>
          <p:cNvSpPr/>
          <p:nvPr/>
        </p:nvSpPr>
        <p:spPr>
          <a:xfrm>
            <a:off x="341799" y="2633008"/>
            <a:ext cx="11508402" cy="1938992"/>
          </a:xfrm>
          <a:prstGeom prst="rect">
            <a:avLst/>
          </a:prstGeom>
        </p:spPr>
        <p:txBody>
          <a:bodyPr wrap="square">
            <a:spAutoFit/>
          </a:bodyPr>
          <a:lstStyle/>
          <a:p>
            <a:r>
              <a:rPr lang="en-US" sz="2400" dirty="0">
                <a:solidFill>
                  <a:srgbClr val="FFFF00"/>
                </a:solidFill>
                <a:latin typeface="+mn-lt"/>
              </a:rPr>
              <a:t>physical things that we perceive through our senses come into being and pass away … continually in flux, changing in one way or another.  They have no permanence … The world of changing physical things is thus for Plato a mere shadow of the much more real world of ideas.  When we pass from the realm of sense experience to the realm of thought, we ascend to a higher reality…” </a:t>
            </a:r>
            <a:r>
              <a:rPr lang="en-US" sz="1400" dirty="0">
                <a:solidFill>
                  <a:srgbClr val="FFFF00"/>
                </a:solidFill>
                <a:latin typeface="+mn-lt"/>
              </a:rPr>
              <a:t>(Six Great Ideas, Mortimer J. Adler, p.8)</a:t>
            </a:r>
          </a:p>
        </p:txBody>
      </p:sp>
      <p:grpSp>
        <p:nvGrpSpPr>
          <p:cNvPr id="12" name="Group 25">
            <a:extLst>
              <a:ext uri="{FF2B5EF4-FFF2-40B4-BE49-F238E27FC236}">
                <a16:creationId xmlns:a16="http://schemas.microsoft.com/office/drawing/2014/main" id="{F45CF5FF-EAE1-46BD-9690-EE36454FA398}"/>
              </a:ext>
            </a:extLst>
          </p:cNvPr>
          <p:cNvGrpSpPr>
            <a:grpSpLocks/>
          </p:cNvGrpSpPr>
          <p:nvPr/>
        </p:nvGrpSpPr>
        <p:grpSpPr bwMode="auto">
          <a:xfrm>
            <a:off x="10015083" y="4713774"/>
            <a:ext cx="1839913" cy="1752600"/>
            <a:chOff x="914400" y="3593275"/>
            <a:chExt cx="1839912" cy="1752600"/>
          </a:xfrm>
        </p:grpSpPr>
        <p:grpSp>
          <p:nvGrpSpPr>
            <p:cNvPr id="13" name="Group 64">
              <a:extLst>
                <a:ext uri="{FF2B5EF4-FFF2-40B4-BE49-F238E27FC236}">
                  <a16:creationId xmlns:a16="http://schemas.microsoft.com/office/drawing/2014/main" id="{CC1FA98F-B714-45CF-8B52-3D8CA0A28DBF}"/>
                </a:ext>
              </a:extLst>
            </p:cNvPr>
            <p:cNvGrpSpPr>
              <a:grpSpLocks/>
            </p:cNvGrpSpPr>
            <p:nvPr/>
          </p:nvGrpSpPr>
          <p:grpSpPr bwMode="auto">
            <a:xfrm>
              <a:off x="914400" y="3593275"/>
              <a:ext cx="1839912" cy="1752600"/>
              <a:chOff x="1201098" y="2057400"/>
              <a:chExt cx="1839913" cy="1752600"/>
            </a:xfrm>
          </p:grpSpPr>
          <p:sp>
            <p:nvSpPr>
              <p:cNvPr id="15" name="Oval 129">
                <a:extLst>
                  <a:ext uri="{FF2B5EF4-FFF2-40B4-BE49-F238E27FC236}">
                    <a16:creationId xmlns:a16="http://schemas.microsoft.com/office/drawing/2014/main" id="{ED34864A-16E0-44D2-B78E-739BFE7FECAC}"/>
                  </a:ext>
                </a:extLst>
              </p:cNvPr>
              <p:cNvSpPr>
                <a:spLocks noChangeArrowheads="1"/>
              </p:cNvSpPr>
              <p:nvPr/>
            </p:nvSpPr>
            <p:spPr bwMode="auto">
              <a:xfrm>
                <a:off x="1201098" y="2057400"/>
                <a:ext cx="1839913" cy="1752600"/>
              </a:xfrm>
              <a:prstGeom prst="ellipse">
                <a:avLst/>
              </a:prstGeom>
              <a:solidFill>
                <a:schemeClr val="bg1"/>
              </a:solidFill>
              <a:ln w="57150">
                <a:solidFill>
                  <a:srgbClr val="FFFF00"/>
                </a:solidFill>
                <a:round/>
                <a:headEnd/>
                <a:tailEnd/>
              </a:ln>
            </p:spPr>
            <p:txBody>
              <a:bodyPr wrap="none" anchor="ctr"/>
              <a:lstStyle/>
              <a:p>
                <a:pPr eaLnBrk="1" hangingPunct="1">
                  <a:defRPr/>
                </a:pPr>
                <a:endParaRPr lang="en-US">
                  <a:solidFill>
                    <a:schemeClr val="bg1"/>
                  </a:solidFill>
                  <a:latin typeface="+mn-lt"/>
                </a:endParaRPr>
              </a:p>
            </p:txBody>
          </p:sp>
          <p:cxnSp>
            <p:nvCxnSpPr>
              <p:cNvPr id="16" name="Straight Connector 15">
                <a:extLst>
                  <a:ext uri="{FF2B5EF4-FFF2-40B4-BE49-F238E27FC236}">
                    <a16:creationId xmlns:a16="http://schemas.microsoft.com/office/drawing/2014/main" id="{0A4BC10C-9E78-4741-B661-F9DE6CAE9230}"/>
                  </a:ext>
                </a:extLst>
              </p:cNvPr>
              <p:cNvCxnSpPr/>
              <p:nvPr/>
            </p:nvCxnSpPr>
            <p:spPr bwMode="auto">
              <a:xfrm>
                <a:off x="1461448" y="2941638"/>
                <a:ext cx="134461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TextBox 13">
              <a:extLst>
                <a:ext uri="{FF2B5EF4-FFF2-40B4-BE49-F238E27FC236}">
                  <a16:creationId xmlns:a16="http://schemas.microsoft.com/office/drawing/2014/main" id="{6EB77B8C-1E10-4612-8906-D819CD377111}"/>
                </a:ext>
              </a:extLst>
            </p:cNvPr>
            <p:cNvSpPr txBox="1"/>
            <p:nvPr/>
          </p:nvSpPr>
          <p:spPr>
            <a:xfrm>
              <a:off x="979488" y="3985388"/>
              <a:ext cx="1695449" cy="954087"/>
            </a:xfrm>
            <a:prstGeom prst="rect">
              <a:avLst/>
            </a:prstGeom>
            <a:noFill/>
          </p:spPr>
          <p:txBody>
            <a:bodyPr wrap="none">
              <a:spAutoFit/>
            </a:bodyPr>
            <a:lstStyle/>
            <a:p>
              <a:pPr algn="ctr" eaLnBrk="1" hangingPunct="1">
                <a:defRPr/>
              </a:pPr>
              <a:r>
                <a:rPr lang="en-US" sz="2000" dirty="0">
                  <a:latin typeface="+mn-lt"/>
                </a:rPr>
                <a:t>Consciousness</a:t>
              </a:r>
            </a:p>
            <a:p>
              <a:pPr algn="ctr" eaLnBrk="1" hangingPunct="1">
                <a:defRPr/>
              </a:pPr>
              <a:endParaRPr lang="en-US" sz="1600" dirty="0">
                <a:latin typeface="+mn-lt"/>
              </a:endParaRPr>
            </a:p>
            <a:p>
              <a:pPr algn="ctr" eaLnBrk="1" hangingPunct="1">
                <a:defRPr/>
              </a:pPr>
              <a:r>
                <a:rPr lang="en-US" sz="2000" dirty="0">
                  <a:latin typeface="+mn-lt"/>
                </a:rPr>
                <a:t>Existence</a:t>
              </a:r>
            </a:p>
          </p:txBody>
        </p:sp>
      </p:grpSp>
    </p:spTree>
    <p:extLst>
      <p:ext uri="{BB962C8B-B14F-4D97-AF65-F5344CB8AC3E}">
        <p14:creationId xmlns:p14="http://schemas.microsoft.com/office/powerpoint/2010/main" val="1919999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F37037C-3B72-45BF-9EAE-90F2F8AB6A76}"/>
              </a:ext>
            </a:extLst>
          </p:cNvPr>
          <p:cNvSpPr>
            <a:spLocks noGrp="1"/>
          </p:cNvSpPr>
          <p:nvPr>
            <p:ph type="ftr" sz="quarter" idx="11"/>
          </p:nvPr>
        </p:nvSpPr>
        <p:spPr/>
        <p:txBody>
          <a:bodyPr/>
          <a:lstStyle/>
          <a:p>
            <a:pPr>
              <a:defRPr/>
            </a:pPr>
            <a:r>
              <a:rPr lang="en-US" dirty="0"/>
              <a:t>©ChristianEternalism.com</a:t>
            </a:r>
          </a:p>
        </p:txBody>
      </p:sp>
      <p:sp>
        <p:nvSpPr>
          <p:cNvPr id="3" name="Slide Number Placeholder 2">
            <a:extLst>
              <a:ext uri="{FF2B5EF4-FFF2-40B4-BE49-F238E27FC236}">
                <a16:creationId xmlns:a16="http://schemas.microsoft.com/office/drawing/2014/main" id="{728AEEC2-37B6-41BE-9278-0064B6791907}"/>
              </a:ext>
            </a:extLst>
          </p:cNvPr>
          <p:cNvSpPr>
            <a:spLocks noGrp="1"/>
          </p:cNvSpPr>
          <p:nvPr>
            <p:ph type="sldNum" sz="quarter" idx="12"/>
          </p:nvPr>
        </p:nvSpPr>
        <p:spPr/>
        <p:txBody>
          <a:bodyPr/>
          <a:lstStyle/>
          <a:p>
            <a:pPr>
              <a:defRPr/>
            </a:pPr>
            <a:fld id="{53429DF0-9955-4B60-96E2-2201DF02E17C}" type="slidenum">
              <a:rPr lang="en-US" altLang="en-US" smtClean="0"/>
              <a:pPr>
                <a:defRPr/>
              </a:pPr>
              <a:t>4</a:t>
            </a:fld>
            <a:endParaRPr lang="en-US" altLang="en-US" dirty="0"/>
          </a:p>
        </p:txBody>
      </p:sp>
      <p:sp>
        <p:nvSpPr>
          <p:cNvPr id="7" name="Rectangle 24">
            <a:extLst>
              <a:ext uri="{FF2B5EF4-FFF2-40B4-BE49-F238E27FC236}">
                <a16:creationId xmlns:a16="http://schemas.microsoft.com/office/drawing/2014/main" id="{24430DFB-B079-44A5-85AD-F8A41A8EC17E}"/>
              </a:ext>
            </a:extLst>
          </p:cNvPr>
          <p:cNvSpPr>
            <a:spLocks noChangeArrowheads="1"/>
          </p:cNvSpPr>
          <p:nvPr/>
        </p:nvSpPr>
        <p:spPr bwMode="auto">
          <a:xfrm>
            <a:off x="2133600" y="1117937"/>
            <a:ext cx="98298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2400" dirty="0">
                <a:solidFill>
                  <a:srgbClr val="FFFF00"/>
                </a:solidFill>
                <a:latin typeface="+mn-lt"/>
              </a:rPr>
              <a:t>Was Plato’s student for some twenty years. Aristotle turned this thinking on its head.  Aristotle said existence had primacy over consciousness. Reality set the terms by which consciousness had to abide.</a:t>
            </a:r>
          </a:p>
        </p:txBody>
      </p:sp>
      <p:grpSp>
        <p:nvGrpSpPr>
          <p:cNvPr id="9" name="Group 24">
            <a:extLst>
              <a:ext uri="{FF2B5EF4-FFF2-40B4-BE49-F238E27FC236}">
                <a16:creationId xmlns:a16="http://schemas.microsoft.com/office/drawing/2014/main" id="{0B96BAF6-370A-4C36-A5FD-305CF310F75A}"/>
              </a:ext>
            </a:extLst>
          </p:cNvPr>
          <p:cNvGrpSpPr>
            <a:grpSpLocks/>
          </p:cNvGrpSpPr>
          <p:nvPr/>
        </p:nvGrpSpPr>
        <p:grpSpPr bwMode="auto">
          <a:xfrm>
            <a:off x="10045700" y="4572000"/>
            <a:ext cx="1841500" cy="1752600"/>
            <a:chOff x="5816600" y="3581400"/>
            <a:chExt cx="1841500" cy="1752600"/>
          </a:xfrm>
        </p:grpSpPr>
        <p:grpSp>
          <p:nvGrpSpPr>
            <p:cNvPr id="10" name="Group 129">
              <a:extLst>
                <a:ext uri="{FF2B5EF4-FFF2-40B4-BE49-F238E27FC236}">
                  <a16:creationId xmlns:a16="http://schemas.microsoft.com/office/drawing/2014/main" id="{F4A81A5B-A460-4D9E-9653-2D5D0E5B61E4}"/>
                </a:ext>
              </a:extLst>
            </p:cNvPr>
            <p:cNvGrpSpPr>
              <a:grpSpLocks/>
            </p:cNvGrpSpPr>
            <p:nvPr/>
          </p:nvGrpSpPr>
          <p:grpSpPr bwMode="auto">
            <a:xfrm>
              <a:off x="5816600" y="3581400"/>
              <a:ext cx="1841500" cy="1752600"/>
              <a:chOff x="3702050" y="1600200"/>
              <a:chExt cx="1840230" cy="1752600"/>
            </a:xfrm>
          </p:grpSpPr>
          <p:grpSp>
            <p:nvGrpSpPr>
              <p:cNvPr id="12" name="Group 37">
                <a:extLst>
                  <a:ext uri="{FF2B5EF4-FFF2-40B4-BE49-F238E27FC236}">
                    <a16:creationId xmlns:a16="http://schemas.microsoft.com/office/drawing/2014/main" id="{89349492-496F-4D13-B4B2-15E0504BDACC}"/>
                  </a:ext>
                </a:extLst>
              </p:cNvPr>
              <p:cNvGrpSpPr>
                <a:grpSpLocks/>
              </p:cNvGrpSpPr>
              <p:nvPr/>
            </p:nvGrpSpPr>
            <p:grpSpPr bwMode="auto">
              <a:xfrm>
                <a:off x="3702050" y="1600200"/>
                <a:ext cx="1840230" cy="1752600"/>
                <a:chOff x="3702268" y="2933561"/>
                <a:chExt cx="1752600" cy="1752600"/>
              </a:xfrm>
            </p:grpSpPr>
            <p:sp>
              <p:nvSpPr>
                <p:cNvPr id="14" name="Oval 129">
                  <a:extLst>
                    <a:ext uri="{FF2B5EF4-FFF2-40B4-BE49-F238E27FC236}">
                      <a16:creationId xmlns:a16="http://schemas.microsoft.com/office/drawing/2014/main" id="{A5B2C6A5-AA38-438C-802F-4834B38EA0FF}"/>
                    </a:ext>
                  </a:extLst>
                </p:cNvPr>
                <p:cNvSpPr>
                  <a:spLocks noChangeArrowheads="1"/>
                </p:cNvSpPr>
                <p:nvPr/>
              </p:nvSpPr>
              <p:spPr bwMode="auto">
                <a:xfrm>
                  <a:off x="3702268" y="2933561"/>
                  <a:ext cx="1752600" cy="1752600"/>
                </a:xfrm>
                <a:prstGeom prst="ellipse">
                  <a:avLst/>
                </a:prstGeom>
                <a:solidFill>
                  <a:schemeClr val="bg1"/>
                </a:solidFill>
                <a:ln w="57150">
                  <a:solidFill>
                    <a:srgbClr val="FFFF00"/>
                  </a:solidFill>
                  <a:round/>
                  <a:headEnd/>
                  <a:tailEnd/>
                </a:ln>
              </p:spPr>
              <p:txBody>
                <a:bodyPr wrap="none" anchor="ctr"/>
                <a:lstStyle/>
                <a:p>
                  <a:pPr eaLnBrk="1" hangingPunct="1">
                    <a:defRPr/>
                  </a:pPr>
                  <a:endParaRPr lang="en-US">
                    <a:solidFill>
                      <a:schemeClr val="bg1"/>
                    </a:solidFill>
                    <a:latin typeface="+mn-lt"/>
                  </a:endParaRPr>
                </a:p>
              </p:txBody>
            </p:sp>
            <p:grpSp>
              <p:nvGrpSpPr>
                <p:cNvPr id="15" name="Group 36">
                  <a:extLst>
                    <a:ext uri="{FF2B5EF4-FFF2-40B4-BE49-F238E27FC236}">
                      <a16:creationId xmlns:a16="http://schemas.microsoft.com/office/drawing/2014/main" id="{1DB2F11E-9048-4414-B1D7-EB3E76EB629F}"/>
                    </a:ext>
                  </a:extLst>
                </p:cNvPr>
                <p:cNvGrpSpPr>
                  <a:grpSpLocks/>
                </p:cNvGrpSpPr>
                <p:nvPr/>
              </p:nvGrpSpPr>
              <p:grpSpPr bwMode="auto">
                <a:xfrm>
                  <a:off x="4116244" y="3197086"/>
                  <a:ext cx="954865" cy="246063"/>
                  <a:chOff x="4116244" y="3197086"/>
                  <a:chExt cx="954865" cy="246063"/>
                </a:xfrm>
              </p:grpSpPr>
              <p:sp>
                <p:nvSpPr>
                  <p:cNvPr id="16" name="Rectangle 15">
                    <a:extLst>
                      <a:ext uri="{FF2B5EF4-FFF2-40B4-BE49-F238E27FC236}">
                        <a16:creationId xmlns:a16="http://schemas.microsoft.com/office/drawing/2014/main" id="{107BA536-0D73-4292-9A5C-A7C6CED69ACA}"/>
                      </a:ext>
                    </a:extLst>
                  </p:cNvPr>
                  <p:cNvSpPr/>
                  <p:nvPr/>
                </p:nvSpPr>
                <p:spPr>
                  <a:xfrm rot="21180000">
                    <a:off x="4918512" y="3214549"/>
                    <a:ext cx="152597"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7" name="Rectangle 16">
                    <a:extLst>
                      <a:ext uri="{FF2B5EF4-FFF2-40B4-BE49-F238E27FC236}">
                        <a16:creationId xmlns:a16="http://schemas.microsoft.com/office/drawing/2014/main" id="{36AE5B40-246D-457F-A1E9-678C2D43BB93}"/>
                      </a:ext>
                    </a:extLst>
                  </p:cNvPr>
                  <p:cNvSpPr/>
                  <p:nvPr/>
                </p:nvSpPr>
                <p:spPr>
                  <a:xfrm rot="420000">
                    <a:off x="4116244" y="3197086"/>
                    <a:ext cx="1525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grpSp>
          <p:cxnSp>
            <p:nvCxnSpPr>
              <p:cNvPr id="13" name="Straight Connector 12">
                <a:extLst>
                  <a:ext uri="{FF2B5EF4-FFF2-40B4-BE49-F238E27FC236}">
                    <a16:creationId xmlns:a16="http://schemas.microsoft.com/office/drawing/2014/main" id="{43F853AF-7D8C-460D-A604-20BF3577BCC7}"/>
                  </a:ext>
                </a:extLst>
              </p:cNvPr>
              <p:cNvCxnSpPr/>
              <p:nvPr/>
            </p:nvCxnSpPr>
            <p:spPr bwMode="auto">
              <a:xfrm>
                <a:off x="3976499" y="2478088"/>
                <a:ext cx="134368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46220CB0-81C1-4CEE-847E-A3F2267CE61E}"/>
                </a:ext>
              </a:extLst>
            </p:cNvPr>
            <p:cNvSpPr txBox="1"/>
            <p:nvPr/>
          </p:nvSpPr>
          <p:spPr>
            <a:xfrm>
              <a:off x="5891213" y="3965575"/>
              <a:ext cx="1695450" cy="954088"/>
            </a:xfrm>
            <a:prstGeom prst="rect">
              <a:avLst/>
            </a:prstGeom>
            <a:noFill/>
          </p:spPr>
          <p:txBody>
            <a:bodyPr wrap="none">
              <a:spAutoFit/>
            </a:bodyPr>
            <a:lstStyle/>
            <a:p>
              <a:pPr algn="ctr" eaLnBrk="1" hangingPunct="1">
                <a:defRPr/>
              </a:pPr>
              <a:r>
                <a:rPr lang="en-US" sz="2000" dirty="0">
                  <a:latin typeface="+mn-lt"/>
                </a:rPr>
                <a:t>Existence</a:t>
              </a:r>
            </a:p>
            <a:p>
              <a:pPr algn="ctr" eaLnBrk="1" hangingPunct="1">
                <a:defRPr/>
              </a:pPr>
              <a:endParaRPr lang="en-US" sz="1600" dirty="0">
                <a:latin typeface="+mn-lt"/>
              </a:endParaRPr>
            </a:p>
            <a:p>
              <a:pPr algn="ctr" eaLnBrk="1" hangingPunct="1">
                <a:defRPr/>
              </a:pPr>
              <a:r>
                <a:rPr lang="en-US" sz="2000" dirty="0">
                  <a:latin typeface="+mn-lt"/>
                </a:rPr>
                <a:t>Consciousness</a:t>
              </a:r>
            </a:p>
          </p:txBody>
        </p:sp>
      </p:grpSp>
      <p:sp>
        <p:nvSpPr>
          <p:cNvPr id="18" name="Rectangle 24">
            <a:extLst>
              <a:ext uri="{FF2B5EF4-FFF2-40B4-BE49-F238E27FC236}">
                <a16:creationId xmlns:a16="http://schemas.microsoft.com/office/drawing/2014/main" id="{ABF2F7F5-2749-499A-9FB1-B8CE0B3DCAE0}"/>
              </a:ext>
            </a:extLst>
          </p:cNvPr>
          <p:cNvSpPr>
            <a:spLocks noChangeArrowheads="1"/>
          </p:cNvSpPr>
          <p:nvPr/>
        </p:nvSpPr>
        <p:spPr bwMode="auto">
          <a:xfrm>
            <a:off x="274788" y="2971800"/>
            <a:ext cx="1168861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2400" dirty="0">
                <a:solidFill>
                  <a:srgbClr val="FFFF00"/>
                </a:solidFill>
                <a:latin typeface="+mn-lt"/>
              </a:rPr>
              <a:t>“Aristotle is the champion of this world, the champion of nature, as against the supernaturalism of Plato.  Denying Plato’s World of Forms, </a:t>
            </a:r>
            <a:r>
              <a:rPr lang="en-US" altLang="en-US" sz="2400" b="1" dirty="0">
                <a:solidFill>
                  <a:srgbClr val="FFFF00"/>
                </a:solidFill>
                <a:latin typeface="+mn-lt"/>
              </a:rPr>
              <a:t>Aristotle maintains that there is only one reality</a:t>
            </a:r>
            <a:r>
              <a:rPr lang="en-US" altLang="en-US" sz="2400" dirty="0">
                <a:solidFill>
                  <a:srgbClr val="FFFF00"/>
                </a:solidFill>
                <a:latin typeface="+mn-lt"/>
              </a:rPr>
              <a:t>: the world of particulars in which we live, the world men perceive by means of their physical senses.  Universals, he holds, are merely aspects of existing entities, isolated in thought by a process of selective attention… the physical </a:t>
            </a:r>
            <a:r>
              <a:rPr lang="en-US" altLang="en-US" sz="2400" dirty="0">
                <a:solidFill>
                  <a:srgbClr val="FFFF00"/>
                </a:solidFill>
              </a:rPr>
              <a:t>world, in his view, </a:t>
            </a:r>
            <a:endParaRPr lang="en-US" altLang="en-US" sz="2400" dirty="0">
              <a:solidFill>
                <a:srgbClr val="FFFF00"/>
              </a:solidFill>
              <a:latin typeface="+mn-lt"/>
            </a:endParaRPr>
          </a:p>
        </p:txBody>
      </p:sp>
      <p:sp>
        <p:nvSpPr>
          <p:cNvPr id="19" name="Rectangle 24">
            <a:extLst>
              <a:ext uri="{FF2B5EF4-FFF2-40B4-BE49-F238E27FC236}">
                <a16:creationId xmlns:a16="http://schemas.microsoft.com/office/drawing/2014/main" id="{4851DC57-5A61-4FB1-A381-01EA443F509D}"/>
              </a:ext>
            </a:extLst>
          </p:cNvPr>
          <p:cNvSpPr>
            <a:spLocks noChangeArrowheads="1"/>
          </p:cNvSpPr>
          <p:nvPr/>
        </p:nvSpPr>
        <p:spPr bwMode="auto">
          <a:xfrm>
            <a:off x="267285" y="4779298"/>
            <a:ext cx="9627602" cy="1046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2400" dirty="0">
                <a:solidFill>
                  <a:srgbClr val="FFFF00"/>
                </a:solidFill>
                <a:latin typeface="+mn-lt"/>
              </a:rPr>
              <a:t>is not a shadowy projection controlled by a divine dimension, but…is an orderly, intelligible, natural realm open to the mind of man.” </a:t>
            </a:r>
          </a:p>
          <a:p>
            <a:pPr>
              <a:spcBef>
                <a:spcPct val="0"/>
              </a:spcBef>
              <a:buFontTx/>
              <a:buNone/>
            </a:pPr>
            <a:r>
              <a:rPr lang="en-US" altLang="en-US" sz="1400" dirty="0">
                <a:solidFill>
                  <a:srgbClr val="FFFF00"/>
                </a:solidFill>
                <a:latin typeface="+mn-lt"/>
              </a:rPr>
              <a:t>(Leonard Peikoff, “</a:t>
            </a:r>
            <a:r>
              <a:rPr lang="en-US" altLang="en-US" sz="1400" dirty="0" err="1">
                <a:solidFill>
                  <a:srgbClr val="FFFF00"/>
                </a:solidFill>
                <a:latin typeface="+mn-lt"/>
              </a:rPr>
              <a:t>Objectivsm</a:t>
            </a:r>
            <a:r>
              <a:rPr lang="en-US" altLang="en-US" sz="1400" dirty="0">
                <a:solidFill>
                  <a:srgbClr val="FFFF00"/>
                </a:solidFill>
                <a:latin typeface="+mn-lt"/>
              </a:rPr>
              <a:t>: The Philosophy of Ayn Rand”, p21)</a:t>
            </a:r>
          </a:p>
        </p:txBody>
      </p:sp>
      <p:sp>
        <p:nvSpPr>
          <p:cNvPr id="21" name="Rectangle 20">
            <a:extLst>
              <a:ext uri="{FF2B5EF4-FFF2-40B4-BE49-F238E27FC236}">
                <a16:creationId xmlns:a16="http://schemas.microsoft.com/office/drawing/2014/main" id="{914E2595-DCC2-40AE-8F23-6E21A4EE21ED}"/>
              </a:ext>
            </a:extLst>
          </p:cNvPr>
          <p:cNvSpPr/>
          <p:nvPr/>
        </p:nvSpPr>
        <p:spPr>
          <a:xfrm>
            <a:off x="2162629" y="297357"/>
            <a:ext cx="6592639" cy="830997"/>
          </a:xfrm>
          <a:prstGeom prst="rect">
            <a:avLst/>
          </a:prstGeom>
        </p:spPr>
        <p:txBody>
          <a:bodyPr wrap="none">
            <a:spAutoFit/>
          </a:bodyPr>
          <a:lstStyle/>
          <a:p>
            <a:r>
              <a:rPr lang="en-US" altLang="en-US" sz="4800" b="1" dirty="0">
                <a:solidFill>
                  <a:srgbClr val="FFFF00"/>
                </a:solidFill>
                <a:latin typeface="+mn-lt"/>
              </a:rPr>
              <a:t>ARISTOTLE</a:t>
            </a:r>
            <a:r>
              <a:rPr lang="en-US" altLang="en-US" sz="4800" dirty="0">
                <a:solidFill>
                  <a:srgbClr val="FFFF00"/>
                </a:solidFill>
                <a:latin typeface="+mn-lt"/>
              </a:rPr>
              <a:t> (384-323 BC): </a:t>
            </a:r>
          </a:p>
        </p:txBody>
      </p:sp>
      <p:pic>
        <p:nvPicPr>
          <p:cNvPr id="8" name="Picture 2" descr="Aristotle Altemps Inv8575.jpg">
            <a:extLst>
              <a:ext uri="{FF2B5EF4-FFF2-40B4-BE49-F238E27FC236}">
                <a16:creationId xmlns:a16="http://schemas.microsoft.com/office/drawing/2014/main" id="{E9BDEAEC-29C8-4115-A8BE-FBF195B047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238" y="365174"/>
            <a:ext cx="1630162" cy="2178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2296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F37037C-3B72-45BF-9EAE-90F2F8AB6A76}"/>
              </a:ext>
            </a:extLst>
          </p:cNvPr>
          <p:cNvSpPr>
            <a:spLocks noGrp="1"/>
          </p:cNvSpPr>
          <p:nvPr>
            <p:ph type="ftr" sz="quarter" idx="11"/>
          </p:nvPr>
        </p:nvSpPr>
        <p:spPr/>
        <p:txBody>
          <a:bodyPr/>
          <a:lstStyle/>
          <a:p>
            <a:pPr>
              <a:defRPr/>
            </a:pPr>
            <a:r>
              <a:rPr lang="en-US" dirty="0">
                <a:latin typeface="+mn-lt"/>
              </a:rPr>
              <a:t>©ChristianEternalism.com</a:t>
            </a:r>
          </a:p>
        </p:txBody>
      </p:sp>
      <p:sp>
        <p:nvSpPr>
          <p:cNvPr id="3" name="Slide Number Placeholder 2">
            <a:extLst>
              <a:ext uri="{FF2B5EF4-FFF2-40B4-BE49-F238E27FC236}">
                <a16:creationId xmlns:a16="http://schemas.microsoft.com/office/drawing/2014/main" id="{728AEEC2-37B6-41BE-9278-0064B6791907}"/>
              </a:ext>
            </a:extLst>
          </p:cNvPr>
          <p:cNvSpPr>
            <a:spLocks noGrp="1"/>
          </p:cNvSpPr>
          <p:nvPr>
            <p:ph type="sldNum" sz="quarter" idx="12"/>
          </p:nvPr>
        </p:nvSpPr>
        <p:spPr/>
        <p:txBody>
          <a:bodyPr/>
          <a:lstStyle/>
          <a:p>
            <a:pPr>
              <a:defRPr/>
            </a:pPr>
            <a:fld id="{53429DF0-9955-4B60-96E2-2201DF02E17C}" type="slidenum">
              <a:rPr lang="en-US" altLang="en-US" smtClean="0">
                <a:latin typeface="+mn-lt"/>
              </a:rPr>
              <a:pPr>
                <a:defRPr/>
              </a:pPr>
              <a:t>5</a:t>
            </a:fld>
            <a:endParaRPr lang="en-US" altLang="en-US" dirty="0">
              <a:latin typeface="+mn-lt"/>
            </a:endParaRPr>
          </a:p>
        </p:txBody>
      </p:sp>
      <p:pic>
        <p:nvPicPr>
          <p:cNvPr id="7" name="Picture 18" descr="http://www.uncg.edu/bae/people/leyden/images/ad-plato.jpg">
            <a:extLst>
              <a:ext uri="{FF2B5EF4-FFF2-40B4-BE49-F238E27FC236}">
                <a16:creationId xmlns:a16="http://schemas.microsoft.com/office/drawing/2014/main" id="{1762A657-894A-4F7D-AA62-2FCFC2294C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06320" y="1372374"/>
            <a:ext cx="2509535" cy="3580626"/>
          </a:xfrm>
          <a:prstGeom prst="rect">
            <a:avLst/>
          </a:prstGeom>
          <a:noFill/>
          <a:ln w="12700">
            <a:solidFill>
              <a:srgbClr val="FFFF00"/>
            </a:solidFill>
            <a:miter lim="800000"/>
            <a:headEnd/>
            <a:tailEnd/>
          </a:ln>
          <a:extLst>
            <a:ext uri="{909E8E84-426E-40DD-AFC4-6F175D3DCCD1}">
              <a14:hiddenFill xmlns:a14="http://schemas.microsoft.com/office/drawing/2010/main">
                <a:solidFill>
                  <a:srgbClr val="FFFFFF"/>
                </a:solidFill>
              </a14:hiddenFill>
            </a:ext>
          </a:extLst>
        </p:spPr>
      </p:pic>
      <p:sp>
        <p:nvSpPr>
          <p:cNvPr id="8" name="Text Box 8">
            <a:extLst>
              <a:ext uri="{FF2B5EF4-FFF2-40B4-BE49-F238E27FC236}">
                <a16:creationId xmlns:a16="http://schemas.microsoft.com/office/drawing/2014/main" id="{548FA4F8-BCB4-4927-BD82-4AD771EEEF02}"/>
              </a:ext>
            </a:extLst>
          </p:cNvPr>
          <p:cNvSpPr txBox="1">
            <a:spLocks noChangeArrowheads="1"/>
          </p:cNvSpPr>
          <p:nvPr/>
        </p:nvSpPr>
        <p:spPr bwMode="auto">
          <a:xfrm>
            <a:off x="152399" y="1466671"/>
            <a:ext cx="4676863" cy="1077218"/>
          </a:xfrm>
          <a:prstGeom prst="rect">
            <a:avLst/>
          </a:prstGeom>
          <a:noFill/>
          <a:ln w="9525">
            <a:noFill/>
            <a:miter lim="800000"/>
            <a:headEnd/>
            <a:tailEnd/>
          </a:ln>
        </p:spPr>
        <p:txBody>
          <a:bodyPr wrap="square">
            <a:spAutoFit/>
          </a:bodyPr>
          <a:lstStyle/>
          <a:p>
            <a:pPr algn="ctr" eaLnBrk="1" hangingPunct="1">
              <a:defRPr/>
            </a:pPr>
            <a:r>
              <a:rPr lang="en-US" sz="3200" b="1" dirty="0">
                <a:solidFill>
                  <a:srgbClr val="FF0000"/>
                </a:solidFill>
                <a:latin typeface="+mn-lt"/>
                <a:cs typeface="Arial" charset="0"/>
              </a:rPr>
              <a:t>The Primacy of Consciousness </a:t>
            </a:r>
            <a:endParaRPr lang="en-US" sz="3200" b="1" i="1" dirty="0">
              <a:solidFill>
                <a:srgbClr val="FF0000"/>
              </a:solidFill>
              <a:latin typeface="+mn-lt"/>
              <a:cs typeface="Arial" charset="0"/>
            </a:endParaRPr>
          </a:p>
        </p:txBody>
      </p:sp>
      <p:sp>
        <p:nvSpPr>
          <p:cNvPr id="9" name="Text Box 24">
            <a:extLst>
              <a:ext uri="{FF2B5EF4-FFF2-40B4-BE49-F238E27FC236}">
                <a16:creationId xmlns:a16="http://schemas.microsoft.com/office/drawing/2014/main" id="{6CA6A2B7-2B3A-464C-93F3-BA996AB768D6}"/>
              </a:ext>
            </a:extLst>
          </p:cNvPr>
          <p:cNvSpPr txBox="1">
            <a:spLocks noChangeArrowheads="1"/>
          </p:cNvSpPr>
          <p:nvPr/>
        </p:nvSpPr>
        <p:spPr bwMode="auto">
          <a:xfrm>
            <a:off x="7497201" y="1465522"/>
            <a:ext cx="4694799" cy="1077218"/>
          </a:xfrm>
          <a:prstGeom prst="rect">
            <a:avLst/>
          </a:prstGeom>
          <a:noFill/>
          <a:ln w="9525">
            <a:noFill/>
            <a:miter lim="800000"/>
            <a:headEnd/>
            <a:tailEnd/>
          </a:ln>
        </p:spPr>
        <p:txBody>
          <a:bodyPr wrap="square">
            <a:spAutoFit/>
          </a:bodyPr>
          <a:lstStyle/>
          <a:p>
            <a:pPr algn="ctr" eaLnBrk="1" hangingPunct="1">
              <a:defRPr/>
            </a:pPr>
            <a:r>
              <a:rPr lang="en-US" sz="3200" b="1" dirty="0">
                <a:solidFill>
                  <a:srgbClr val="00FF00"/>
                </a:solidFill>
                <a:latin typeface="+mn-lt"/>
              </a:rPr>
              <a:t>The Primacy of </a:t>
            </a:r>
          </a:p>
          <a:p>
            <a:pPr algn="ctr" eaLnBrk="1" hangingPunct="1">
              <a:defRPr/>
            </a:pPr>
            <a:r>
              <a:rPr lang="en-US" sz="3200" b="1" dirty="0">
                <a:solidFill>
                  <a:srgbClr val="00FF00"/>
                </a:solidFill>
                <a:latin typeface="+mn-lt"/>
              </a:rPr>
              <a:t>Existence</a:t>
            </a:r>
          </a:p>
        </p:txBody>
      </p:sp>
      <p:sp>
        <p:nvSpPr>
          <p:cNvPr id="10" name="TextBox 9">
            <a:extLst>
              <a:ext uri="{FF2B5EF4-FFF2-40B4-BE49-F238E27FC236}">
                <a16:creationId xmlns:a16="http://schemas.microsoft.com/office/drawing/2014/main" id="{1A4F85D2-42F1-44A3-9091-802085AD4A2D}"/>
              </a:ext>
            </a:extLst>
          </p:cNvPr>
          <p:cNvSpPr txBox="1"/>
          <p:nvPr/>
        </p:nvSpPr>
        <p:spPr>
          <a:xfrm>
            <a:off x="-81345" y="2590800"/>
            <a:ext cx="2900746" cy="523220"/>
          </a:xfrm>
          <a:prstGeom prst="rect">
            <a:avLst/>
          </a:prstGeom>
          <a:noFill/>
        </p:spPr>
        <p:txBody>
          <a:bodyPr wrap="square">
            <a:spAutoFit/>
          </a:bodyPr>
          <a:lstStyle/>
          <a:p>
            <a:pPr algn="ctr" eaLnBrk="1" hangingPunct="1">
              <a:defRPr/>
            </a:pPr>
            <a:r>
              <a:rPr lang="en-US" sz="2800" b="1" dirty="0">
                <a:solidFill>
                  <a:srgbClr val="FF0000"/>
                </a:solidFill>
                <a:latin typeface="+mn-lt"/>
                <a:cs typeface="Arial" charset="0"/>
              </a:rPr>
              <a:t>PLATO</a:t>
            </a:r>
          </a:p>
        </p:txBody>
      </p:sp>
      <p:sp>
        <p:nvSpPr>
          <p:cNvPr id="11" name="TextBox 10">
            <a:extLst>
              <a:ext uri="{FF2B5EF4-FFF2-40B4-BE49-F238E27FC236}">
                <a16:creationId xmlns:a16="http://schemas.microsoft.com/office/drawing/2014/main" id="{D4346D35-6561-477D-BFBE-B84CA4BE13E4}"/>
              </a:ext>
            </a:extLst>
          </p:cNvPr>
          <p:cNvSpPr txBox="1"/>
          <p:nvPr/>
        </p:nvSpPr>
        <p:spPr>
          <a:xfrm>
            <a:off x="9330924" y="2590800"/>
            <a:ext cx="2861075" cy="523220"/>
          </a:xfrm>
          <a:prstGeom prst="rect">
            <a:avLst/>
          </a:prstGeom>
          <a:noFill/>
        </p:spPr>
        <p:txBody>
          <a:bodyPr wrap="square">
            <a:spAutoFit/>
          </a:bodyPr>
          <a:lstStyle/>
          <a:p>
            <a:pPr algn="ctr" eaLnBrk="1" hangingPunct="1">
              <a:defRPr/>
            </a:pPr>
            <a:r>
              <a:rPr lang="en-US" sz="2800" b="1" dirty="0">
                <a:solidFill>
                  <a:srgbClr val="00FF00"/>
                </a:solidFill>
                <a:latin typeface="+mn-lt"/>
                <a:cs typeface="Arial" charset="0"/>
              </a:rPr>
              <a:t>ARISTOTLE</a:t>
            </a:r>
          </a:p>
        </p:txBody>
      </p:sp>
      <p:cxnSp>
        <p:nvCxnSpPr>
          <p:cNvPr id="12" name="Straight Connector 11">
            <a:extLst>
              <a:ext uri="{FF2B5EF4-FFF2-40B4-BE49-F238E27FC236}">
                <a16:creationId xmlns:a16="http://schemas.microsoft.com/office/drawing/2014/main" id="{54A7CE2B-D898-43A6-A32F-B351D40A1CA0}"/>
              </a:ext>
            </a:extLst>
          </p:cNvPr>
          <p:cNvCxnSpPr/>
          <p:nvPr/>
        </p:nvCxnSpPr>
        <p:spPr>
          <a:xfrm flipH="1">
            <a:off x="6109074" y="887548"/>
            <a:ext cx="26970" cy="4472642"/>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B0F55B12-3D13-495A-A5BA-59CE41691FCD}"/>
              </a:ext>
            </a:extLst>
          </p:cNvPr>
          <p:cNvSpPr txBox="1"/>
          <p:nvPr/>
        </p:nvSpPr>
        <p:spPr>
          <a:xfrm>
            <a:off x="0" y="3091880"/>
            <a:ext cx="2852236" cy="1615827"/>
          </a:xfrm>
          <a:prstGeom prst="rect">
            <a:avLst/>
          </a:prstGeom>
          <a:noFill/>
        </p:spPr>
        <p:txBody>
          <a:bodyPr wrap="square">
            <a:spAutoFit/>
          </a:bodyPr>
          <a:lstStyle/>
          <a:p>
            <a:pPr algn="ctr" eaLnBrk="1" hangingPunct="1">
              <a:defRPr/>
            </a:pPr>
            <a:r>
              <a:rPr lang="en-US" sz="2000" b="1" dirty="0">
                <a:solidFill>
                  <a:srgbClr val="FF0000"/>
                </a:solidFill>
                <a:latin typeface="+mn-lt"/>
              </a:rPr>
              <a:t>Unprincipled</a:t>
            </a:r>
          </a:p>
          <a:p>
            <a:pPr algn="ctr" eaLnBrk="1" hangingPunct="1">
              <a:defRPr/>
            </a:pPr>
            <a:r>
              <a:rPr lang="en-US" sz="2000" b="1" dirty="0">
                <a:solidFill>
                  <a:srgbClr val="FF0000"/>
                </a:solidFill>
                <a:latin typeface="+mn-lt"/>
              </a:rPr>
              <a:t>Willfulness</a:t>
            </a:r>
          </a:p>
          <a:p>
            <a:pPr algn="ctr" eaLnBrk="1" hangingPunct="1">
              <a:defRPr/>
            </a:pPr>
            <a:endParaRPr lang="en-US" sz="1400" b="1" dirty="0">
              <a:solidFill>
                <a:srgbClr val="FF0000"/>
              </a:solidFill>
              <a:latin typeface="+mn-lt"/>
            </a:endParaRPr>
          </a:p>
          <a:p>
            <a:pPr algn="ctr" eaLnBrk="1" hangingPunct="1">
              <a:defRPr/>
            </a:pPr>
            <a:r>
              <a:rPr lang="en-US" sz="2000" b="1" dirty="0">
                <a:solidFill>
                  <a:srgbClr val="FF0000"/>
                </a:solidFill>
                <a:latin typeface="+mn-lt"/>
              </a:rPr>
              <a:t>A Law Unto</a:t>
            </a:r>
          </a:p>
          <a:p>
            <a:pPr algn="ctr" eaLnBrk="1" hangingPunct="1">
              <a:defRPr/>
            </a:pPr>
            <a:r>
              <a:rPr lang="en-US" sz="2000" b="1" dirty="0">
                <a:solidFill>
                  <a:srgbClr val="FF0000"/>
                </a:solidFill>
                <a:latin typeface="+mn-lt"/>
              </a:rPr>
              <a:t>Themselves</a:t>
            </a:r>
          </a:p>
          <a:p>
            <a:pPr algn="ctr" eaLnBrk="1" hangingPunct="1">
              <a:defRPr/>
            </a:pPr>
            <a:endParaRPr lang="en-US" sz="500" b="1" dirty="0">
              <a:solidFill>
                <a:srgbClr val="FF0000"/>
              </a:solidFill>
              <a:latin typeface="+mn-lt"/>
            </a:endParaRPr>
          </a:p>
        </p:txBody>
      </p:sp>
      <p:sp>
        <p:nvSpPr>
          <p:cNvPr id="14" name="TextBox 13">
            <a:extLst>
              <a:ext uri="{FF2B5EF4-FFF2-40B4-BE49-F238E27FC236}">
                <a16:creationId xmlns:a16="http://schemas.microsoft.com/office/drawing/2014/main" id="{67D64758-1210-4EE9-93EA-39635490E2C1}"/>
              </a:ext>
            </a:extLst>
          </p:cNvPr>
          <p:cNvSpPr txBox="1"/>
          <p:nvPr/>
        </p:nvSpPr>
        <p:spPr>
          <a:xfrm>
            <a:off x="9420235" y="3085932"/>
            <a:ext cx="2771765" cy="1631216"/>
          </a:xfrm>
          <a:prstGeom prst="rect">
            <a:avLst/>
          </a:prstGeom>
          <a:noFill/>
        </p:spPr>
        <p:txBody>
          <a:bodyPr wrap="square">
            <a:spAutoFit/>
          </a:bodyPr>
          <a:lstStyle/>
          <a:p>
            <a:pPr algn="ctr" eaLnBrk="1" hangingPunct="1">
              <a:defRPr/>
            </a:pPr>
            <a:r>
              <a:rPr lang="en-US" sz="2000" b="1" dirty="0">
                <a:solidFill>
                  <a:srgbClr val="00FF00"/>
                </a:solidFill>
                <a:latin typeface="+mn-lt"/>
              </a:rPr>
              <a:t>Principled</a:t>
            </a:r>
          </a:p>
          <a:p>
            <a:pPr algn="ctr" eaLnBrk="1" hangingPunct="1">
              <a:defRPr/>
            </a:pPr>
            <a:r>
              <a:rPr lang="en-US" sz="2000" b="1" dirty="0">
                <a:solidFill>
                  <a:srgbClr val="00FF00"/>
                </a:solidFill>
                <a:latin typeface="+mn-lt"/>
              </a:rPr>
              <a:t>Lawfulness</a:t>
            </a:r>
          </a:p>
          <a:p>
            <a:pPr algn="ctr" eaLnBrk="1" hangingPunct="1">
              <a:defRPr/>
            </a:pPr>
            <a:endParaRPr lang="en-US" sz="2000" b="1" dirty="0">
              <a:solidFill>
                <a:srgbClr val="00FF00"/>
              </a:solidFill>
              <a:latin typeface="+mn-lt"/>
            </a:endParaRPr>
          </a:p>
          <a:p>
            <a:pPr algn="ctr" eaLnBrk="1" hangingPunct="1">
              <a:defRPr/>
            </a:pPr>
            <a:r>
              <a:rPr lang="en-US" sz="2000" b="1" dirty="0">
                <a:solidFill>
                  <a:srgbClr val="00FF00"/>
                </a:solidFill>
                <a:latin typeface="+mn-lt"/>
              </a:rPr>
              <a:t>Abide and</a:t>
            </a:r>
          </a:p>
          <a:p>
            <a:pPr algn="ctr" eaLnBrk="1" hangingPunct="1">
              <a:defRPr/>
            </a:pPr>
            <a:r>
              <a:rPr lang="en-US" sz="2000" b="1" dirty="0">
                <a:solidFill>
                  <a:srgbClr val="00FF00"/>
                </a:solidFill>
                <a:latin typeface="+mn-lt"/>
              </a:rPr>
              <a:t>Abound</a:t>
            </a:r>
          </a:p>
        </p:txBody>
      </p:sp>
      <p:sp>
        <p:nvSpPr>
          <p:cNvPr id="15" name="Rectangle 4">
            <a:extLst>
              <a:ext uri="{FF2B5EF4-FFF2-40B4-BE49-F238E27FC236}">
                <a16:creationId xmlns:a16="http://schemas.microsoft.com/office/drawing/2014/main" id="{0E1398EE-3EB8-4685-A36E-82388686AE12}"/>
              </a:ext>
            </a:extLst>
          </p:cNvPr>
          <p:cNvSpPr>
            <a:spLocks noChangeArrowheads="1"/>
          </p:cNvSpPr>
          <p:nvPr/>
        </p:nvSpPr>
        <p:spPr bwMode="auto">
          <a:xfrm>
            <a:off x="381000" y="141982"/>
            <a:ext cx="116586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b="1" dirty="0">
                <a:solidFill>
                  <a:srgbClr val="00FF00"/>
                </a:solidFill>
                <a:latin typeface="+mn-lt"/>
              </a:rPr>
              <a:t>Consciousness Definition: </a:t>
            </a:r>
            <a:r>
              <a:rPr lang="en-US" altLang="en-US" dirty="0">
                <a:solidFill>
                  <a:schemeClr val="bg1"/>
                </a:solidFill>
                <a:latin typeface="+mn-lt"/>
              </a:rPr>
              <a:t>“Consciousness is the faculty of awareness – the faculty of perceiving that which exists.” </a:t>
            </a:r>
            <a:r>
              <a:rPr lang="en-US" altLang="en-US" sz="1400" dirty="0">
                <a:solidFill>
                  <a:schemeClr val="bg1"/>
                </a:solidFill>
                <a:latin typeface="+mn-lt"/>
              </a:rPr>
              <a:t>(Ayn Rand Lexicon, p92)</a:t>
            </a:r>
          </a:p>
        </p:txBody>
      </p:sp>
      <p:sp>
        <p:nvSpPr>
          <p:cNvPr id="16" name="TextBox 34">
            <a:extLst>
              <a:ext uri="{FF2B5EF4-FFF2-40B4-BE49-F238E27FC236}">
                <a16:creationId xmlns:a16="http://schemas.microsoft.com/office/drawing/2014/main" id="{CCCE1252-347A-401F-8868-D690B3696D7E}"/>
              </a:ext>
            </a:extLst>
          </p:cNvPr>
          <p:cNvSpPr txBox="1">
            <a:spLocks noChangeArrowheads="1"/>
          </p:cNvSpPr>
          <p:nvPr/>
        </p:nvSpPr>
        <p:spPr bwMode="auto">
          <a:xfrm>
            <a:off x="0" y="5334000"/>
            <a:ext cx="338241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2800" dirty="0">
                <a:solidFill>
                  <a:schemeClr val="bg1"/>
                </a:solidFill>
                <a:latin typeface="+mn-lt"/>
              </a:rPr>
              <a:t>Traditional Religious and Moral Worlds Siding With </a:t>
            </a:r>
            <a:r>
              <a:rPr lang="en-US" altLang="en-US" sz="2800" dirty="0">
                <a:solidFill>
                  <a:srgbClr val="FF0000"/>
                </a:solidFill>
                <a:latin typeface="+mn-lt"/>
              </a:rPr>
              <a:t>Plato</a:t>
            </a:r>
          </a:p>
        </p:txBody>
      </p:sp>
      <p:sp>
        <p:nvSpPr>
          <p:cNvPr id="17" name="TextBox 32">
            <a:extLst>
              <a:ext uri="{FF2B5EF4-FFF2-40B4-BE49-F238E27FC236}">
                <a16:creationId xmlns:a16="http://schemas.microsoft.com/office/drawing/2014/main" id="{54531940-1417-4A3F-9585-BD0F7F9ECA04}"/>
              </a:ext>
            </a:extLst>
          </p:cNvPr>
          <p:cNvSpPr txBox="1">
            <a:spLocks noChangeArrowheads="1"/>
          </p:cNvSpPr>
          <p:nvPr/>
        </p:nvSpPr>
        <p:spPr bwMode="auto">
          <a:xfrm>
            <a:off x="8645383" y="5328206"/>
            <a:ext cx="3470417"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2800" dirty="0">
                <a:solidFill>
                  <a:schemeClr val="bg1"/>
                </a:solidFill>
                <a:latin typeface="+mn-lt"/>
              </a:rPr>
              <a:t>Scientific and </a:t>
            </a:r>
          </a:p>
          <a:p>
            <a:pPr algn="ctr" eaLnBrk="1" hangingPunct="1">
              <a:spcBef>
                <a:spcPct val="0"/>
              </a:spcBef>
              <a:buFontTx/>
              <a:buNone/>
            </a:pPr>
            <a:r>
              <a:rPr lang="en-US" altLang="en-US" sz="2800" dirty="0">
                <a:solidFill>
                  <a:schemeClr val="bg1"/>
                </a:solidFill>
                <a:latin typeface="+mn-lt"/>
              </a:rPr>
              <a:t>Practical Worlds Siding</a:t>
            </a:r>
          </a:p>
          <a:p>
            <a:pPr algn="ctr" eaLnBrk="1" hangingPunct="1">
              <a:spcBef>
                <a:spcPct val="0"/>
              </a:spcBef>
              <a:buFontTx/>
              <a:buNone/>
            </a:pPr>
            <a:r>
              <a:rPr lang="en-US" altLang="en-US" sz="2800" dirty="0">
                <a:solidFill>
                  <a:schemeClr val="bg1"/>
                </a:solidFill>
                <a:latin typeface="+mn-lt"/>
              </a:rPr>
              <a:t>With </a:t>
            </a:r>
            <a:r>
              <a:rPr lang="en-US" altLang="en-US" sz="2800" dirty="0">
                <a:solidFill>
                  <a:srgbClr val="00FF00"/>
                </a:solidFill>
                <a:latin typeface="+mn-lt"/>
              </a:rPr>
              <a:t>Aristotle</a:t>
            </a:r>
          </a:p>
        </p:txBody>
      </p:sp>
      <p:sp>
        <p:nvSpPr>
          <p:cNvPr id="18" name="Rectangle 1">
            <a:extLst>
              <a:ext uri="{FF2B5EF4-FFF2-40B4-BE49-F238E27FC236}">
                <a16:creationId xmlns:a16="http://schemas.microsoft.com/office/drawing/2014/main" id="{9AA3261C-44AD-47E1-A08A-FBD096256FC5}"/>
              </a:ext>
            </a:extLst>
          </p:cNvPr>
          <p:cNvSpPr>
            <a:spLocks noChangeArrowheads="1"/>
          </p:cNvSpPr>
          <p:nvPr/>
        </p:nvSpPr>
        <p:spPr bwMode="auto">
          <a:xfrm>
            <a:off x="4615832" y="5373030"/>
            <a:ext cx="309051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000" dirty="0">
                <a:solidFill>
                  <a:srgbClr val="FFFF00"/>
                </a:solidFill>
                <a:latin typeface="+mn-lt"/>
              </a:rPr>
              <a:t>Philosophical War between:</a:t>
            </a:r>
          </a:p>
          <a:p>
            <a:pPr eaLnBrk="1" hangingPunct="1">
              <a:spcBef>
                <a:spcPct val="0"/>
              </a:spcBef>
              <a:buFontTx/>
              <a:buNone/>
            </a:pPr>
            <a:r>
              <a:rPr lang="en-US" altLang="en-US" sz="2000" dirty="0">
                <a:solidFill>
                  <a:srgbClr val="FFFF00"/>
                </a:solidFill>
                <a:latin typeface="+mn-lt"/>
              </a:rPr>
              <a:t>(1) Religion and Science</a:t>
            </a:r>
          </a:p>
          <a:p>
            <a:pPr eaLnBrk="1" hangingPunct="1">
              <a:spcBef>
                <a:spcPct val="0"/>
              </a:spcBef>
              <a:buFontTx/>
              <a:buNone/>
            </a:pPr>
            <a:r>
              <a:rPr lang="en-US" altLang="en-US" sz="2000" dirty="0">
                <a:solidFill>
                  <a:srgbClr val="FFFF00"/>
                </a:solidFill>
                <a:latin typeface="+mn-lt"/>
              </a:rPr>
              <a:t>(2) Faith and Reason</a:t>
            </a:r>
          </a:p>
          <a:p>
            <a:pPr eaLnBrk="1" hangingPunct="1">
              <a:spcBef>
                <a:spcPct val="0"/>
              </a:spcBef>
              <a:buFontTx/>
              <a:buNone/>
            </a:pPr>
            <a:r>
              <a:rPr lang="en-US" altLang="en-US" sz="2000" dirty="0">
                <a:solidFill>
                  <a:srgbClr val="FFFF00"/>
                </a:solidFill>
                <a:latin typeface="+mn-lt"/>
              </a:rPr>
              <a:t>(3) The Moral and Practical</a:t>
            </a:r>
          </a:p>
        </p:txBody>
      </p:sp>
      <p:sp>
        <p:nvSpPr>
          <p:cNvPr id="19" name="TextBox 18">
            <a:extLst>
              <a:ext uri="{FF2B5EF4-FFF2-40B4-BE49-F238E27FC236}">
                <a16:creationId xmlns:a16="http://schemas.microsoft.com/office/drawing/2014/main" id="{CDD7412E-4AE8-4755-84A7-8B3C475F2E0F}"/>
              </a:ext>
            </a:extLst>
          </p:cNvPr>
          <p:cNvSpPr txBox="1"/>
          <p:nvPr/>
        </p:nvSpPr>
        <p:spPr bwMode="auto">
          <a:xfrm>
            <a:off x="1564043" y="5010090"/>
            <a:ext cx="9143999" cy="400110"/>
          </a:xfrm>
          <a:prstGeom prst="rect">
            <a:avLst/>
          </a:prstGeom>
          <a:noFill/>
        </p:spPr>
        <p:txBody>
          <a:bodyPr wrap="square">
            <a:spAutoFit/>
          </a:bodyPr>
          <a:lstStyle/>
          <a:p>
            <a:pPr algn="ctr" eaLnBrk="1" hangingPunct="1">
              <a:defRPr/>
            </a:pPr>
            <a:r>
              <a:rPr lang="en-US" sz="2000" dirty="0">
                <a:solidFill>
                  <a:srgbClr val="FFFF00"/>
                </a:solidFill>
                <a:latin typeface="+mn-lt"/>
              </a:rPr>
              <a:t>This  Philosophical Contest Ended Up with a </a:t>
            </a:r>
            <a:r>
              <a:rPr lang="en-US" sz="2000" dirty="0">
                <a:solidFill>
                  <a:srgbClr val="FF0000"/>
                </a:solidFill>
                <a:latin typeface="+mn-lt"/>
              </a:rPr>
              <a:t>House Divided</a:t>
            </a:r>
            <a:endParaRPr lang="en-US" sz="2000" dirty="0">
              <a:solidFill>
                <a:srgbClr val="FF0000"/>
              </a:solidFill>
              <a:latin typeface="+mn-lt"/>
              <a:cs typeface="Arial" charset="0"/>
            </a:endParaRPr>
          </a:p>
        </p:txBody>
      </p:sp>
      <p:grpSp>
        <p:nvGrpSpPr>
          <p:cNvPr id="20" name="Group 19">
            <a:extLst>
              <a:ext uri="{FF2B5EF4-FFF2-40B4-BE49-F238E27FC236}">
                <a16:creationId xmlns:a16="http://schemas.microsoft.com/office/drawing/2014/main" id="{2DB0F332-DAB6-4E24-9728-1762209A67A3}"/>
              </a:ext>
            </a:extLst>
          </p:cNvPr>
          <p:cNvGrpSpPr/>
          <p:nvPr/>
        </p:nvGrpSpPr>
        <p:grpSpPr>
          <a:xfrm>
            <a:off x="7620000" y="2643344"/>
            <a:ext cx="1752600" cy="1752600"/>
            <a:chOff x="6262682" y="1550261"/>
            <a:chExt cx="1752600" cy="1752600"/>
          </a:xfrm>
        </p:grpSpPr>
        <p:sp>
          <p:nvSpPr>
            <p:cNvPr id="21" name="Oval 129">
              <a:extLst>
                <a:ext uri="{FF2B5EF4-FFF2-40B4-BE49-F238E27FC236}">
                  <a16:creationId xmlns:a16="http://schemas.microsoft.com/office/drawing/2014/main" id="{8703CC4D-73CC-4597-AABE-70E88A1EE629}"/>
                </a:ext>
              </a:extLst>
            </p:cNvPr>
            <p:cNvSpPr>
              <a:spLocks noChangeArrowheads="1"/>
            </p:cNvSpPr>
            <p:nvPr/>
          </p:nvSpPr>
          <p:spPr bwMode="auto">
            <a:xfrm>
              <a:off x="6262682" y="1550261"/>
              <a:ext cx="1752600" cy="1752600"/>
            </a:xfrm>
            <a:prstGeom prst="ellipse">
              <a:avLst/>
            </a:prstGeom>
            <a:solidFill>
              <a:schemeClr val="bg1"/>
            </a:solidFill>
            <a:ln w="57150">
              <a:solidFill>
                <a:srgbClr val="00FF00"/>
              </a:solidFill>
              <a:round/>
              <a:headEnd/>
              <a:tailEnd/>
            </a:ln>
          </p:spPr>
          <p:txBody>
            <a:bodyPr wrap="none" anchor="ctr"/>
            <a:lstStyle/>
            <a:p>
              <a:pPr eaLnBrk="1" hangingPunct="1">
                <a:defRPr/>
              </a:pPr>
              <a:endParaRPr lang="en-US">
                <a:solidFill>
                  <a:schemeClr val="bg1"/>
                </a:solidFill>
                <a:latin typeface="+mn-lt"/>
              </a:endParaRPr>
            </a:p>
          </p:txBody>
        </p:sp>
        <p:pic>
          <p:nvPicPr>
            <p:cNvPr id="22" name="Picture 4">
              <a:extLst>
                <a:ext uri="{FF2B5EF4-FFF2-40B4-BE49-F238E27FC236}">
                  <a16:creationId xmlns:a16="http://schemas.microsoft.com/office/drawing/2014/main" id="{0EC1F49D-8AF7-492E-A1F1-3F4720884D4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40381" y="2014989"/>
              <a:ext cx="1044837" cy="913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TextBox 22">
              <a:extLst>
                <a:ext uri="{FF2B5EF4-FFF2-40B4-BE49-F238E27FC236}">
                  <a16:creationId xmlns:a16="http://schemas.microsoft.com/office/drawing/2014/main" id="{F1402108-D0A8-4A96-8923-73A6BBC23E32}"/>
                </a:ext>
              </a:extLst>
            </p:cNvPr>
            <p:cNvSpPr txBox="1"/>
            <p:nvPr/>
          </p:nvSpPr>
          <p:spPr bwMode="auto">
            <a:xfrm>
              <a:off x="6713364" y="2956651"/>
              <a:ext cx="899221" cy="276999"/>
            </a:xfrm>
            <a:prstGeom prst="rect">
              <a:avLst/>
            </a:prstGeom>
            <a:noFill/>
          </p:spPr>
          <p:txBody>
            <a:bodyPr wrap="none">
              <a:spAutoFit/>
            </a:bodyPr>
            <a:lstStyle/>
            <a:p>
              <a:pPr algn="ctr" eaLnBrk="1" hangingPunct="1">
                <a:defRPr/>
              </a:pPr>
              <a:r>
                <a:rPr lang="en-US" sz="1200" b="1" dirty="0">
                  <a:latin typeface="+mn-lt"/>
                </a:rPr>
                <a:t>Eternal Life</a:t>
              </a:r>
            </a:p>
          </p:txBody>
        </p:sp>
        <p:sp>
          <p:nvSpPr>
            <p:cNvPr id="24" name="TextBox 23">
              <a:extLst>
                <a:ext uri="{FF2B5EF4-FFF2-40B4-BE49-F238E27FC236}">
                  <a16:creationId xmlns:a16="http://schemas.microsoft.com/office/drawing/2014/main" id="{0CE1450D-A54E-42D7-B4CE-9F0E513244FA}"/>
                </a:ext>
              </a:extLst>
            </p:cNvPr>
            <p:cNvSpPr txBox="1"/>
            <p:nvPr/>
          </p:nvSpPr>
          <p:spPr bwMode="auto">
            <a:xfrm>
              <a:off x="6726190" y="2140907"/>
              <a:ext cx="892488" cy="461665"/>
            </a:xfrm>
            <a:prstGeom prst="rect">
              <a:avLst/>
            </a:prstGeom>
            <a:noFill/>
          </p:spPr>
          <p:txBody>
            <a:bodyPr wrap="none">
              <a:spAutoFit/>
            </a:bodyPr>
            <a:lstStyle/>
            <a:p>
              <a:pPr algn="ctr" eaLnBrk="1" hangingPunct="1">
                <a:defRPr/>
              </a:pPr>
              <a:r>
                <a:rPr lang="en-US" sz="1200" b="1" dirty="0">
                  <a:latin typeface="+mn-lt"/>
                </a:rPr>
                <a:t>Outcome</a:t>
              </a:r>
            </a:p>
            <a:p>
              <a:pPr algn="ctr" eaLnBrk="1" hangingPunct="1">
                <a:defRPr/>
              </a:pPr>
              <a:r>
                <a:rPr lang="en-US" sz="1200" b="1" dirty="0">
                  <a:latin typeface="+mn-lt"/>
                </a:rPr>
                <a:t>Lawfulness</a:t>
              </a:r>
            </a:p>
          </p:txBody>
        </p:sp>
        <p:sp>
          <p:nvSpPr>
            <p:cNvPr id="25" name="TextBox 24">
              <a:extLst>
                <a:ext uri="{FF2B5EF4-FFF2-40B4-BE49-F238E27FC236}">
                  <a16:creationId xmlns:a16="http://schemas.microsoft.com/office/drawing/2014/main" id="{9AA5A02C-3934-478A-8BEC-43887B78BFD7}"/>
                </a:ext>
              </a:extLst>
            </p:cNvPr>
            <p:cNvSpPr txBox="1"/>
            <p:nvPr/>
          </p:nvSpPr>
          <p:spPr bwMode="auto">
            <a:xfrm>
              <a:off x="6712160" y="1718197"/>
              <a:ext cx="868122" cy="276999"/>
            </a:xfrm>
            <a:prstGeom prst="rect">
              <a:avLst/>
            </a:prstGeom>
            <a:noFill/>
          </p:spPr>
          <p:txBody>
            <a:bodyPr wrap="none">
              <a:spAutoFit/>
            </a:bodyPr>
            <a:lstStyle/>
            <a:p>
              <a:pPr algn="ctr" eaLnBrk="1" hangingPunct="1">
                <a:defRPr/>
              </a:pPr>
              <a:r>
                <a:rPr lang="en-US" sz="1200" b="1" dirty="0">
                  <a:latin typeface="+mn-lt"/>
                </a:rPr>
                <a:t>True Belief</a:t>
              </a:r>
            </a:p>
          </p:txBody>
        </p:sp>
      </p:grpSp>
      <p:grpSp>
        <p:nvGrpSpPr>
          <p:cNvPr id="26" name="Group 25">
            <a:extLst>
              <a:ext uri="{FF2B5EF4-FFF2-40B4-BE49-F238E27FC236}">
                <a16:creationId xmlns:a16="http://schemas.microsoft.com/office/drawing/2014/main" id="{A6F791A0-45F4-43EA-97FC-92BE2543AE41}"/>
              </a:ext>
            </a:extLst>
          </p:cNvPr>
          <p:cNvGrpSpPr/>
          <p:nvPr/>
        </p:nvGrpSpPr>
        <p:grpSpPr>
          <a:xfrm>
            <a:off x="2861076" y="2654929"/>
            <a:ext cx="1752600" cy="1752600"/>
            <a:chOff x="1295400" y="1555898"/>
            <a:chExt cx="1752600" cy="1752600"/>
          </a:xfrm>
        </p:grpSpPr>
        <p:sp>
          <p:nvSpPr>
            <p:cNvPr id="27" name="Oval 129">
              <a:extLst>
                <a:ext uri="{FF2B5EF4-FFF2-40B4-BE49-F238E27FC236}">
                  <a16:creationId xmlns:a16="http://schemas.microsoft.com/office/drawing/2014/main" id="{FA5AC6A5-F133-4003-B907-B0E3978ECD97}"/>
                </a:ext>
              </a:extLst>
            </p:cNvPr>
            <p:cNvSpPr>
              <a:spLocks noChangeArrowheads="1"/>
            </p:cNvSpPr>
            <p:nvPr/>
          </p:nvSpPr>
          <p:spPr bwMode="auto">
            <a:xfrm>
              <a:off x="1295400" y="1555898"/>
              <a:ext cx="1752600" cy="1752600"/>
            </a:xfrm>
            <a:prstGeom prst="ellipse">
              <a:avLst/>
            </a:prstGeom>
            <a:solidFill>
              <a:schemeClr val="bg1"/>
            </a:solidFill>
            <a:ln w="57150">
              <a:solidFill>
                <a:srgbClr val="FF0000"/>
              </a:solidFill>
              <a:round/>
              <a:headEnd/>
              <a:tailEnd/>
            </a:ln>
          </p:spPr>
          <p:txBody>
            <a:bodyPr wrap="none" anchor="ctr"/>
            <a:lstStyle/>
            <a:p>
              <a:pPr eaLnBrk="1" hangingPunct="1">
                <a:defRPr/>
              </a:pPr>
              <a:endParaRPr lang="en-US">
                <a:solidFill>
                  <a:schemeClr val="bg1"/>
                </a:solidFill>
                <a:latin typeface="+mn-lt"/>
              </a:endParaRPr>
            </a:p>
          </p:txBody>
        </p:sp>
        <p:pic>
          <p:nvPicPr>
            <p:cNvPr id="28" name="Picture 3">
              <a:extLst>
                <a:ext uri="{FF2B5EF4-FFF2-40B4-BE49-F238E27FC236}">
                  <a16:creationId xmlns:a16="http://schemas.microsoft.com/office/drawing/2014/main" id="{706BDF17-D02D-4D26-B67E-CD29CA54E44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V="1">
              <a:off x="1641583" y="1992849"/>
              <a:ext cx="1084550" cy="896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extBox 28">
              <a:extLst>
                <a:ext uri="{FF2B5EF4-FFF2-40B4-BE49-F238E27FC236}">
                  <a16:creationId xmlns:a16="http://schemas.microsoft.com/office/drawing/2014/main" id="{6980745D-BFC6-41F0-880E-8595A218C84F}"/>
                </a:ext>
              </a:extLst>
            </p:cNvPr>
            <p:cNvSpPr txBox="1"/>
            <p:nvPr/>
          </p:nvSpPr>
          <p:spPr bwMode="auto">
            <a:xfrm>
              <a:off x="1529563" y="2846870"/>
              <a:ext cx="1299843" cy="276999"/>
            </a:xfrm>
            <a:prstGeom prst="rect">
              <a:avLst/>
            </a:prstGeom>
            <a:noFill/>
          </p:spPr>
          <p:txBody>
            <a:bodyPr wrap="none">
              <a:spAutoFit/>
            </a:bodyPr>
            <a:lstStyle/>
            <a:p>
              <a:pPr algn="ctr" eaLnBrk="1" hangingPunct="1">
                <a:defRPr/>
              </a:pPr>
              <a:r>
                <a:rPr lang="en-US" sz="1200" b="1" dirty="0">
                  <a:latin typeface="+mn-lt"/>
                </a:rPr>
                <a:t>Everlasting Death</a:t>
              </a:r>
            </a:p>
          </p:txBody>
        </p:sp>
        <p:sp>
          <p:nvSpPr>
            <p:cNvPr id="30" name="TextBox 29">
              <a:extLst>
                <a:ext uri="{FF2B5EF4-FFF2-40B4-BE49-F238E27FC236}">
                  <a16:creationId xmlns:a16="http://schemas.microsoft.com/office/drawing/2014/main" id="{CDFBD854-BBE2-464C-933E-CCCC7A37605C}"/>
                </a:ext>
              </a:extLst>
            </p:cNvPr>
            <p:cNvSpPr txBox="1"/>
            <p:nvPr/>
          </p:nvSpPr>
          <p:spPr bwMode="auto">
            <a:xfrm>
              <a:off x="1787953" y="2293937"/>
              <a:ext cx="891591" cy="461665"/>
            </a:xfrm>
            <a:prstGeom prst="rect">
              <a:avLst/>
            </a:prstGeom>
            <a:noFill/>
          </p:spPr>
          <p:txBody>
            <a:bodyPr wrap="none">
              <a:spAutoFit/>
            </a:bodyPr>
            <a:lstStyle/>
            <a:p>
              <a:pPr eaLnBrk="1" hangingPunct="1">
                <a:defRPr/>
              </a:pPr>
              <a:r>
                <a:rPr lang="en-US" sz="1200" b="1" dirty="0">
                  <a:latin typeface="+mn-lt"/>
                </a:rPr>
                <a:t>Outcome</a:t>
              </a:r>
            </a:p>
            <a:p>
              <a:pPr eaLnBrk="1" hangingPunct="1">
                <a:defRPr/>
              </a:pPr>
              <a:r>
                <a:rPr lang="en-US" sz="1200" b="1" dirty="0">
                  <a:latin typeface="+mn-lt"/>
                </a:rPr>
                <a:t>Willfulness</a:t>
              </a:r>
            </a:p>
          </p:txBody>
        </p:sp>
        <p:sp>
          <p:nvSpPr>
            <p:cNvPr id="31" name="TextBox 30">
              <a:extLst>
                <a:ext uri="{FF2B5EF4-FFF2-40B4-BE49-F238E27FC236}">
                  <a16:creationId xmlns:a16="http://schemas.microsoft.com/office/drawing/2014/main" id="{1F53ECAC-B791-42AD-AFBB-E6F168621D46}"/>
                </a:ext>
              </a:extLst>
            </p:cNvPr>
            <p:cNvSpPr txBox="1"/>
            <p:nvPr/>
          </p:nvSpPr>
          <p:spPr bwMode="auto">
            <a:xfrm>
              <a:off x="1746286" y="1721396"/>
              <a:ext cx="902234" cy="276999"/>
            </a:xfrm>
            <a:prstGeom prst="rect">
              <a:avLst/>
            </a:prstGeom>
            <a:noFill/>
          </p:spPr>
          <p:txBody>
            <a:bodyPr wrap="none">
              <a:spAutoFit/>
            </a:bodyPr>
            <a:lstStyle/>
            <a:p>
              <a:pPr algn="ctr" eaLnBrk="1" hangingPunct="1">
                <a:defRPr/>
              </a:pPr>
              <a:r>
                <a:rPr lang="en-US" sz="1200" b="1" dirty="0">
                  <a:latin typeface="+mn-lt"/>
                </a:rPr>
                <a:t>False Belief</a:t>
              </a:r>
            </a:p>
          </p:txBody>
        </p:sp>
      </p:grpSp>
    </p:spTree>
    <p:extLst>
      <p:ext uri="{BB962C8B-B14F-4D97-AF65-F5344CB8AC3E}">
        <p14:creationId xmlns:p14="http://schemas.microsoft.com/office/powerpoint/2010/main" val="3991113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3" grpId="0"/>
      <p:bldP spid="14" grpId="0"/>
      <p:bldP spid="15" grpId="0"/>
      <p:bldP spid="16" grpId="0"/>
      <p:bldP spid="17" grpId="0"/>
      <p:bldP spid="18"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F37037C-3B72-45BF-9EAE-90F2F8AB6A76}"/>
              </a:ext>
            </a:extLst>
          </p:cNvPr>
          <p:cNvSpPr>
            <a:spLocks noGrp="1"/>
          </p:cNvSpPr>
          <p:nvPr>
            <p:ph type="ftr" sz="quarter" idx="11"/>
          </p:nvPr>
        </p:nvSpPr>
        <p:spPr/>
        <p:txBody>
          <a:bodyPr/>
          <a:lstStyle/>
          <a:p>
            <a:pPr>
              <a:defRPr/>
            </a:pPr>
            <a:r>
              <a:rPr lang="en-US" dirty="0"/>
              <a:t>©ChristianEternalism.com</a:t>
            </a:r>
          </a:p>
        </p:txBody>
      </p:sp>
      <p:sp>
        <p:nvSpPr>
          <p:cNvPr id="3" name="Slide Number Placeholder 2">
            <a:extLst>
              <a:ext uri="{FF2B5EF4-FFF2-40B4-BE49-F238E27FC236}">
                <a16:creationId xmlns:a16="http://schemas.microsoft.com/office/drawing/2014/main" id="{728AEEC2-37B6-41BE-9278-0064B6791907}"/>
              </a:ext>
            </a:extLst>
          </p:cNvPr>
          <p:cNvSpPr>
            <a:spLocks noGrp="1"/>
          </p:cNvSpPr>
          <p:nvPr>
            <p:ph type="sldNum" sz="quarter" idx="12"/>
          </p:nvPr>
        </p:nvSpPr>
        <p:spPr/>
        <p:txBody>
          <a:bodyPr/>
          <a:lstStyle/>
          <a:p>
            <a:pPr>
              <a:defRPr/>
            </a:pPr>
            <a:fld id="{53429DF0-9955-4B60-96E2-2201DF02E17C}" type="slidenum">
              <a:rPr lang="en-US" altLang="en-US" smtClean="0"/>
              <a:pPr>
                <a:defRPr/>
              </a:pPr>
              <a:t>6</a:t>
            </a:fld>
            <a:endParaRPr lang="en-US" altLang="en-US" dirty="0"/>
          </a:p>
        </p:txBody>
      </p:sp>
      <p:sp>
        <p:nvSpPr>
          <p:cNvPr id="7" name="TextBox 6">
            <a:extLst>
              <a:ext uri="{FF2B5EF4-FFF2-40B4-BE49-F238E27FC236}">
                <a16:creationId xmlns:a16="http://schemas.microsoft.com/office/drawing/2014/main" id="{7EE62762-CECF-43E8-8751-DE6090EE2AB3}"/>
              </a:ext>
            </a:extLst>
          </p:cNvPr>
          <p:cNvSpPr txBox="1"/>
          <p:nvPr/>
        </p:nvSpPr>
        <p:spPr>
          <a:xfrm>
            <a:off x="5029200" y="990600"/>
            <a:ext cx="992323" cy="461665"/>
          </a:xfrm>
          <a:prstGeom prst="rect">
            <a:avLst/>
          </a:prstGeom>
          <a:noFill/>
        </p:spPr>
        <p:txBody>
          <a:bodyPr wrap="none">
            <a:spAutoFit/>
          </a:bodyPr>
          <a:lstStyle/>
          <a:p>
            <a:pPr eaLnBrk="1" hangingPunct="1">
              <a:defRPr/>
            </a:pPr>
            <a:r>
              <a:rPr lang="en-US" sz="2400" b="1" dirty="0">
                <a:solidFill>
                  <a:srgbClr val="FF0000"/>
                </a:solidFill>
                <a:latin typeface="+mn-lt"/>
                <a:cs typeface="Arial" charset="0"/>
              </a:rPr>
              <a:t>PLATO</a:t>
            </a:r>
          </a:p>
        </p:txBody>
      </p:sp>
      <p:sp>
        <p:nvSpPr>
          <p:cNvPr id="8" name="TextBox 7">
            <a:extLst>
              <a:ext uri="{FF2B5EF4-FFF2-40B4-BE49-F238E27FC236}">
                <a16:creationId xmlns:a16="http://schemas.microsoft.com/office/drawing/2014/main" id="{E42F55F6-1A15-4920-895A-34AEA25E9309}"/>
              </a:ext>
            </a:extLst>
          </p:cNvPr>
          <p:cNvSpPr txBox="1"/>
          <p:nvPr/>
        </p:nvSpPr>
        <p:spPr>
          <a:xfrm>
            <a:off x="6172200" y="993854"/>
            <a:ext cx="1546834" cy="461665"/>
          </a:xfrm>
          <a:prstGeom prst="rect">
            <a:avLst/>
          </a:prstGeom>
          <a:noFill/>
        </p:spPr>
        <p:txBody>
          <a:bodyPr wrap="none">
            <a:spAutoFit/>
          </a:bodyPr>
          <a:lstStyle/>
          <a:p>
            <a:pPr eaLnBrk="1" hangingPunct="1">
              <a:defRPr/>
            </a:pPr>
            <a:r>
              <a:rPr lang="en-US" sz="2400" b="1" dirty="0">
                <a:solidFill>
                  <a:srgbClr val="00FF00"/>
                </a:solidFill>
                <a:latin typeface="+mn-lt"/>
                <a:cs typeface="Arial" charset="0"/>
              </a:rPr>
              <a:t>ARISTOTLE</a:t>
            </a:r>
          </a:p>
        </p:txBody>
      </p:sp>
      <p:cxnSp>
        <p:nvCxnSpPr>
          <p:cNvPr id="9" name="Straight Connector 8">
            <a:extLst>
              <a:ext uri="{FF2B5EF4-FFF2-40B4-BE49-F238E27FC236}">
                <a16:creationId xmlns:a16="http://schemas.microsoft.com/office/drawing/2014/main" id="{AA1BF813-D4A3-48EC-9C5C-80EC500A6E26}"/>
              </a:ext>
            </a:extLst>
          </p:cNvPr>
          <p:cNvCxnSpPr/>
          <p:nvPr/>
        </p:nvCxnSpPr>
        <p:spPr>
          <a:xfrm>
            <a:off x="6089650" y="1066800"/>
            <a:ext cx="17463" cy="550545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0F8DCB8-7C07-4401-A3E2-4FAF0B1843EB}"/>
              </a:ext>
            </a:extLst>
          </p:cNvPr>
          <p:cNvSpPr txBox="1"/>
          <p:nvPr/>
        </p:nvSpPr>
        <p:spPr>
          <a:xfrm>
            <a:off x="779463" y="0"/>
            <a:ext cx="10785474" cy="954107"/>
          </a:xfrm>
          <a:prstGeom prst="rect">
            <a:avLst/>
          </a:prstGeom>
          <a:noFill/>
        </p:spPr>
        <p:txBody>
          <a:bodyPr wrap="square">
            <a:spAutoFit/>
          </a:bodyPr>
          <a:lstStyle/>
          <a:p>
            <a:pPr algn="ctr" eaLnBrk="1" hangingPunct="1">
              <a:defRPr/>
            </a:pPr>
            <a:r>
              <a:rPr lang="en-US" sz="2800" dirty="0">
                <a:solidFill>
                  <a:srgbClr val="FFFF00"/>
                </a:solidFill>
                <a:latin typeface="+mn-lt"/>
              </a:rPr>
              <a:t>Tragically the traditional Christian, Judaic and Islamic religions have all</a:t>
            </a:r>
          </a:p>
          <a:p>
            <a:pPr algn="ctr" eaLnBrk="1" hangingPunct="1">
              <a:defRPr/>
            </a:pPr>
            <a:r>
              <a:rPr lang="en-US" sz="2800" dirty="0">
                <a:solidFill>
                  <a:srgbClr val="FFFF00"/>
                </a:solidFill>
                <a:latin typeface="+mn-lt"/>
              </a:rPr>
              <a:t>thrown</a:t>
            </a:r>
            <a:r>
              <a:rPr lang="en-US" sz="2800" dirty="0">
                <a:solidFill>
                  <a:srgbClr val="FFFF00"/>
                </a:solidFill>
                <a:latin typeface="+mn-lt"/>
                <a:cs typeface="Arial" charset="0"/>
              </a:rPr>
              <a:t> their allegiance in with the </a:t>
            </a:r>
            <a:r>
              <a:rPr lang="en-US" sz="2800" dirty="0">
                <a:solidFill>
                  <a:srgbClr val="FF0000"/>
                </a:solidFill>
                <a:latin typeface="+mn-lt"/>
                <a:cs typeface="Arial" charset="0"/>
              </a:rPr>
              <a:t>Absolutism of God</a:t>
            </a:r>
          </a:p>
        </p:txBody>
      </p:sp>
      <p:sp>
        <p:nvSpPr>
          <p:cNvPr id="11" name="Text Box 8">
            <a:extLst>
              <a:ext uri="{FF2B5EF4-FFF2-40B4-BE49-F238E27FC236}">
                <a16:creationId xmlns:a16="http://schemas.microsoft.com/office/drawing/2014/main" id="{8B266C16-7FAF-4A90-BE40-A7303127D457}"/>
              </a:ext>
            </a:extLst>
          </p:cNvPr>
          <p:cNvSpPr txBox="1">
            <a:spLocks noChangeArrowheads="1"/>
          </p:cNvSpPr>
          <p:nvPr/>
        </p:nvSpPr>
        <p:spPr bwMode="auto">
          <a:xfrm>
            <a:off x="34925" y="1912203"/>
            <a:ext cx="603726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2400" b="1" dirty="0">
                <a:solidFill>
                  <a:srgbClr val="FF0000"/>
                </a:solidFill>
                <a:latin typeface="+mn-lt"/>
              </a:rPr>
              <a:t>The Absolutism of God</a:t>
            </a:r>
          </a:p>
          <a:p>
            <a:pPr algn="ctr" eaLnBrk="1" hangingPunct="1">
              <a:spcBef>
                <a:spcPct val="0"/>
              </a:spcBef>
              <a:buFontTx/>
              <a:buNone/>
            </a:pPr>
            <a:r>
              <a:rPr lang="en-US" altLang="en-US" sz="2400" b="1" dirty="0">
                <a:solidFill>
                  <a:srgbClr val="FF0000"/>
                </a:solidFill>
                <a:latin typeface="+mn-lt"/>
              </a:rPr>
              <a:t>Primacy of Consciousness</a:t>
            </a:r>
          </a:p>
        </p:txBody>
      </p:sp>
      <p:sp>
        <p:nvSpPr>
          <p:cNvPr id="12" name="Text Box 24">
            <a:extLst>
              <a:ext uri="{FF2B5EF4-FFF2-40B4-BE49-F238E27FC236}">
                <a16:creationId xmlns:a16="http://schemas.microsoft.com/office/drawing/2014/main" id="{FA3861A3-F7C0-4295-93BC-3C0235D876F6}"/>
              </a:ext>
            </a:extLst>
          </p:cNvPr>
          <p:cNvSpPr txBox="1">
            <a:spLocks noChangeArrowheads="1"/>
          </p:cNvSpPr>
          <p:nvPr/>
        </p:nvSpPr>
        <p:spPr bwMode="auto">
          <a:xfrm>
            <a:off x="6270625" y="1836003"/>
            <a:ext cx="588644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2400" b="1" dirty="0">
                <a:solidFill>
                  <a:srgbClr val="00FF00"/>
                </a:solidFill>
                <a:latin typeface="+mn-lt"/>
              </a:rPr>
              <a:t>The Absolutism of Reality</a:t>
            </a:r>
          </a:p>
          <a:p>
            <a:pPr algn="ctr" eaLnBrk="1" hangingPunct="1">
              <a:spcBef>
                <a:spcPct val="0"/>
              </a:spcBef>
              <a:buFontTx/>
              <a:buNone/>
            </a:pPr>
            <a:r>
              <a:rPr lang="en-US" altLang="en-US" sz="2400" b="1" dirty="0">
                <a:solidFill>
                  <a:srgbClr val="00FF00"/>
                </a:solidFill>
                <a:latin typeface="+mn-lt"/>
              </a:rPr>
              <a:t>Primacy of Existence</a:t>
            </a:r>
          </a:p>
        </p:txBody>
      </p:sp>
      <p:grpSp>
        <p:nvGrpSpPr>
          <p:cNvPr id="13" name="Group 12">
            <a:extLst>
              <a:ext uri="{FF2B5EF4-FFF2-40B4-BE49-F238E27FC236}">
                <a16:creationId xmlns:a16="http://schemas.microsoft.com/office/drawing/2014/main" id="{83510CCF-9959-43C9-B766-47A14889525E}"/>
              </a:ext>
            </a:extLst>
          </p:cNvPr>
          <p:cNvGrpSpPr/>
          <p:nvPr/>
        </p:nvGrpSpPr>
        <p:grpSpPr>
          <a:xfrm>
            <a:off x="4003675" y="950077"/>
            <a:ext cx="873125" cy="878723"/>
            <a:chOff x="1142999" y="838200"/>
            <a:chExt cx="873125" cy="878723"/>
          </a:xfrm>
        </p:grpSpPr>
        <p:grpSp>
          <p:nvGrpSpPr>
            <p:cNvPr id="14" name="Group 57">
              <a:extLst>
                <a:ext uri="{FF2B5EF4-FFF2-40B4-BE49-F238E27FC236}">
                  <a16:creationId xmlns:a16="http://schemas.microsoft.com/office/drawing/2014/main" id="{8C5EC4C9-078E-4F73-B460-AA69C3D12887}"/>
                </a:ext>
              </a:extLst>
            </p:cNvPr>
            <p:cNvGrpSpPr>
              <a:grpSpLocks/>
            </p:cNvGrpSpPr>
            <p:nvPr/>
          </p:nvGrpSpPr>
          <p:grpSpPr bwMode="auto">
            <a:xfrm>
              <a:off x="1142999" y="838200"/>
              <a:ext cx="873125" cy="878723"/>
              <a:chOff x="1219200" y="4876800"/>
              <a:chExt cx="1752600" cy="1752600"/>
            </a:xfrm>
          </p:grpSpPr>
          <p:sp>
            <p:nvSpPr>
              <p:cNvPr id="17" name="Oval 129">
                <a:extLst>
                  <a:ext uri="{FF2B5EF4-FFF2-40B4-BE49-F238E27FC236}">
                    <a16:creationId xmlns:a16="http://schemas.microsoft.com/office/drawing/2014/main" id="{29E7FECA-FCFC-4635-B683-258CEA1DBC3A}"/>
                  </a:ext>
                </a:extLst>
              </p:cNvPr>
              <p:cNvSpPr>
                <a:spLocks noChangeArrowheads="1"/>
              </p:cNvSpPr>
              <p:nvPr/>
            </p:nvSpPr>
            <p:spPr bwMode="auto">
              <a:xfrm>
                <a:off x="1219200" y="4876800"/>
                <a:ext cx="1752600" cy="1752600"/>
              </a:xfrm>
              <a:prstGeom prst="ellipse">
                <a:avLst/>
              </a:prstGeom>
              <a:solidFill>
                <a:schemeClr val="bg1"/>
              </a:solidFill>
              <a:ln w="57150">
                <a:solidFill>
                  <a:srgbClr val="FF0000"/>
                </a:solidFill>
                <a:round/>
                <a:headEnd/>
                <a:tailEnd/>
              </a:ln>
            </p:spPr>
            <p:txBody>
              <a:bodyPr wrap="none" anchor="ctr"/>
              <a:lstStyle/>
              <a:p>
                <a:pPr eaLnBrk="1" hangingPunct="1">
                  <a:defRPr/>
                </a:pPr>
                <a:endParaRPr lang="en-US">
                  <a:solidFill>
                    <a:schemeClr val="bg1"/>
                  </a:solidFill>
                  <a:latin typeface="+mn-lt"/>
                </a:endParaRPr>
              </a:p>
            </p:txBody>
          </p:sp>
          <p:sp>
            <p:nvSpPr>
              <p:cNvPr id="18" name="Rectangle 17">
                <a:extLst>
                  <a:ext uri="{FF2B5EF4-FFF2-40B4-BE49-F238E27FC236}">
                    <a16:creationId xmlns:a16="http://schemas.microsoft.com/office/drawing/2014/main" id="{BF8BD4F9-C149-4E2F-ABBE-76462E1A0797}"/>
                  </a:ext>
                </a:extLst>
              </p:cNvPr>
              <p:cNvSpPr/>
              <p:nvPr/>
            </p:nvSpPr>
            <p:spPr bwMode="auto">
              <a:xfrm rot="20820000">
                <a:off x="2434912" y="5270050"/>
                <a:ext cx="175878" cy="2260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9" name="Rectangle 18">
                <a:extLst>
                  <a:ext uri="{FF2B5EF4-FFF2-40B4-BE49-F238E27FC236}">
                    <a16:creationId xmlns:a16="http://schemas.microsoft.com/office/drawing/2014/main" id="{F10CD06E-BAC0-4008-89CF-D47283AA702F}"/>
                  </a:ext>
                </a:extLst>
              </p:cNvPr>
              <p:cNvSpPr/>
              <p:nvPr/>
            </p:nvSpPr>
            <p:spPr bwMode="auto">
              <a:xfrm rot="660000">
                <a:off x="1595639" y="5198833"/>
                <a:ext cx="160449" cy="2260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sp>
          <p:nvSpPr>
            <p:cNvPr id="15" name="TextBox 14">
              <a:extLst>
                <a:ext uri="{FF2B5EF4-FFF2-40B4-BE49-F238E27FC236}">
                  <a16:creationId xmlns:a16="http://schemas.microsoft.com/office/drawing/2014/main" id="{A31533BA-150B-4FD9-9E65-2F04860FE1C2}"/>
                </a:ext>
              </a:extLst>
            </p:cNvPr>
            <p:cNvSpPr txBox="1"/>
            <p:nvPr/>
          </p:nvSpPr>
          <p:spPr>
            <a:xfrm>
              <a:off x="1222375" y="950913"/>
              <a:ext cx="685800" cy="646112"/>
            </a:xfrm>
            <a:prstGeom prst="rect">
              <a:avLst/>
            </a:prstGeom>
            <a:noFill/>
          </p:spPr>
          <p:txBody>
            <a:bodyPr wrap="none">
              <a:spAutoFit/>
            </a:bodyPr>
            <a:lstStyle/>
            <a:p>
              <a:pPr algn="ctr" eaLnBrk="1" hangingPunct="1">
                <a:defRPr/>
              </a:pPr>
              <a:r>
                <a:rPr lang="en-US" sz="1200" dirty="0">
                  <a:latin typeface="+mn-lt"/>
                </a:rPr>
                <a:t>GOD</a:t>
              </a:r>
            </a:p>
            <a:p>
              <a:pPr algn="ctr" eaLnBrk="1" hangingPunct="1">
                <a:defRPr/>
              </a:pPr>
              <a:endParaRPr lang="en-US" sz="1200" dirty="0">
                <a:latin typeface="+mn-lt"/>
              </a:endParaRPr>
            </a:p>
            <a:p>
              <a:pPr algn="ctr" eaLnBrk="1" hangingPunct="1">
                <a:defRPr/>
              </a:pPr>
              <a:r>
                <a:rPr lang="en-US" sz="1200" dirty="0">
                  <a:latin typeface="+mn-lt"/>
                </a:rPr>
                <a:t>REALITY</a:t>
              </a:r>
            </a:p>
          </p:txBody>
        </p:sp>
        <p:cxnSp>
          <p:nvCxnSpPr>
            <p:cNvPr id="16" name="Straight Connector 15">
              <a:extLst>
                <a:ext uri="{FF2B5EF4-FFF2-40B4-BE49-F238E27FC236}">
                  <a16:creationId xmlns:a16="http://schemas.microsoft.com/office/drawing/2014/main" id="{67BC30C6-1C32-4F90-9D07-92AA2EE9B302}"/>
                </a:ext>
              </a:extLst>
            </p:cNvPr>
            <p:cNvCxnSpPr/>
            <p:nvPr/>
          </p:nvCxnSpPr>
          <p:spPr bwMode="auto">
            <a:xfrm>
              <a:off x="1279525" y="1301750"/>
              <a:ext cx="611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 name="Group 45">
            <a:extLst>
              <a:ext uri="{FF2B5EF4-FFF2-40B4-BE49-F238E27FC236}">
                <a16:creationId xmlns:a16="http://schemas.microsoft.com/office/drawing/2014/main" id="{8DC377AD-6EF1-4954-8D39-3AABC7D75AF3}"/>
              </a:ext>
            </a:extLst>
          </p:cNvPr>
          <p:cNvGrpSpPr>
            <a:grpSpLocks/>
          </p:cNvGrpSpPr>
          <p:nvPr/>
        </p:nvGrpSpPr>
        <p:grpSpPr bwMode="auto">
          <a:xfrm>
            <a:off x="2419350" y="1139825"/>
            <a:ext cx="1370013" cy="307975"/>
            <a:chOff x="1371600" y="4762169"/>
            <a:chExt cx="1369990" cy="307777"/>
          </a:xfrm>
        </p:grpSpPr>
        <p:sp>
          <p:nvSpPr>
            <p:cNvPr id="21" name="Text Box 45">
              <a:extLst>
                <a:ext uri="{FF2B5EF4-FFF2-40B4-BE49-F238E27FC236}">
                  <a16:creationId xmlns:a16="http://schemas.microsoft.com/office/drawing/2014/main" id="{342D64CB-6404-41D4-B478-3D31702F81FA}"/>
                </a:ext>
              </a:extLst>
            </p:cNvPr>
            <p:cNvSpPr txBox="1">
              <a:spLocks noChangeArrowheads="1"/>
            </p:cNvSpPr>
            <p:nvPr/>
          </p:nvSpPr>
          <p:spPr bwMode="auto">
            <a:xfrm>
              <a:off x="1371600" y="4762169"/>
              <a:ext cx="136999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400" b="1" i="1" dirty="0" err="1">
                  <a:solidFill>
                    <a:srgbClr val="FF0000"/>
                  </a:solidFill>
                </a:rPr>
                <a:t>creatio</a:t>
              </a:r>
              <a:r>
                <a:rPr lang="en-US" altLang="en-US" sz="1400" b="1" i="1" dirty="0">
                  <a:solidFill>
                    <a:srgbClr val="FF0000"/>
                  </a:solidFill>
                </a:rPr>
                <a:t> ex nihilo</a:t>
              </a:r>
            </a:p>
          </p:txBody>
        </p:sp>
        <p:cxnSp>
          <p:nvCxnSpPr>
            <p:cNvPr id="22" name="Straight Connector 21">
              <a:extLst>
                <a:ext uri="{FF2B5EF4-FFF2-40B4-BE49-F238E27FC236}">
                  <a16:creationId xmlns:a16="http://schemas.microsoft.com/office/drawing/2014/main" id="{50CB7790-4E3B-4A6B-B5B7-37D594541DD7}"/>
                </a:ext>
              </a:extLst>
            </p:cNvPr>
            <p:cNvCxnSpPr/>
            <p:nvPr/>
          </p:nvCxnSpPr>
          <p:spPr>
            <a:xfrm>
              <a:off x="1523997" y="5065186"/>
              <a:ext cx="99058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3" name="Group 47">
            <a:extLst>
              <a:ext uri="{FF2B5EF4-FFF2-40B4-BE49-F238E27FC236}">
                <a16:creationId xmlns:a16="http://schemas.microsoft.com/office/drawing/2014/main" id="{05EA7914-FDD8-4D12-94E9-34F2136F4B02}"/>
              </a:ext>
            </a:extLst>
          </p:cNvPr>
          <p:cNvGrpSpPr>
            <a:grpSpLocks/>
          </p:cNvGrpSpPr>
          <p:nvPr/>
        </p:nvGrpSpPr>
        <p:grpSpPr bwMode="auto">
          <a:xfrm>
            <a:off x="8696629" y="1117877"/>
            <a:ext cx="1584325" cy="307975"/>
            <a:chOff x="6338887" y="4762169"/>
            <a:chExt cx="1585913" cy="307975"/>
          </a:xfrm>
        </p:grpSpPr>
        <p:sp>
          <p:nvSpPr>
            <p:cNvPr id="24" name="Text Box 45">
              <a:extLst>
                <a:ext uri="{FF2B5EF4-FFF2-40B4-BE49-F238E27FC236}">
                  <a16:creationId xmlns:a16="http://schemas.microsoft.com/office/drawing/2014/main" id="{8D8D031F-EA1B-4611-83B0-8FF9A6EF9DBA}"/>
                </a:ext>
              </a:extLst>
            </p:cNvPr>
            <p:cNvSpPr txBox="1">
              <a:spLocks noChangeArrowheads="1"/>
            </p:cNvSpPr>
            <p:nvPr/>
          </p:nvSpPr>
          <p:spPr bwMode="auto">
            <a:xfrm>
              <a:off x="6338887" y="4762169"/>
              <a:ext cx="15859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400" b="1" i="1" dirty="0" err="1">
                  <a:solidFill>
                    <a:srgbClr val="00FF00"/>
                  </a:solidFill>
                </a:rPr>
                <a:t>creatio</a:t>
              </a:r>
              <a:r>
                <a:rPr lang="en-US" altLang="en-US" sz="1400" b="1" i="1" dirty="0">
                  <a:solidFill>
                    <a:srgbClr val="00FF00"/>
                  </a:solidFill>
                </a:rPr>
                <a:t> ex </a:t>
              </a:r>
              <a:r>
                <a:rPr lang="en-US" altLang="en-US" sz="1400" b="1" i="1" dirty="0" err="1">
                  <a:solidFill>
                    <a:srgbClr val="00FF00"/>
                  </a:solidFill>
                </a:rPr>
                <a:t>materia</a:t>
              </a:r>
              <a:endParaRPr lang="en-US" altLang="en-US" sz="1400" b="1" i="1" dirty="0">
                <a:solidFill>
                  <a:srgbClr val="00FF00"/>
                </a:solidFill>
              </a:endParaRPr>
            </a:p>
          </p:txBody>
        </p:sp>
        <p:cxnSp>
          <p:nvCxnSpPr>
            <p:cNvPr id="25" name="Straight Connector 24">
              <a:extLst>
                <a:ext uri="{FF2B5EF4-FFF2-40B4-BE49-F238E27FC236}">
                  <a16:creationId xmlns:a16="http://schemas.microsoft.com/office/drawing/2014/main" id="{23EFAB40-152D-4419-B16E-76B1ECF9D15C}"/>
                </a:ext>
              </a:extLst>
            </p:cNvPr>
            <p:cNvCxnSpPr/>
            <p:nvPr/>
          </p:nvCxnSpPr>
          <p:spPr>
            <a:xfrm>
              <a:off x="6602676" y="5055856"/>
              <a:ext cx="990004" cy="0"/>
            </a:xfrm>
            <a:prstGeom prst="line">
              <a:avLst/>
            </a:prstGeom>
            <a:ln>
              <a:solidFill>
                <a:srgbClr val="00FF00"/>
              </a:solidFill>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AE0CE954-1143-4DFE-8B11-D113C7C3761E}"/>
              </a:ext>
            </a:extLst>
          </p:cNvPr>
          <p:cNvGrpSpPr/>
          <p:nvPr/>
        </p:nvGrpSpPr>
        <p:grpSpPr>
          <a:xfrm>
            <a:off x="7772400" y="938213"/>
            <a:ext cx="852488" cy="814387"/>
            <a:chOff x="6629400" y="792163"/>
            <a:chExt cx="852488" cy="814387"/>
          </a:xfrm>
        </p:grpSpPr>
        <p:sp>
          <p:nvSpPr>
            <p:cNvPr id="27" name="Oval 129">
              <a:extLst>
                <a:ext uri="{FF2B5EF4-FFF2-40B4-BE49-F238E27FC236}">
                  <a16:creationId xmlns:a16="http://schemas.microsoft.com/office/drawing/2014/main" id="{26463D25-A004-44D4-95FA-693C68EF3F62}"/>
                </a:ext>
              </a:extLst>
            </p:cNvPr>
            <p:cNvSpPr>
              <a:spLocks noChangeArrowheads="1"/>
            </p:cNvSpPr>
            <p:nvPr/>
          </p:nvSpPr>
          <p:spPr bwMode="auto">
            <a:xfrm>
              <a:off x="6629400" y="792163"/>
              <a:ext cx="852488" cy="814387"/>
            </a:xfrm>
            <a:prstGeom prst="ellipse">
              <a:avLst/>
            </a:prstGeom>
            <a:solidFill>
              <a:schemeClr val="bg1"/>
            </a:solidFill>
            <a:ln w="57150">
              <a:solidFill>
                <a:srgbClr val="00FF00"/>
              </a:solidFill>
              <a:round/>
              <a:headEnd/>
              <a:tailEnd/>
            </a:ln>
          </p:spPr>
          <p:txBody>
            <a:bodyPr wrap="none" anchor="ctr"/>
            <a:lstStyle/>
            <a:p>
              <a:pPr eaLnBrk="1" hangingPunct="1">
                <a:defRPr/>
              </a:pPr>
              <a:endParaRPr lang="en-US">
                <a:solidFill>
                  <a:schemeClr val="bg1"/>
                </a:solidFill>
                <a:latin typeface="+mn-lt"/>
              </a:endParaRPr>
            </a:p>
          </p:txBody>
        </p:sp>
        <p:sp>
          <p:nvSpPr>
            <p:cNvPr id="28" name="TextBox 27">
              <a:extLst>
                <a:ext uri="{FF2B5EF4-FFF2-40B4-BE49-F238E27FC236}">
                  <a16:creationId xmlns:a16="http://schemas.microsoft.com/office/drawing/2014/main" id="{4B5E3F44-FABB-4B02-B0DA-726A7853D4B8}"/>
                </a:ext>
              </a:extLst>
            </p:cNvPr>
            <p:cNvSpPr txBox="1"/>
            <p:nvPr/>
          </p:nvSpPr>
          <p:spPr>
            <a:xfrm>
              <a:off x="6716713" y="923925"/>
              <a:ext cx="685800" cy="646113"/>
            </a:xfrm>
            <a:prstGeom prst="rect">
              <a:avLst/>
            </a:prstGeom>
            <a:noFill/>
          </p:spPr>
          <p:txBody>
            <a:bodyPr wrap="none">
              <a:spAutoFit/>
            </a:bodyPr>
            <a:lstStyle/>
            <a:p>
              <a:pPr algn="ctr" eaLnBrk="1" hangingPunct="1">
                <a:defRPr/>
              </a:pPr>
              <a:r>
                <a:rPr lang="en-US" sz="1200" dirty="0">
                  <a:latin typeface="+mn-lt"/>
                </a:rPr>
                <a:t>REALITY</a:t>
              </a:r>
            </a:p>
            <a:p>
              <a:pPr algn="ctr" eaLnBrk="1" hangingPunct="1">
                <a:defRPr/>
              </a:pPr>
              <a:endParaRPr lang="en-US" sz="1200" dirty="0">
                <a:latin typeface="+mn-lt"/>
              </a:endParaRPr>
            </a:p>
            <a:p>
              <a:pPr algn="ctr" eaLnBrk="1" hangingPunct="1">
                <a:defRPr/>
              </a:pPr>
              <a:r>
                <a:rPr lang="en-US" sz="1200" dirty="0">
                  <a:latin typeface="+mn-lt"/>
                </a:rPr>
                <a:t>GOD</a:t>
              </a:r>
            </a:p>
          </p:txBody>
        </p:sp>
        <p:cxnSp>
          <p:nvCxnSpPr>
            <p:cNvPr id="29" name="Straight Connector 28">
              <a:extLst>
                <a:ext uri="{FF2B5EF4-FFF2-40B4-BE49-F238E27FC236}">
                  <a16:creationId xmlns:a16="http://schemas.microsoft.com/office/drawing/2014/main" id="{88CA8595-5A56-4186-B3ED-776B83281B8B}"/>
                </a:ext>
              </a:extLst>
            </p:cNvPr>
            <p:cNvCxnSpPr/>
            <p:nvPr/>
          </p:nvCxnSpPr>
          <p:spPr bwMode="auto">
            <a:xfrm>
              <a:off x="6740525" y="1236663"/>
              <a:ext cx="611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B5E88EEA-54E4-41D1-BBC3-F6A023B6654F}"/>
              </a:ext>
            </a:extLst>
          </p:cNvPr>
          <p:cNvSpPr>
            <a:spLocks noChangeArrowheads="1"/>
          </p:cNvSpPr>
          <p:nvPr/>
        </p:nvSpPr>
        <p:spPr bwMode="auto">
          <a:xfrm>
            <a:off x="169864" y="2828925"/>
            <a:ext cx="5919786"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2000" b="1" dirty="0">
                <a:solidFill>
                  <a:srgbClr val="FF0000"/>
                </a:solidFill>
                <a:latin typeface="+mn-lt"/>
              </a:rPr>
              <a:t>Fourth Lateran Council </a:t>
            </a:r>
            <a:r>
              <a:rPr lang="en-US" altLang="en-US" sz="2000" dirty="0">
                <a:solidFill>
                  <a:srgbClr val="FF0000"/>
                </a:solidFill>
                <a:latin typeface="+mn-lt"/>
              </a:rPr>
              <a:t>(of 1215):</a:t>
            </a:r>
          </a:p>
          <a:p>
            <a:pPr>
              <a:spcBef>
                <a:spcPct val="0"/>
              </a:spcBef>
              <a:buFontTx/>
              <a:buNone/>
            </a:pPr>
            <a:r>
              <a:rPr lang="en-US" altLang="en-US" sz="2000" dirty="0">
                <a:solidFill>
                  <a:srgbClr val="FF0000"/>
                </a:solidFill>
                <a:latin typeface="+mn-lt"/>
              </a:rPr>
              <a:t>God</a:t>
            </a:r>
            <a:r>
              <a:rPr lang="en-US" altLang="en-US" sz="2000" dirty="0">
                <a:solidFill>
                  <a:schemeClr val="bg1"/>
                </a:solidFill>
                <a:latin typeface="+mn-lt"/>
              </a:rPr>
              <a:t>…who by his almighty power at the beginning of time created </a:t>
            </a:r>
            <a:r>
              <a:rPr lang="en-US" altLang="en-US" sz="2000" dirty="0">
                <a:solidFill>
                  <a:srgbClr val="FF0000"/>
                </a:solidFill>
                <a:latin typeface="+mn-lt"/>
              </a:rPr>
              <a:t>from nothing </a:t>
            </a:r>
            <a:r>
              <a:rPr lang="en-US" altLang="en-US" sz="2000" dirty="0">
                <a:solidFill>
                  <a:schemeClr val="bg1"/>
                </a:solidFill>
                <a:latin typeface="+mn-lt"/>
              </a:rPr>
              <a:t>both spiritual and corporeal creatures.</a:t>
            </a:r>
          </a:p>
        </p:txBody>
      </p:sp>
      <p:sp>
        <p:nvSpPr>
          <p:cNvPr id="31" name="Rectangle 30">
            <a:extLst>
              <a:ext uri="{FF2B5EF4-FFF2-40B4-BE49-F238E27FC236}">
                <a16:creationId xmlns:a16="http://schemas.microsoft.com/office/drawing/2014/main" id="{B68805C3-5577-4454-915D-F3A026FF1D25}"/>
              </a:ext>
            </a:extLst>
          </p:cNvPr>
          <p:cNvSpPr>
            <a:spLocks noChangeArrowheads="1"/>
          </p:cNvSpPr>
          <p:nvPr/>
        </p:nvSpPr>
        <p:spPr bwMode="auto">
          <a:xfrm>
            <a:off x="6270625" y="2665274"/>
            <a:ext cx="5751511"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800" b="1" dirty="0">
                <a:solidFill>
                  <a:srgbClr val="00FF00"/>
                </a:solidFill>
                <a:latin typeface="+mn-lt"/>
              </a:rPr>
              <a:t>D&amp;C 93:29-34 </a:t>
            </a:r>
            <a:r>
              <a:rPr lang="en-US" altLang="en-US" sz="1800" dirty="0">
                <a:solidFill>
                  <a:schemeClr val="bg1"/>
                </a:solidFill>
                <a:latin typeface="+mn-lt"/>
              </a:rPr>
              <a:t>“Man was also in the beginning with God. </a:t>
            </a:r>
            <a:r>
              <a:rPr lang="en-US" altLang="en-US" sz="1800" dirty="0">
                <a:solidFill>
                  <a:srgbClr val="00FF00"/>
                </a:solidFill>
                <a:latin typeface="+mn-lt"/>
              </a:rPr>
              <a:t>Intelligence</a:t>
            </a:r>
            <a:r>
              <a:rPr lang="en-US" altLang="en-US" sz="1800" dirty="0">
                <a:solidFill>
                  <a:schemeClr val="bg1"/>
                </a:solidFill>
                <a:latin typeface="+mn-lt"/>
              </a:rPr>
              <a:t>, or the light of truth, </a:t>
            </a:r>
            <a:r>
              <a:rPr lang="en-US" altLang="en-US" sz="1800" dirty="0">
                <a:solidFill>
                  <a:srgbClr val="00FF00"/>
                </a:solidFill>
                <a:latin typeface="+mn-lt"/>
              </a:rPr>
              <a:t>was not created</a:t>
            </a:r>
            <a:r>
              <a:rPr lang="en-US" altLang="en-US" sz="1800" dirty="0">
                <a:solidFill>
                  <a:schemeClr val="bg1"/>
                </a:solidFill>
                <a:latin typeface="+mn-lt"/>
              </a:rPr>
              <a:t> or made, neither indeed can be … For man is spirit. The elements are </a:t>
            </a:r>
            <a:r>
              <a:rPr lang="en-US" altLang="en-US" sz="1800" dirty="0">
                <a:solidFill>
                  <a:srgbClr val="00FF00"/>
                </a:solidFill>
                <a:latin typeface="+mn-lt"/>
              </a:rPr>
              <a:t>eternal</a:t>
            </a:r>
            <a:r>
              <a:rPr lang="en-US" altLang="en-US" sz="1800" dirty="0">
                <a:solidFill>
                  <a:schemeClr val="bg1"/>
                </a:solidFill>
                <a:latin typeface="+mn-lt"/>
              </a:rPr>
              <a:t>, and spirit and element, inseparably connected, receive a </a:t>
            </a:r>
            <a:r>
              <a:rPr lang="en-US" altLang="en-US" sz="1800" dirty="0" err="1">
                <a:solidFill>
                  <a:schemeClr val="bg1"/>
                </a:solidFill>
                <a:latin typeface="+mn-lt"/>
              </a:rPr>
              <a:t>fulness</a:t>
            </a:r>
            <a:r>
              <a:rPr lang="en-US" altLang="en-US" sz="1800" dirty="0">
                <a:solidFill>
                  <a:schemeClr val="bg1"/>
                </a:solidFill>
                <a:latin typeface="+mn-lt"/>
              </a:rPr>
              <a:t> of joy; And when separated, man cannot receive a </a:t>
            </a:r>
            <a:r>
              <a:rPr lang="en-US" altLang="en-US" sz="1800" dirty="0" err="1">
                <a:solidFill>
                  <a:schemeClr val="bg1"/>
                </a:solidFill>
                <a:latin typeface="+mn-lt"/>
              </a:rPr>
              <a:t>fulness</a:t>
            </a:r>
            <a:r>
              <a:rPr lang="en-US" altLang="en-US" sz="1800" dirty="0">
                <a:solidFill>
                  <a:schemeClr val="bg1"/>
                </a:solidFill>
                <a:latin typeface="+mn-lt"/>
              </a:rPr>
              <a:t> of joy.”</a:t>
            </a:r>
          </a:p>
        </p:txBody>
      </p:sp>
      <p:sp>
        <p:nvSpPr>
          <p:cNvPr id="32" name="Rectangle 31">
            <a:extLst>
              <a:ext uri="{FF2B5EF4-FFF2-40B4-BE49-F238E27FC236}">
                <a16:creationId xmlns:a16="http://schemas.microsoft.com/office/drawing/2014/main" id="{D0283AD7-79E9-4C4E-97DA-B57DE3165057}"/>
              </a:ext>
            </a:extLst>
          </p:cNvPr>
          <p:cNvSpPr>
            <a:spLocks noChangeArrowheads="1"/>
          </p:cNvSpPr>
          <p:nvPr/>
        </p:nvSpPr>
        <p:spPr bwMode="auto">
          <a:xfrm>
            <a:off x="6270625" y="4495800"/>
            <a:ext cx="5751511"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800" b="1" dirty="0">
                <a:solidFill>
                  <a:srgbClr val="00FF00"/>
                </a:solidFill>
                <a:latin typeface="+mn-lt"/>
              </a:rPr>
              <a:t>Joseph Smith </a:t>
            </a:r>
            <a:r>
              <a:rPr lang="en-US" altLang="en-US" sz="1800" dirty="0">
                <a:solidFill>
                  <a:schemeClr val="bg1"/>
                </a:solidFill>
                <a:latin typeface="+mn-lt"/>
              </a:rPr>
              <a:t>“Hence we infer that </a:t>
            </a:r>
            <a:r>
              <a:rPr lang="en-US" altLang="en-US" sz="1800" dirty="0">
                <a:solidFill>
                  <a:srgbClr val="00FF00"/>
                </a:solidFill>
                <a:latin typeface="+mn-lt"/>
              </a:rPr>
              <a:t>God</a:t>
            </a:r>
            <a:r>
              <a:rPr lang="en-US" altLang="en-US" sz="1800" dirty="0">
                <a:solidFill>
                  <a:schemeClr val="bg1"/>
                </a:solidFill>
                <a:latin typeface="+mn-lt"/>
              </a:rPr>
              <a:t> had materials to organize the world out of chaos - chaotic matter, which is element, and in which dwells all the glory.  Element had an </a:t>
            </a:r>
            <a:r>
              <a:rPr lang="en-US" altLang="en-US" sz="1800" dirty="0">
                <a:solidFill>
                  <a:srgbClr val="00FF00"/>
                </a:solidFill>
                <a:latin typeface="+mn-lt"/>
              </a:rPr>
              <a:t>existence</a:t>
            </a:r>
            <a:r>
              <a:rPr lang="en-US" altLang="en-US" sz="1800" dirty="0">
                <a:solidFill>
                  <a:schemeClr val="bg1"/>
                </a:solidFill>
                <a:latin typeface="+mn-lt"/>
              </a:rPr>
              <a:t> from the time He had.  The pure principles of element are principles which can never be destroyed; they may be organized and re-organized, but not destroyed.  They had </a:t>
            </a:r>
            <a:r>
              <a:rPr lang="en-US" altLang="en-US" sz="1800" dirty="0">
                <a:solidFill>
                  <a:srgbClr val="00FF00"/>
                </a:solidFill>
                <a:latin typeface="+mn-lt"/>
              </a:rPr>
              <a:t>no beginning </a:t>
            </a:r>
            <a:r>
              <a:rPr lang="en-US" altLang="en-US" sz="1800" dirty="0">
                <a:solidFill>
                  <a:schemeClr val="bg1"/>
                </a:solidFill>
                <a:latin typeface="+mn-lt"/>
              </a:rPr>
              <a:t>and can have </a:t>
            </a:r>
            <a:r>
              <a:rPr lang="en-US" altLang="en-US" sz="1800" dirty="0">
                <a:solidFill>
                  <a:srgbClr val="00FF00"/>
                </a:solidFill>
                <a:latin typeface="+mn-lt"/>
              </a:rPr>
              <a:t>no end</a:t>
            </a:r>
            <a:r>
              <a:rPr lang="en-US" altLang="en-US" sz="1800" dirty="0">
                <a:solidFill>
                  <a:schemeClr val="bg1"/>
                </a:solidFill>
                <a:latin typeface="+mn-lt"/>
              </a:rPr>
              <a:t>.” </a:t>
            </a:r>
          </a:p>
          <a:p>
            <a:pPr>
              <a:spcBef>
                <a:spcPct val="0"/>
              </a:spcBef>
              <a:buFontTx/>
              <a:buNone/>
            </a:pPr>
            <a:r>
              <a:rPr lang="en-US" altLang="en-US" sz="1200" dirty="0">
                <a:solidFill>
                  <a:schemeClr val="bg1"/>
                </a:solidFill>
                <a:latin typeface="+mn-lt"/>
              </a:rPr>
              <a:t>(King Follett Discourse, 7 April 1844…Teachings of the Prophet Joseph Smith p351-352)</a:t>
            </a:r>
          </a:p>
        </p:txBody>
      </p:sp>
      <p:sp>
        <p:nvSpPr>
          <p:cNvPr id="33" name="Rectangle 32">
            <a:extLst>
              <a:ext uri="{FF2B5EF4-FFF2-40B4-BE49-F238E27FC236}">
                <a16:creationId xmlns:a16="http://schemas.microsoft.com/office/drawing/2014/main" id="{AA3C63F3-E75C-4174-9523-5D8CA2290148}"/>
              </a:ext>
            </a:extLst>
          </p:cNvPr>
          <p:cNvSpPr>
            <a:spLocks noChangeArrowheads="1"/>
          </p:cNvSpPr>
          <p:nvPr/>
        </p:nvSpPr>
        <p:spPr bwMode="auto">
          <a:xfrm>
            <a:off x="169864" y="4132263"/>
            <a:ext cx="581659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2000" b="1" dirty="0">
                <a:solidFill>
                  <a:srgbClr val="FF0000"/>
                </a:solidFill>
                <a:latin typeface="+mn-lt"/>
              </a:rPr>
              <a:t>René Descartes </a:t>
            </a:r>
            <a:r>
              <a:rPr lang="en-US" altLang="en-US" sz="2000" dirty="0">
                <a:solidFill>
                  <a:srgbClr val="FF0000"/>
                </a:solidFill>
                <a:latin typeface="+mn-lt"/>
              </a:rPr>
              <a:t>(1596-1650): </a:t>
            </a:r>
            <a:r>
              <a:rPr lang="en-US" altLang="en-US" sz="2000" dirty="0">
                <a:solidFill>
                  <a:schemeClr val="bg1"/>
                </a:solidFill>
                <a:latin typeface="+mn-lt"/>
              </a:rPr>
              <a:t>“Cogito ergo sum“…”I think, therefore I am.”</a:t>
            </a:r>
          </a:p>
        </p:txBody>
      </p:sp>
      <p:sp>
        <p:nvSpPr>
          <p:cNvPr id="34" name="Rectangle 33">
            <a:extLst>
              <a:ext uri="{FF2B5EF4-FFF2-40B4-BE49-F238E27FC236}">
                <a16:creationId xmlns:a16="http://schemas.microsoft.com/office/drawing/2014/main" id="{1B1CFD64-68AD-4F84-A147-BB85C15ABB02}"/>
              </a:ext>
            </a:extLst>
          </p:cNvPr>
          <p:cNvSpPr>
            <a:spLocks noChangeArrowheads="1"/>
          </p:cNvSpPr>
          <p:nvPr/>
        </p:nvSpPr>
        <p:spPr bwMode="auto">
          <a:xfrm>
            <a:off x="169864" y="4924425"/>
            <a:ext cx="579913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2000" b="1" dirty="0">
                <a:solidFill>
                  <a:srgbClr val="FF0000"/>
                </a:solidFill>
                <a:latin typeface="+mn-lt"/>
              </a:rPr>
              <a:t>George Berkeley </a:t>
            </a:r>
            <a:r>
              <a:rPr lang="en-US" altLang="en-US" sz="2000" dirty="0">
                <a:solidFill>
                  <a:srgbClr val="FF0000"/>
                </a:solidFill>
                <a:latin typeface="+mn-lt"/>
              </a:rPr>
              <a:t>(1685-1753): </a:t>
            </a:r>
            <a:r>
              <a:rPr lang="en-US" altLang="en-US" sz="2000" dirty="0">
                <a:solidFill>
                  <a:schemeClr val="bg1"/>
                </a:solidFill>
                <a:latin typeface="+mn-lt"/>
              </a:rPr>
              <a:t>If a tree falls in a forest and no one is around to hear it, does it make a sound? "The objects of sense </a:t>
            </a:r>
            <a:r>
              <a:rPr lang="en-US" altLang="en-US" sz="2000" dirty="0">
                <a:solidFill>
                  <a:srgbClr val="FF0000"/>
                </a:solidFill>
                <a:latin typeface="+mn-lt"/>
              </a:rPr>
              <a:t>exist only </a:t>
            </a:r>
            <a:r>
              <a:rPr lang="en-US" altLang="en-US" sz="2000" dirty="0">
                <a:solidFill>
                  <a:schemeClr val="bg1"/>
                </a:solidFill>
                <a:latin typeface="+mn-lt"/>
              </a:rPr>
              <a:t>when they are perceived.”</a:t>
            </a:r>
          </a:p>
        </p:txBody>
      </p:sp>
    </p:spTree>
    <p:extLst>
      <p:ext uri="{BB962C8B-B14F-4D97-AF65-F5344CB8AC3E}">
        <p14:creationId xmlns:p14="http://schemas.microsoft.com/office/powerpoint/2010/main" val="1012634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p:bldP spid="12" grpId="0"/>
      <p:bldP spid="30" grpId="0"/>
      <p:bldP spid="31" grpId="0"/>
      <p:bldP spid="32" grpId="0"/>
      <p:bldP spid="33" grpId="0"/>
      <p:bldP spid="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C:\Documents and Settings\David\My Documents\istock 1\universe.jpg">
            <a:extLst>
              <a:ext uri="{FF2B5EF4-FFF2-40B4-BE49-F238E27FC236}">
                <a16:creationId xmlns:a16="http://schemas.microsoft.com/office/drawing/2014/main" id="{EB5A4B98-6F7A-4191-8328-D3CE7645F0FB}"/>
              </a:ext>
            </a:extLst>
          </p:cNvP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0"/>
            <a:ext cx="11963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pic>
      <p:sp>
        <p:nvSpPr>
          <p:cNvPr id="2" name="Footer Placeholder 1">
            <a:extLst>
              <a:ext uri="{FF2B5EF4-FFF2-40B4-BE49-F238E27FC236}">
                <a16:creationId xmlns:a16="http://schemas.microsoft.com/office/drawing/2014/main" id="{1F37037C-3B72-45BF-9EAE-90F2F8AB6A76}"/>
              </a:ext>
            </a:extLst>
          </p:cNvPr>
          <p:cNvSpPr>
            <a:spLocks noGrp="1"/>
          </p:cNvSpPr>
          <p:nvPr>
            <p:ph type="ftr" sz="quarter" idx="11"/>
          </p:nvPr>
        </p:nvSpPr>
        <p:spPr/>
        <p:txBody>
          <a:bodyPr/>
          <a:lstStyle/>
          <a:p>
            <a:pPr>
              <a:defRPr/>
            </a:pPr>
            <a:r>
              <a:rPr lang="en-US" dirty="0"/>
              <a:t>©ChristianEternalism.com</a:t>
            </a:r>
          </a:p>
        </p:txBody>
      </p:sp>
      <p:sp>
        <p:nvSpPr>
          <p:cNvPr id="3" name="Slide Number Placeholder 2">
            <a:extLst>
              <a:ext uri="{FF2B5EF4-FFF2-40B4-BE49-F238E27FC236}">
                <a16:creationId xmlns:a16="http://schemas.microsoft.com/office/drawing/2014/main" id="{728AEEC2-37B6-41BE-9278-0064B6791907}"/>
              </a:ext>
            </a:extLst>
          </p:cNvPr>
          <p:cNvSpPr>
            <a:spLocks noGrp="1"/>
          </p:cNvSpPr>
          <p:nvPr>
            <p:ph type="sldNum" sz="quarter" idx="12"/>
          </p:nvPr>
        </p:nvSpPr>
        <p:spPr/>
        <p:txBody>
          <a:bodyPr/>
          <a:lstStyle/>
          <a:p>
            <a:pPr>
              <a:defRPr/>
            </a:pPr>
            <a:fld id="{53429DF0-9955-4B60-96E2-2201DF02E17C}" type="slidenum">
              <a:rPr lang="en-US" altLang="en-US" smtClean="0"/>
              <a:pPr>
                <a:defRPr/>
              </a:pPr>
              <a:t>7</a:t>
            </a:fld>
            <a:endParaRPr lang="en-US" altLang="en-US" dirty="0"/>
          </a:p>
        </p:txBody>
      </p:sp>
      <p:sp>
        <p:nvSpPr>
          <p:cNvPr id="5" name="Rectangle 4">
            <a:extLst>
              <a:ext uri="{FF2B5EF4-FFF2-40B4-BE49-F238E27FC236}">
                <a16:creationId xmlns:a16="http://schemas.microsoft.com/office/drawing/2014/main" id="{62B1358D-7972-4864-AF80-5BE39B8A13D5}"/>
              </a:ext>
            </a:extLst>
          </p:cNvPr>
          <p:cNvSpPr/>
          <p:nvPr/>
        </p:nvSpPr>
        <p:spPr bwMode="auto">
          <a:xfrm>
            <a:off x="0" y="0"/>
            <a:ext cx="12192000" cy="6858000"/>
          </a:xfrm>
          <a:prstGeom prst="rect">
            <a:avLst/>
          </a:prstGeom>
          <a:noFill/>
          <a:ln w="1016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Oval 12">
            <a:extLst>
              <a:ext uri="{FF2B5EF4-FFF2-40B4-BE49-F238E27FC236}">
                <a16:creationId xmlns:a16="http://schemas.microsoft.com/office/drawing/2014/main" id="{C4E662D1-7D09-4FD5-990F-6DE64866804F}"/>
              </a:ext>
            </a:extLst>
          </p:cNvPr>
          <p:cNvSpPr>
            <a:spLocks noChangeArrowheads="1"/>
          </p:cNvSpPr>
          <p:nvPr/>
        </p:nvSpPr>
        <p:spPr bwMode="auto">
          <a:xfrm>
            <a:off x="7315200" y="4343400"/>
            <a:ext cx="381000" cy="381000"/>
          </a:xfrm>
          <a:prstGeom prst="ellipse">
            <a:avLst/>
          </a:prstGeom>
          <a:solidFill>
            <a:srgbClr val="FFFF66"/>
          </a:solidFill>
          <a:ln w="19050">
            <a:solidFill>
              <a:srgbClr val="00FF00"/>
            </a:solidFill>
            <a:round/>
            <a:headEnd/>
            <a:tailEnd/>
          </a:ln>
        </p:spPr>
        <p:txBody>
          <a:bodyPr wrap="none" anchor="ctr"/>
          <a:lstStyle/>
          <a:p>
            <a:pPr eaLnBrk="1" hangingPunct="1">
              <a:defRPr/>
            </a:pPr>
            <a:endParaRPr lang="en-US">
              <a:latin typeface="+mn-lt"/>
            </a:endParaRPr>
          </a:p>
        </p:txBody>
      </p:sp>
      <p:sp>
        <p:nvSpPr>
          <p:cNvPr id="7" name="AutoShape 36">
            <a:extLst>
              <a:ext uri="{FF2B5EF4-FFF2-40B4-BE49-F238E27FC236}">
                <a16:creationId xmlns:a16="http://schemas.microsoft.com/office/drawing/2014/main" id="{BE89260D-6F70-4815-B43B-FC7DE3BEE74E}"/>
              </a:ext>
            </a:extLst>
          </p:cNvPr>
          <p:cNvSpPr>
            <a:spLocks noChangeArrowheads="1"/>
          </p:cNvSpPr>
          <p:nvPr/>
        </p:nvSpPr>
        <p:spPr bwMode="auto">
          <a:xfrm>
            <a:off x="3124200" y="2819400"/>
            <a:ext cx="1295400" cy="1295400"/>
          </a:xfrm>
          <a:prstGeom prst="irregularSeal1">
            <a:avLst/>
          </a:prstGeom>
          <a:solidFill>
            <a:srgbClr val="FFFF00"/>
          </a:solidFill>
          <a:ln w="19050">
            <a:solidFill>
              <a:srgbClr val="00FF00"/>
            </a:solidFill>
            <a:miter lim="800000"/>
            <a:headEnd/>
            <a:tailEnd/>
          </a:ln>
        </p:spPr>
        <p:txBody>
          <a:bodyPr wrap="none" anchor="ctr"/>
          <a:lstStyle/>
          <a:p>
            <a:pPr eaLnBrk="1" hangingPunct="1">
              <a:defRPr/>
            </a:pPr>
            <a:endParaRPr lang="en-US">
              <a:latin typeface="+mn-lt"/>
            </a:endParaRPr>
          </a:p>
        </p:txBody>
      </p:sp>
      <p:sp>
        <p:nvSpPr>
          <p:cNvPr id="8" name="Text Box 45">
            <a:extLst>
              <a:ext uri="{FF2B5EF4-FFF2-40B4-BE49-F238E27FC236}">
                <a16:creationId xmlns:a16="http://schemas.microsoft.com/office/drawing/2014/main" id="{E7C5D279-C8DB-451A-AFB4-BA5AE14CB330}"/>
              </a:ext>
            </a:extLst>
          </p:cNvPr>
          <p:cNvSpPr txBox="1">
            <a:spLocks noChangeArrowheads="1"/>
          </p:cNvSpPr>
          <p:nvPr/>
        </p:nvSpPr>
        <p:spPr bwMode="auto">
          <a:xfrm>
            <a:off x="3363913" y="4953000"/>
            <a:ext cx="542448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5400" i="1">
                <a:solidFill>
                  <a:schemeClr val="bg1"/>
                </a:solidFill>
              </a:rPr>
              <a:t>creatio ex materia</a:t>
            </a:r>
          </a:p>
        </p:txBody>
      </p:sp>
      <p:sp>
        <p:nvSpPr>
          <p:cNvPr id="9" name="Text Box 45">
            <a:extLst>
              <a:ext uri="{FF2B5EF4-FFF2-40B4-BE49-F238E27FC236}">
                <a16:creationId xmlns:a16="http://schemas.microsoft.com/office/drawing/2014/main" id="{BC2EE29E-284D-48EA-B66F-6857A6088CDD}"/>
              </a:ext>
            </a:extLst>
          </p:cNvPr>
          <p:cNvSpPr txBox="1">
            <a:spLocks noChangeArrowheads="1"/>
          </p:cNvSpPr>
          <p:nvPr/>
        </p:nvSpPr>
        <p:spPr bwMode="auto">
          <a:xfrm>
            <a:off x="3360738" y="-1588"/>
            <a:ext cx="5468937"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6600">
                <a:solidFill>
                  <a:srgbClr val="00FF00"/>
                </a:solidFill>
              </a:rPr>
              <a:t>E</a:t>
            </a:r>
            <a:r>
              <a:rPr lang="en-US" altLang="en-US" sz="5400">
                <a:solidFill>
                  <a:schemeClr val="bg1"/>
                </a:solidFill>
              </a:rPr>
              <a:t>ternalism</a:t>
            </a:r>
          </a:p>
          <a:p>
            <a:pPr algn="ctr" eaLnBrk="1" hangingPunct="1">
              <a:spcBef>
                <a:spcPct val="0"/>
              </a:spcBef>
              <a:buFontTx/>
              <a:buNone/>
            </a:pPr>
            <a:r>
              <a:rPr lang="en-US" altLang="en-US" sz="5400">
                <a:solidFill>
                  <a:schemeClr val="bg1"/>
                </a:solidFill>
              </a:rPr>
              <a:t>God Inside the Box</a:t>
            </a:r>
          </a:p>
        </p:txBody>
      </p:sp>
      <p:sp>
        <p:nvSpPr>
          <p:cNvPr id="10" name="Text Box 31">
            <a:extLst>
              <a:ext uri="{FF2B5EF4-FFF2-40B4-BE49-F238E27FC236}">
                <a16:creationId xmlns:a16="http://schemas.microsoft.com/office/drawing/2014/main" id="{8E663880-9336-4D6C-A2CC-876A7DE21F3A}"/>
              </a:ext>
            </a:extLst>
          </p:cNvPr>
          <p:cNvSpPr txBox="1">
            <a:spLocks noChangeArrowheads="1"/>
          </p:cNvSpPr>
          <p:nvPr/>
        </p:nvSpPr>
        <p:spPr bwMode="auto">
          <a:xfrm>
            <a:off x="3595033" y="1944688"/>
            <a:ext cx="5027338" cy="646331"/>
          </a:xfrm>
          <a:prstGeom prst="rect">
            <a:avLst/>
          </a:prstGeom>
          <a:noFill/>
          <a:ln w="9525">
            <a:noFill/>
            <a:miter lim="800000"/>
            <a:headEnd/>
            <a:tailEnd/>
          </a:ln>
        </p:spPr>
        <p:txBody>
          <a:bodyPr wrap="none">
            <a:spAutoFit/>
          </a:bodyPr>
          <a:lstStyle/>
          <a:p>
            <a:pPr algn="ctr" eaLnBrk="1" hangingPunct="1">
              <a:defRPr/>
            </a:pPr>
            <a:r>
              <a:rPr lang="en-US" sz="3600" b="1" dirty="0">
                <a:solidFill>
                  <a:srgbClr val="00FF00"/>
                </a:solidFill>
                <a:effectLst>
                  <a:outerShdw blurRad="38100" dist="38100" dir="2700000" algn="tl">
                    <a:srgbClr val="000000">
                      <a:alpha val="43137"/>
                    </a:srgbClr>
                  </a:outerShdw>
                </a:effectLst>
                <a:latin typeface="+mn-lt"/>
              </a:rPr>
              <a:t>Abide and Abound </a:t>
            </a:r>
            <a:r>
              <a:rPr lang="en-US" b="1" dirty="0">
                <a:solidFill>
                  <a:srgbClr val="00FF00"/>
                </a:solidFill>
                <a:effectLst>
                  <a:outerShdw blurRad="38100" dist="38100" dir="2700000" algn="tl">
                    <a:srgbClr val="000000">
                      <a:alpha val="43137"/>
                    </a:srgbClr>
                  </a:outerShdw>
                </a:effectLst>
                <a:latin typeface="+mn-lt"/>
              </a:rPr>
              <a:t>(D&amp;C 88:66)</a:t>
            </a:r>
          </a:p>
        </p:txBody>
      </p:sp>
      <p:sp>
        <p:nvSpPr>
          <p:cNvPr id="11" name="Rectangle 10">
            <a:extLst>
              <a:ext uri="{FF2B5EF4-FFF2-40B4-BE49-F238E27FC236}">
                <a16:creationId xmlns:a16="http://schemas.microsoft.com/office/drawing/2014/main" id="{346651F9-2EF1-45C4-B047-EF2D8D03AAAC}"/>
              </a:ext>
            </a:extLst>
          </p:cNvPr>
          <p:cNvSpPr>
            <a:spLocks noChangeArrowheads="1"/>
          </p:cNvSpPr>
          <p:nvPr/>
        </p:nvSpPr>
        <p:spPr bwMode="auto">
          <a:xfrm>
            <a:off x="2362200" y="6172200"/>
            <a:ext cx="8153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None/>
            </a:pPr>
            <a:r>
              <a:rPr lang="en-US" altLang="en-US" sz="2400" b="1" dirty="0">
                <a:solidFill>
                  <a:srgbClr val="00FF00"/>
                </a:solidFill>
              </a:rPr>
              <a:t>Francis Bacon: </a:t>
            </a:r>
            <a:r>
              <a:rPr lang="en-US" altLang="en-US" sz="2400" dirty="0">
                <a:solidFill>
                  <a:schemeClr val="bg1"/>
                </a:solidFill>
                <a:latin typeface="+mn-lt"/>
              </a:rPr>
              <a:t>“Nature to be commanded must be obeyed.”  </a:t>
            </a:r>
          </a:p>
        </p:txBody>
      </p:sp>
    </p:spTree>
    <p:extLst>
      <p:ext uri="{BB962C8B-B14F-4D97-AF65-F5344CB8AC3E}">
        <p14:creationId xmlns:p14="http://schemas.microsoft.com/office/powerpoint/2010/main" val="3992915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F37037C-3B72-45BF-9EAE-90F2F8AB6A76}"/>
              </a:ext>
            </a:extLst>
          </p:cNvPr>
          <p:cNvSpPr>
            <a:spLocks noGrp="1"/>
          </p:cNvSpPr>
          <p:nvPr>
            <p:ph type="ftr" sz="quarter" idx="11"/>
          </p:nvPr>
        </p:nvSpPr>
        <p:spPr/>
        <p:txBody>
          <a:bodyPr/>
          <a:lstStyle/>
          <a:p>
            <a:pPr>
              <a:defRPr/>
            </a:pPr>
            <a:r>
              <a:rPr lang="en-US" dirty="0"/>
              <a:t>©ChristianEternalism.com</a:t>
            </a:r>
          </a:p>
        </p:txBody>
      </p:sp>
      <p:sp>
        <p:nvSpPr>
          <p:cNvPr id="3" name="Slide Number Placeholder 2">
            <a:extLst>
              <a:ext uri="{FF2B5EF4-FFF2-40B4-BE49-F238E27FC236}">
                <a16:creationId xmlns:a16="http://schemas.microsoft.com/office/drawing/2014/main" id="{728AEEC2-37B6-41BE-9278-0064B6791907}"/>
              </a:ext>
            </a:extLst>
          </p:cNvPr>
          <p:cNvSpPr>
            <a:spLocks noGrp="1"/>
          </p:cNvSpPr>
          <p:nvPr>
            <p:ph type="sldNum" sz="quarter" idx="12"/>
          </p:nvPr>
        </p:nvSpPr>
        <p:spPr/>
        <p:txBody>
          <a:bodyPr/>
          <a:lstStyle/>
          <a:p>
            <a:pPr>
              <a:defRPr/>
            </a:pPr>
            <a:fld id="{53429DF0-9955-4B60-96E2-2201DF02E17C}" type="slidenum">
              <a:rPr lang="en-US" altLang="en-US" smtClean="0"/>
              <a:pPr>
                <a:defRPr/>
              </a:pPr>
              <a:t>8</a:t>
            </a:fld>
            <a:endParaRPr lang="en-US" altLang="en-US" dirty="0"/>
          </a:p>
        </p:txBody>
      </p:sp>
      <p:grpSp>
        <p:nvGrpSpPr>
          <p:cNvPr id="7" name="Group 83">
            <a:extLst>
              <a:ext uri="{FF2B5EF4-FFF2-40B4-BE49-F238E27FC236}">
                <a16:creationId xmlns:a16="http://schemas.microsoft.com/office/drawing/2014/main" id="{8D3F2850-3DA9-448F-B6DD-1880B3BC0D9B}"/>
              </a:ext>
            </a:extLst>
          </p:cNvPr>
          <p:cNvGrpSpPr>
            <a:grpSpLocks/>
          </p:cNvGrpSpPr>
          <p:nvPr/>
        </p:nvGrpSpPr>
        <p:grpSpPr bwMode="auto">
          <a:xfrm>
            <a:off x="1676400" y="838202"/>
            <a:ext cx="2667000" cy="2438400"/>
            <a:chOff x="5973071" y="4297298"/>
            <a:chExt cx="2666431" cy="2438372"/>
          </a:xfrm>
        </p:grpSpPr>
        <p:grpSp>
          <p:nvGrpSpPr>
            <p:cNvPr id="8" name="Group 71">
              <a:extLst>
                <a:ext uri="{FF2B5EF4-FFF2-40B4-BE49-F238E27FC236}">
                  <a16:creationId xmlns:a16="http://schemas.microsoft.com/office/drawing/2014/main" id="{90A3C58C-6C12-4216-BA01-3227030C8F0E}"/>
                </a:ext>
              </a:extLst>
            </p:cNvPr>
            <p:cNvGrpSpPr>
              <a:grpSpLocks/>
            </p:cNvGrpSpPr>
            <p:nvPr/>
          </p:nvGrpSpPr>
          <p:grpSpPr bwMode="auto">
            <a:xfrm>
              <a:off x="6384146" y="4297298"/>
              <a:ext cx="1839519" cy="1752580"/>
              <a:chOff x="1176274" y="5075064"/>
              <a:chExt cx="1839519" cy="1752580"/>
            </a:xfrm>
          </p:grpSpPr>
          <p:grpSp>
            <p:nvGrpSpPr>
              <p:cNvPr id="10" name="Group 64">
                <a:extLst>
                  <a:ext uri="{FF2B5EF4-FFF2-40B4-BE49-F238E27FC236}">
                    <a16:creationId xmlns:a16="http://schemas.microsoft.com/office/drawing/2014/main" id="{182898E6-493B-4326-BCCD-3B737E608B2F}"/>
                  </a:ext>
                </a:extLst>
              </p:cNvPr>
              <p:cNvGrpSpPr>
                <a:grpSpLocks/>
              </p:cNvGrpSpPr>
              <p:nvPr/>
            </p:nvGrpSpPr>
            <p:grpSpPr bwMode="auto">
              <a:xfrm>
                <a:off x="1176274" y="5075064"/>
                <a:ext cx="1839519" cy="1752580"/>
                <a:chOff x="1201222" y="2239898"/>
                <a:chExt cx="1839520" cy="1752580"/>
              </a:xfrm>
            </p:grpSpPr>
            <p:sp>
              <p:nvSpPr>
                <p:cNvPr id="12" name="Oval 129">
                  <a:extLst>
                    <a:ext uri="{FF2B5EF4-FFF2-40B4-BE49-F238E27FC236}">
                      <a16:creationId xmlns:a16="http://schemas.microsoft.com/office/drawing/2014/main" id="{0CB511AA-3058-49E8-AF07-1B349A9341D1}"/>
                    </a:ext>
                  </a:extLst>
                </p:cNvPr>
                <p:cNvSpPr>
                  <a:spLocks noChangeArrowheads="1"/>
                </p:cNvSpPr>
                <p:nvPr/>
              </p:nvSpPr>
              <p:spPr bwMode="auto">
                <a:xfrm>
                  <a:off x="1201222" y="2239898"/>
                  <a:ext cx="1839520" cy="1752580"/>
                </a:xfrm>
                <a:prstGeom prst="ellipse">
                  <a:avLst/>
                </a:prstGeom>
                <a:solidFill>
                  <a:schemeClr val="bg1"/>
                </a:solidFill>
                <a:ln w="38100">
                  <a:solidFill>
                    <a:srgbClr val="00FF00"/>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solidFill>
                      <a:srgbClr val="FFFFFF"/>
                    </a:solidFill>
                  </a:endParaRPr>
                </a:p>
              </p:txBody>
            </p:sp>
            <p:cxnSp>
              <p:nvCxnSpPr>
                <p:cNvPr id="13" name="Straight Connector 12">
                  <a:extLst>
                    <a:ext uri="{FF2B5EF4-FFF2-40B4-BE49-F238E27FC236}">
                      <a16:creationId xmlns:a16="http://schemas.microsoft.com/office/drawing/2014/main" id="{A422AB82-766C-4933-AC50-9B35CEE51227}"/>
                    </a:ext>
                  </a:extLst>
                </p:cNvPr>
                <p:cNvCxnSpPr/>
                <p:nvPr/>
              </p:nvCxnSpPr>
              <p:spPr bwMode="auto">
                <a:xfrm>
                  <a:off x="1461517" y="3117775"/>
                  <a:ext cx="134432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 name="TextBox 75">
                <a:extLst>
                  <a:ext uri="{FF2B5EF4-FFF2-40B4-BE49-F238E27FC236}">
                    <a16:creationId xmlns:a16="http://schemas.microsoft.com/office/drawing/2014/main" id="{DD9E95A8-1F0C-4143-9146-563E66147C9A}"/>
                  </a:ext>
                </a:extLst>
              </p:cNvPr>
              <p:cNvSpPr txBox="1">
                <a:spLocks noChangeArrowheads="1"/>
              </p:cNvSpPr>
              <p:nvPr/>
            </p:nvSpPr>
            <p:spPr bwMode="auto">
              <a:xfrm>
                <a:off x="1642899" y="5456060"/>
                <a:ext cx="891984" cy="954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2000">
                    <a:solidFill>
                      <a:srgbClr val="000000"/>
                    </a:solidFill>
                  </a:rPr>
                  <a:t>Reality</a:t>
                </a:r>
              </a:p>
              <a:p>
                <a:pPr algn="ctr" eaLnBrk="1" hangingPunct="1">
                  <a:spcBef>
                    <a:spcPct val="0"/>
                  </a:spcBef>
                  <a:buFontTx/>
                  <a:buNone/>
                </a:pPr>
                <a:endParaRPr lang="en-US" altLang="en-US" sz="1600">
                  <a:solidFill>
                    <a:srgbClr val="000000"/>
                  </a:solidFill>
                </a:endParaRPr>
              </a:p>
              <a:p>
                <a:pPr algn="ctr" eaLnBrk="1" hangingPunct="1">
                  <a:spcBef>
                    <a:spcPct val="0"/>
                  </a:spcBef>
                  <a:buFontTx/>
                  <a:buNone/>
                </a:pPr>
                <a:r>
                  <a:rPr lang="en-US" altLang="en-US" sz="2000">
                    <a:solidFill>
                      <a:srgbClr val="000000"/>
                    </a:solidFill>
                  </a:rPr>
                  <a:t>God</a:t>
                </a:r>
              </a:p>
            </p:txBody>
          </p:sp>
        </p:grpSp>
        <p:sp>
          <p:nvSpPr>
            <p:cNvPr id="9" name="Text Box 8">
              <a:extLst>
                <a:ext uri="{FF2B5EF4-FFF2-40B4-BE49-F238E27FC236}">
                  <a16:creationId xmlns:a16="http://schemas.microsoft.com/office/drawing/2014/main" id="{FF35DAD3-C3F3-4647-A691-449559B8CA58}"/>
                </a:ext>
              </a:extLst>
            </p:cNvPr>
            <p:cNvSpPr txBox="1">
              <a:spLocks noChangeArrowheads="1"/>
            </p:cNvSpPr>
            <p:nvPr/>
          </p:nvSpPr>
          <p:spPr bwMode="auto">
            <a:xfrm>
              <a:off x="5973071" y="6027653"/>
              <a:ext cx="2666431" cy="708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2000" b="1" dirty="0">
                  <a:solidFill>
                    <a:srgbClr val="00FF00"/>
                  </a:solidFill>
                </a:rPr>
                <a:t>Absolutism</a:t>
              </a:r>
            </a:p>
            <a:p>
              <a:pPr algn="ctr" eaLnBrk="1" hangingPunct="1">
                <a:spcBef>
                  <a:spcPct val="0"/>
                </a:spcBef>
                <a:buFontTx/>
                <a:buNone/>
              </a:pPr>
              <a:r>
                <a:rPr lang="en-US" altLang="en-US" sz="2000" b="1" dirty="0">
                  <a:solidFill>
                    <a:srgbClr val="00FF00"/>
                  </a:solidFill>
                </a:rPr>
                <a:t>of Reality</a:t>
              </a:r>
            </a:p>
          </p:txBody>
        </p:sp>
      </p:grpSp>
      <p:grpSp>
        <p:nvGrpSpPr>
          <p:cNvPr id="14" name="Group 90">
            <a:extLst>
              <a:ext uri="{FF2B5EF4-FFF2-40B4-BE49-F238E27FC236}">
                <a16:creationId xmlns:a16="http://schemas.microsoft.com/office/drawing/2014/main" id="{F1FE01B9-B655-4034-A0DA-D3C01BE0BBAB}"/>
              </a:ext>
            </a:extLst>
          </p:cNvPr>
          <p:cNvGrpSpPr>
            <a:grpSpLocks/>
          </p:cNvGrpSpPr>
          <p:nvPr/>
        </p:nvGrpSpPr>
        <p:grpSpPr bwMode="auto">
          <a:xfrm>
            <a:off x="7312025" y="838202"/>
            <a:ext cx="3149600" cy="2438401"/>
            <a:chOff x="5612829" y="4464049"/>
            <a:chExt cx="3150175" cy="2438407"/>
          </a:xfrm>
        </p:grpSpPr>
        <p:grpSp>
          <p:nvGrpSpPr>
            <p:cNvPr id="15" name="Group 69">
              <a:extLst>
                <a:ext uri="{FF2B5EF4-FFF2-40B4-BE49-F238E27FC236}">
                  <a16:creationId xmlns:a16="http://schemas.microsoft.com/office/drawing/2014/main" id="{D2EB66F1-24A6-4CC3-8EB9-D7479B0E88B6}"/>
                </a:ext>
              </a:extLst>
            </p:cNvPr>
            <p:cNvGrpSpPr>
              <a:grpSpLocks/>
            </p:cNvGrpSpPr>
            <p:nvPr/>
          </p:nvGrpSpPr>
          <p:grpSpPr bwMode="auto">
            <a:xfrm>
              <a:off x="6400803" y="4464049"/>
              <a:ext cx="2362201" cy="2438407"/>
              <a:chOff x="6400803" y="3948112"/>
              <a:chExt cx="2362201" cy="2438407"/>
            </a:xfrm>
          </p:grpSpPr>
          <p:grpSp>
            <p:nvGrpSpPr>
              <p:cNvPr id="17" name="Group 42">
                <a:extLst>
                  <a:ext uri="{FF2B5EF4-FFF2-40B4-BE49-F238E27FC236}">
                    <a16:creationId xmlns:a16="http://schemas.microsoft.com/office/drawing/2014/main" id="{F28BC911-B86B-4294-9B7D-5A5BC96F108E}"/>
                  </a:ext>
                </a:extLst>
              </p:cNvPr>
              <p:cNvGrpSpPr>
                <a:grpSpLocks/>
              </p:cNvGrpSpPr>
              <p:nvPr/>
            </p:nvGrpSpPr>
            <p:grpSpPr bwMode="auto">
              <a:xfrm>
                <a:off x="6400803" y="3948112"/>
                <a:ext cx="2362201" cy="2438407"/>
                <a:chOff x="4674329" y="3959225"/>
                <a:chExt cx="2362201" cy="2438407"/>
              </a:xfrm>
            </p:grpSpPr>
            <p:pic>
              <p:nvPicPr>
                <p:cNvPr id="19" name="Picture 5" descr="C:\Documents and Settings\David\My Documents\istock 1\universe.jpg">
                  <a:extLst>
                    <a:ext uri="{FF2B5EF4-FFF2-40B4-BE49-F238E27FC236}">
                      <a16:creationId xmlns:a16="http://schemas.microsoft.com/office/drawing/2014/main" id="{A9620A5D-DD41-4BA0-9708-1B26584FB13C}"/>
                    </a:ext>
                  </a:extLst>
                </p:cNvP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1326" y="3998913"/>
                  <a:ext cx="21336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pic>
            <p:sp>
              <p:nvSpPr>
                <p:cNvPr id="20" name="Rectangle 4">
                  <a:extLst>
                    <a:ext uri="{FF2B5EF4-FFF2-40B4-BE49-F238E27FC236}">
                      <a16:creationId xmlns:a16="http://schemas.microsoft.com/office/drawing/2014/main" id="{C313182B-04C3-48F8-9036-A77795901B76}"/>
                    </a:ext>
                  </a:extLst>
                </p:cNvPr>
                <p:cNvSpPr>
                  <a:spLocks noChangeArrowheads="1"/>
                </p:cNvSpPr>
                <p:nvPr/>
              </p:nvSpPr>
              <p:spPr bwMode="auto">
                <a:xfrm>
                  <a:off x="4792984" y="3959225"/>
                  <a:ext cx="2133989" cy="1676404"/>
                </a:xfrm>
                <a:prstGeom prst="rect">
                  <a:avLst/>
                </a:prstGeom>
                <a:noFill/>
                <a:ln w="38100">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solidFill>
                      <a:srgbClr val="000000"/>
                    </a:solidFill>
                  </a:endParaRPr>
                </a:p>
              </p:txBody>
            </p:sp>
            <p:sp>
              <p:nvSpPr>
                <p:cNvPr id="21" name="Oval 12">
                  <a:extLst>
                    <a:ext uri="{FF2B5EF4-FFF2-40B4-BE49-F238E27FC236}">
                      <a16:creationId xmlns:a16="http://schemas.microsoft.com/office/drawing/2014/main" id="{B4C79EE0-A4B3-4A47-B2EA-40EB9597BC6D}"/>
                    </a:ext>
                  </a:extLst>
                </p:cNvPr>
                <p:cNvSpPr>
                  <a:spLocks noChangeArrowheads="1"/>
                </p:cNvSpPr>
                <p:nvPr/>
              </p:nvSpPr>
              <p:spPr bwMode="auto">
                <a:xfrm>
                  <a:off x="6426819" y="4416426"/>
                  <a:ext cx="76214" cy="76200"/>
                </a:xfrm>
                <a:prstGeom prst="ellipse">
                  <a:avLst/>
                </a:prstGeom>
                <a:solidFill>
                  <a:srgbClr val="FFFF66"/>
                </a:solidFill>
                <a:ln w="19050">
                  <a:solidFill>
                    <a:srgbClr val="00FF00"/>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solidFill>
                      <a:srgbClr val="000000"/>
                    </a:solidFill>
                  </a:endParaRPr>
                </a:p>
              </p:txBody>
            </p:sp>
            <p:grpSp>
              <p:nvGrpSpPr>
                <p:cNvPr id="22" name="Group 50">
                  <a:extLst>
                    <a:ext uri="{FF2B5EF4-FFF2-40B4-BE49-F238E27FC236}">
                      <a16:creationId xmlns:a16="http://schemas.microsoft.com/office/drawing/2014/main" id="{64235127-D162-481D-89CB-70D343ACEE5E}"/>
                    </a:ext>
                  </a:extLst>
                </p:cNvPr>
                <p:cNvGrpSpPr>
                  <a:grpSpLocks/>
                </p:cNvGrpSpPr>
                <p:nvPr/>
              </p:nvGrpSpPr>
              <p:grpSpPr bwMode="auto">
                <a:xfrm>
                  <a:off x="4674329" y="4568830"/>
                  <a:ext cx="2362201" cy="1828802"/>
                  <a:chOff x="2256" y="2878"/>
                  <a:chExt cx="1488" cy="1152"/>
                </a:xfrm>
              </p:grpSpPr>
              <p:sp>
                <p:nvSpPr>
                  <p:cNvPr id="24" name="Text Box 6">
                    <a:extLst>
                      <a:ext uri="{FF2B5EF4-FFF2-40B4-BE49-F238E27FC236}">
                        <a16:creationId xmlns:a16="http://schemas.microsoft.com/office/drawing/2014/main" id="{A9522074-3539-46C6-88F2-32912EFDC325}"/>
                      </a:ext>
                    </a:extLst>
                  </p:cNvPr>
                  <p:cNvSpPr txBox="1">
                    <a:spLocks noChangeArrowheads="1"/>
                  </p:cNvSpPr>
                  <p:nvPr/>
                </p:nvSpPr>
                <p:spPr bwMode="auto">
                  <a:xfrm>
                    <a:off x="2256" y="3584"/>
                    <a:ext cx="1488" cy="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2000" b="1" dirty="0">
                        <a:solidFill>
                          <a:srgbClr val="00FF00"/>
                        </a:solidFill>
                      </a:rPr>
                      <a:t>God Inside</a:t>
                    </a:r>
                  </a:p>
                  <a:p>
                    <a:pPr algn="ctr" eaLnBrk="1" hangingPunct="1">
                      <a:spcBef>
                        <a:spcPct val="0"/>
                      </a:spcBef>
                      <a:buFontTx/>
                      <a:buNone/>
                    </a:pPr>
                    <a:r>
                      <a:rPr lang="en-US" altLang="en-US" sz="2000" b="1" dirty="0">
                        <a:solidFill>
                          <a:srgbClr val="00FF00"/>
                        </a:solidFill>
                      </a:rPr>
                      <a:t>The Box</a:t>
                    </a:r>
                  </a:p>
                </p:txBody>
              </p:sp>
              <p:sp>
                <p:nvSpPr>
                  <p:cNvPr id="25" name="AutoShape 36">
                    <a:extLst>
                      <a:ext uri="{FF2B5EF4-FFF2-40B4-BE49-F238E27FC236}">
                        <a16:creationId xmlns:a16="http://schemas.microsoft.com/office/drawing/2014/main" id="{AE1C88D6-A804-41C6-B5A2-A186D5EDD4C7}"/>
                      </a:ext>
                    </a:extLst>
                  </p:cNvPr>
                  <p:cNvSpPr>
                    <a:spLocks noChangeArrowheads="1"/>
                  </p:cNvSpPr>
                  <p:nvPr/>
                </p:nvSpPr>
                <p:spPr bwMode="auto">
                  <a:xfrm>
                    <a:off x="2619" y="2878"/>
                    <a:ext cx="192" cy="192"/>
                  </a:xfrm>
                  <a:prstGeom prst="irregularSeal1">
                    <a:avLst/>
                  </a:prstGeom>
                  <a:solidFill>
                    <a:srgbClr val="FFFF00"/>
                  </a:solidFill>
                  <a:ln w="19050">
                    <a:solidFill>
                      <a:srgbClr val="00FF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solidFill>
                        <a:srgbClr val="000000"/>
                      </a:solidFill>
                    </a:endParaRPr>
                  </a:p>
                </p:txBody>
              </p:sp>
            </p:grpSp>
            <p:sp>
              <p:nvSpPr>
                <p:cNvPr id="23" name="Text Box 45">
                  <a:extLst>
                    <a:ext uri="{FF2B5EF4-FFF2-40B4-BE49-F238E27FC236}">
                      <a16:creationId xmlns:a16="http://schemas.microsoft.com/office/drawing/2014/main" id="{EB1E66AA-EEFD-4479-9F01-4EBD0A5F6BCA}"/>
                    </a:ext>
                  </a:extLst>
                </p:cNvPr>
                <p:cNvSpPr txBox="1">
                  <a:spLocks noChangeArrowheads="1"/>
                </p:cNvSpPr>
                <p:nvPr/>
              </p:nvSpPr>
              <p:spPr bwMode="auto">
                <a:xfrm>
                  <a:off x="5131526" y="5239575"/>
                  <a:ext cx="15859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400" b="1" i="1">
                      <a:solidFill>
                        <a:srgbClr val="FFFFFF"/>
                      </a:solidFill>
                    </a:rPr>
                    <a:t>creatio ex materia</a:t>
                  </a:r>
                </a:p>
              </p:txBody>
            </p:sp>
          </p:grpSp>
          <p:sp>
            <p:nvSpPr>
              <p:cNvPr id="18" name="TextBox 68">
                <a:extLst>
                  <a:ext uri="{FF2B5EF4-FFF2-40B4-BE49-F238E27FC236}">
                    <a16:creationId xmlns:a16="http://schemas.microsoft.com/office/drawing/2014/main" id="{599B9746-8283-48D5-AE9B-05E5B3BB1F5A}"/>
                  </a:ext>
                </a:extLst>
              </p:cNvPr>
              <p:cNvSpPr txBox="1">
                <a:spLocks noChangeArrowheads="1"/>
              </p:cNvSpPr>
              <p:nvPr/>
            </p:nvSpPr>
            <p:spPr bwMode="auto">
              <a:xfrm>
                <a:off x="6854481" y="3959224"/>
                <a:ext cx="1527454" cy="369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00FF00"/>
                    </a:solidFill>
                  </a:rPr>
                  <a:t>RESTORATION</a:t>
                </a:r>
              </a:p>
            </p:txBody>
          </p:sp>
        </p:grpSp>
        <p:sp>
          <p:nvSpPr>
            <p:cNvPr id="16" name="TextBox 88">
              <a:extLst>
                <a:ext uri="{FF2B5EF4-FFF2-40B4-BE49-F238E27FC236}">
                  <a16:creationId xmlns:a16="http://schemas.microsoft.com/office/drawing/2014/main" id="{2AF932D8-A661-40BB-B63F-09FBD9AD9FE1}"/>
                </a:ext>
              </a:extLst>
            </p:cNvPr>
            <p:cNvSpPr txBox="1">
              <a:spLocks noChangeArrowheads="1"/>
            </p:cNvSpPr>
            <p:nvPr/>
          </p:nvSpPr>
          <p:spPr bwMode="auto">
            <a:xfrm>
              <a:off x="5612829" y="4856162"/>
              <a:ext cx="414414" cy="646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3600" b="1" dirty="0">
                  <a:solidFill>
                    <a:srgbClr val="FFFFFF"/>
                  </a:solidFill>
                </a:rPr>
                <a:t>=</a:t>
              </a:r>
            </a:p>
          </p:txBody>
        </p:sp>
      </p:grpSp>
      <p:grpSp>
        <p:nvGrpSpPr>
          <p:cNvPr id="26" name="Group 91">
            <a:extLst>
              <a:ext uri="{FF2B5EF4-FFF2-40B4-BE49-F238E27FC236}">
                <a16:creationId xmlns:a16="http://schemas.microsoft.com/office/drawing/2014/main" id="{5D92308A-4E03-4549-AAD2-93C9EEC35B9E}"/>
              </a:ext>
            </a:extLst>
          </p:cNvPr>
          <p:cNvGrpSpPr>
            <a:grpSpLocks/>
          </p:cNvGrpSpPr>
          <p:nvPr/>
        </p:nvGrpSpPr>
        <p:grpSpPr bwMode="auto">
          <a:xfrm>
            <a:off x="7304088" y="4133850"/>
            <a:ext cx="3157537" cy="2571750"/>
            <a:chOff x="5605904" y="1371600"/>
            <a:chExt cx="3157096" cy="2572311"/>
          </a:xfrm>
        </p:grpSpPr>
        <p:grpSp>
          <p:nvGrpSpPr>
            <p:cNvPr id="27" name="Group 89">
              <a:extLst>
                <a:ext uri="{FF2B5EF4-FFF2-40B4-BE49-F238E27FC236}">
                  <a16:creationId xmlns:a16="http://schemas.microsoft.com/office/drawing/2014/main" id="{86EBE45B-4A7C-48F1-91DB-697508C87740}"/>
                </a:ext>
              </a:extLst>
            </p:cNvPr>
            <p:cNvGrpSpPr>
              <a:grpSpLocks/>
            </p:cNvGrpSpPr>
            <p:nvPr/>
          </p:nvGrpSpPr>
          <p:grpSpPr bwMode="auto">
            <a:xfrm>
              <a:off x="5605904" y="1371600"/>
              <a:ext cx="3157096" cy="2572311"/>
              <a:chOff x="5605904" y="1371600"/>
              <a:chExt cx="3157096" cy="2572311"/>
            </a:xfrm>
          </p:grpSpPr>
          <p:pic>
            <p:nvPicPr>
              <p:cNvPr id="29" name="Picture 5" descr="C:\Documents and Settings\David\My Documents\istock 1\universe.jpg">
                <a:extLst>
                  <a:ext uri="{FF2B5EF4-FFF2-40B4-BE49-F238E27FC236}">
                    <a16:creationId xmlns:a16="http://schemas.microsoft.com/office/drawing/2014/main" id="{51AA84B1-301C-4693-908A-5396870577BB}"/>
                  </a:ext>
                </a:extLst>
              </p:cNvP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0750" y="1498600"/>
                <a:ext cx="21336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pic>
          <p:sp>
            <p:nvSpPr>
              <p:cNvPr id="30" name="Rectangle 3">
                <a:extLst>
                  <a:ext uri="{FF2B5EF4-FFF2-40B4-BE49-F238E27FC236}">
                    <a16:creationId xmlns:a16="http://schemas.microsoft.com/office/drawing/2014/main" id="{3A15F541-248A-4199-A1AE-D0755FB66EDD}"/>
                  </a:ext>
                </a:extLst>
              </p:cNvPr>
              <p:cNvSpPr>
                <a:spLocks noChangeArrowheads="1"/>
              </p:cNvSpPr>
              <p:nvPr/>
            </p:nvSpPr>
            <p:spPr bwMode="auto">
              <a:xfrm>
                <a:off x="6501129" y="1458932"/>
                <a:ext cx="2133302" cy="1676766"/>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0000"/>
                  </a:solidFill>
                </a:endParaRPr>
              </a:p>
            </p:txBody>
          </p:sp>
          <p:sp>
            <p:nvSpPr>
              <p:cNvPr id="31" name="Text Box 5">
                <a:extLst>
                  <a:ext uri="{FF2B5EF4-FFF2-40B4-BE49-F238E27FC236}">
                    <a16:creationId xmlns:a16="http://schemas.microsoft.com/office/drawing/2014/main" id="{2E7A5BCC-1AE7-4233-9674-60B827EA813D}"/>
                  </a:ext>
                </a:extLst>
              </p:cNvPr>
              <p:cNvSpPr txBox="1">
                <a:spLocks noChangeArrowheads="1"/>
              </p:cNvSpPr>
              <p:nvPr/>
            </p:nvSpPr>
            <p:spPr bwMode="auto">
              <a:xfrm>
                <a:off x="6324941" y="3235732"/>
                <a:ext cx="2438059" cy="708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2000" b="1" dirty="0">
                    <a:solidFill>
                      <a:srgbClr val="FF0000"/>
                    </a:solidFill>
                  </a:rPr>
                  <a:t>God Outside</a:t>
                </a:r>
              </a:p>
              <a:p>
                <a:pPr algn="ctr" eaLnBrk="1" hangingPunct="1">
                  <a:spcBef>
                    <a:spcPct val="0"/>
                  </a:spcBef>
                  <a:buFontTx/>
                  <a:buNone/>
                </a:pPr>
                <a:r>
                  <a:rPr lang="en-US" altLang="en-US" sz="2000" b="1" dirty="0">
                    <a:solidFill>
                      <a:srgbClr val="FF0000"/>
                    </a:solidFill>
                  </a:rPr>
                  <a:t>The Box</a:t>
                </a:r>
              </a:p>
            </p:txBody>
          </p:sp>
          <p:sp>
            <p:nvSpPr>
              <p:cNvPr id="32" name="AutoShape 9">
                <a:extLst>
                  <a:ext uri="{FF2B5EF4-FFF2-40B4-BE49-F238E27FC236}">
                    <a16:creationId xmlns:a16="http://schemas.microsoft.com/office/drawing/2014/main" id="{6A293245-E2E1-4ACF-9E3F-9C9DF814B8EC}"/>
                  </a:ext>
                </a:extLst>
              </p:cNvPr>
              <p:cNvSpPr>
                <a:spLocks noChangeArrowheads="1"/>
              </p:cNvSpPr>
              <p:nvPr/>
            </p:nvSpPr>
            <p:spPr bwMode="auto">
              <a:xfrm>
                <a:off x="5967803" y="1371600"/>
                <a:ext cx="304757" cy="304866"/>
              </a:xfrm>
              <a:prstGeom prst="irregularSeal1">
                <a:avLst/>
              </a:prstGeom>
              <a:solidFill>
                <a:srgbClr val="FFFF00"/>
              </a:solidFill>
              <a:ln w="19050">
                <a:solidFill>
                  <a:srgbClr val="FF33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solidFill>
                    <a:srgbClr val="000000"/>
                  </a:solidFill>
                </a:endParaRPr>
              </a:p>
            </p:txBody>
          </p:sp>
          <p:sp>
            <p:nvSpPr>
              <p:cNvPr id="33" name="Text Box 45">
                <a:extLst>
                  <a:ext uri="{FF2B5EF4-FFF2-40B4-BE49-F238E27FC236}">
                    <a16:creationId xmlns:a16="http://schemas.microsoft.com/office/drawing/2014/main" id="{8F418E19-5920-4EA4-869A-9FF308716D99}"/>
                  </a:ext>
                </a:extLst>
              </p:cNvPr>
              <p:cNvSpPr txBox="1">
                <a:spLocks noChangeArrowheads="1"/>
              </p:cNvSpPr>
              <p:nvPr/>
            </p:nvSpPr>
            <p:spPr bwMode="auto">
              <a:xfrm>
                <a:off x="6875338" y="2751900"/>
                <a:ext cx="1412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400" b="1" i="1">
                    <a:solidFill>
                      <a:srgbClr val="FFFFFF"/>
                    </a:solidFill>
                  </a:rPr>
                  <a:t>creatio ex nihilo</a:t>
                </a:r>
              </a:p>
            </p:txBody>
          </p:sp>
          <p:sp>
            <p:nvSpPr>
              <p:cNvPr id="34" name="TextBox 96">
                <a:extLst>
                  <a:ext uri="{FF2B5EF4-FFF2-40B4-BE49-F238E27FC236}">
                    <a16:creationId xmlns:a16="http://schemas.microsoft.com/office/drawing/2014/main" id="{6441B079-54A1-4C13-A2E0-3D485FBC4343}"/>
                  </a:ext>
                </a:extLst>
              </p:cNvPr>
              <p:cNvSpPr txBox="1">
                <a:spLocks noChangeArrowheads="1"/>
              </p:cNvSpPr>
              <p:nvPr/>
            </p:nvSpPr>
            <p:spPr bwMode="auto">
              <a:xfrm>
                <a:off x="6970963" y="1458932"/>
                <a:ext cx="1168237" cy="369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rPr>
                  <a:t>APOSTASY</a:t>
                </a:r>
              </a:p>
            </p:txBody>
          </p:sp>
          <p:sp>
            <p:nvSpPr>
              <p:cNvPr id="35" name="TextBox 97">
                <a:extLst>
                  <a:ext uri="{FF2B5EF4-FFF2-40B4-BE49-F238E27FC236}">
                    <a16:creationId xmlns:a16="http://schemas.microsoft.com/office/drawing/2014/main" id="{CD577F01-4A8B-41B0-93AE-956ADE92FF56}"/>
                  </a:ext>
                </a:extLst>
              </p:cNvPr>
              <p:cNvSpPr txBox="1">
                <a:spLocks noChangeArrowheads="1"/>
              </p:cNvSpPr>
              <p:nvPr/>
            </p:nvSpPr>
            <p:spPr bwMode="auto">
              <a:xfrm>
                <a:off x="5605904" y="1928935"/>
                <a:ext cx="414279" cy="646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3600" b="1">
                    <a:solidFill>
                      <a:srgbClr val="FFFFFF"/>
                    </a:solidFill>
                  </a:rPr>
                  <a:t>=</a:t>
                </a:r>
              </a:p>
            </p:txBody>
          </p:sp>
        </p:grpSp>
        <p:sp>
          <p:nvSpPr>
            <p:cNvPr id="28" name="Oval 10">
              <a:extLst>
                <a:ext uri="{FF2B5EF4-FFF2-40B4-BE49-F238E27FC236}">
                  <a16:creationId xmlns:a16="http://schemas.microsoft.com/office/drawing/2014/main" id="{EDCA64B3-0AD8-4718-9741-DB2C0C632E94}"/>
                </a:ext>
              </a:extLst>
            </p:cNvPr>
            <p:cNvSpPr>
              <a:spLocks noChangeArrowheads="1"/>
            </p:cNvSpPr>
            <p:nvPr/>
          </p:nvSpPr>
          <p:spPr bwMode="auto">
            <a:xfrm>
              <a:off x="8024916" y="1916232"/>
              <a:ext cx="76189" cy="76217"/>
            </a:xfrm>
            <a:prstGeom prst="ellipse">
              <a:avLst/>
            </a:prstGeom>
            <a:solidFill>
              <a:srgbClr val="FFFF66"/>
            </a:solidFill>
            <a:ln w="19050">
              <a:solidFill>
                <a:srgbClr val="FF3300"/>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solidFill>
                  <a:srgbClr val="000000"/>
                </a:solidFill>
              </a:endParaRPr>
            </a:p>
          </p:txBody>
        </p:sp>
      </p:grpSp>
      <p:grpSp>
        <p:nvGrpSpPr>
          <p:cNvPr id="36" name="Group 81">
            <a:extLst>
              <a:ext uri="{FF2B5EF4-FFF2-40B4-BE49-F238E27FC236}">
                <a16:creationId xmlns:a16="http://schemas.microsoft.com/office/drawing/2014/main" id="{4F260D36-51D7-4E86-B169-BFE3154566CA}"/>
              </a:ext>
            </a:extLst>
          </p:cNvPr>
          <p:cNvGrpSpPr>
            <a:grpSpLocks/>
          </p:cNvGrpSpPr>
          <p:nvPr/>
        </p:nvGrpSpPr>
        <p:grpSpPr bwMode="auto">
          <a:xfrm>
            <a:off x="1800225" y="4065588"/>
            <a:ext cx="2438400" cy="2543175"/>
            <a:chOff x="6032936" y="1397872"/>
            <a:chExt cx="2438400" cy="2544456"/>
          </a:xfrm>
        </p:grpSpPr>
        <p:grpSp>
          <p:nvGrpSpPr>
            <p:cNvPr id="37" name="Group 64">
              <a:extLst>
                <a:ext uri="{FF2B5EF4-FFF2-40B4-BE49-F238E27FC236}">
                  <a16:creationId xmlns:a16="http://schemas.microsoft.com/office/drawing/2014/main" id="{A9E4B9BB-6E87-48B6-8623-6BB42BAF6A06}"/>
                </a:ext>
              </a:extLst>
            </p:cNvPr>
            <p:cNvGrpSpPr>
              <a:grpSpLocks/>
            </p:cNvGrpSpPr>
            <p:nvPr/>
          </p:nvGrpSpPr>
          <p:grpSpPr bwMode="auto">
            <a:xfrm>
              <a:off x="6332974" y="1397872"/>
              <a:ext cx="1841500" cy="1751852"/>
              <a:chOff x="6104374" y="1676400"/>
              <a:chExt cx="1841500" cy="1751852"/>
            </a:xfrm>
          </p:grpSpPr>
          <p:grpSp>
            <p:nvGrpSpPr>
              <p:cNvPr id="39" name="Group 129">
                <a:extLst>
                  <a:ext uri="{FF2B5EF4-FFF2-40B4-BE49-F238E27FC236}">
                    <a16:creationId xmlns:a16="http://schemas.microsoft.com/office/drawing/2014/main" id="{707E4827-2C03-4ED0-A1B0-3D76F01D4CDA}"/>
                  </a:ext>
                </a:extLst>
              </p:cNvPr>
              <p:cNvGrpSpPr>
                <a:grpSpLocks/>
              </p:cNvGrpSpPr>
              <p:nvPr/>
            </p:nvGrpSpPr>
            <p:grpSpPr bwMode="auto">
              <a:xfrm>
                <a:off x="6104374" y="1676400"/>
                <a:ext cx="1841500" cy="1751852"/>
                <a:chOff x="3702486" y="1600200"/>
                <a:chExt cx="1840230" cy="1751852"/>
              </a:xfrm>
            </p:grpSpPr>
            <p:grpSp>
              <p:nvGrpSpPr>
                <p:cNvPr id="41" name="Group 37">
                  <a:extLst>
                    <a:ext uri="{FF2B5EF4-FFF2-40B4-BE49-F238E27FC236}">
                      <a16:creationId xmlns:a16="http://schemas.microsoft.com/office/drawing/2014/main" id="{BF45E692-CD92-4282-883D-1B9B79BBBCCE}"/>
                    </a:ext>
                  </a:extLst>
                </p:cNvPr>
                <p:cNvGrpSpPr>
                  <a:grpSpLocks/>
                </p:cNvGrpSpPr>
                <p:nvPr/>
              </p:nvGrpSpPr>
              <p:grpSpPr bwMode="auto">
                <a:xfrm>
                  <a:off x="3702486" y="1600200"/>
                  <a:ext cx="1840230" cy="1751852"/>
                  <a:chOff x="3702683" y="2933561"/>
                  <a:chExt cx="1752600" cy="1751852"/>
                </a:xfrm>
              </p:grpSpPr>
              <p:sp>
                <p:nvSpPr>
                  <p:cNvPr id="43" name="Oval 129">
                    <a:extLst>
                      <a:ext uri="{FF2B5EF4-FFF2-40B4-BE49-F238E27FC236}">
                        <a16:creationId xmlns:a16="http://schemas.microsoft.com/office/drawing/2014/main" id="{EF269183-E8B4-4F41-9058-61B4462F16D6}"/>
                      </a:ext>
                    </a:extLst>
                  </p:cNvPr>
                  <p:cNvSpPr>
                    <a:spLocks noChangeArrowheads="1"/>
                  </p:cNvSpPr>
                  <p:nvPr/>
                </p:nvSpPr>
                <p:spPr bwMode="auto">
                  <a:xfrm>
                    <a:off x="3702683" y="2933561"/>
                    <a:ext cx="1752600" cy="1751894"/>
                  </a:xfrm>
                  <a:prstGeom prst="ellipse">
                    <a:avLst/>
                  </a:prstGeom>
                  <a:solidFill>
                    <a:schemeClr val="bg1"/>
                  </a:solidFill>
                  <a:ln w="38100">
                    <a:solidFill>
                      <a:srgbClr val="FF0000"/>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solidFill>
                        <a:srgbClr val="FFFFFF"/>
                      </a:solidFill>
                    </a:endParaRPr>
                  </a:p>
                </p:txBody>
              </p:sp>
              <p:grpSp>
                <p:nvGrpSpPr>
                  <p:cNvPr id="44" name="Group 36">
                    <a:extLst>
                      <a:ext uri="{FF2B5EF4-FFF2-40B4-BE49-F238E27FC236}">
                        <a16:creationId xmlns:a16="http://schemas.microsoft.com/office/drawing/2014/main" id="{0351E411-9B12-4912-8523-94A23A891DCD}"/>
                      </a:ext>
                    </a:extLst>
                  </p:cNvPr>
                  <p:cNvGrpSpPr>
                    <a:grpSpLocks/>
                  </p:cNvGrpSpPr>
                  <p:nvPr/>
                </p:nvGrpSpPr>
                <p:grpSpPr bwMode="auto">
                  <a:xfrm>
                    <a:off x="4116659" y="3197212"/>
                    <a:ext cx="954865" cy="246180"/>
                    <a:chOff x="4116659" y="3197212"/>
                    <a:chExt cx="954865" cy="246180"/>
                  </a:xfrm>
                </p:grpSpPr>
                <p:sp>
                  <p:nvSpPr>
                    <p:cNvPr id="45" name="Rectangle 44">
                      <a:extLst>
                        <a:ext uri="{FF2B5EF4-FFF2-40B4-BE49-F238E27FC236}">
                          <a16:creationId xmlns:a16="http://schemas.microsoft.com/office/drawing/2014/main" id="{276E9437-D229-4425-A819-28BCD02CDE27}"/>
                        </a:ext>
                      </a:extLst>
                    </p:cNvPr>
                    <p:cNvSpPr/>
                    <p:nvPr/>
                  </p:nvSpPr>
                  <p:spPr>
                    <a:xfrm rot="21180000">
                      <a:off x="4918926" y="3214690"/>
                      <a:ext cx="152598" cy="2287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46" name="Rectangle 45">
                      <a:extLst>
                        <a:ext uri="{FF2B5EF4-FFF2-40B4-BE49-F238E27FC236}">
                          <a16:creationId xmlns:a16="http://schemas.microsoft.com/office/drawing/2014/main" id="{A5D7DCB6-F24E-42A7-AFE6-1418D08FDE52}"/>
                        </a:ext>
                      </a:extLst>
                    </p:cNvPr>
                    <p:cNvSpPr/>
                    <p:nvPr/>
                  </p:nvSpPr>
                  <p:spPr>
                    <a:xfrm rot="420000">
                      <a:off x="4116659" y="3197219"/>
                      <a:ext cx="152597" cy="2287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grpSp>
            </p:grpSp>
            <p:cxnSp>
              <p:nvCxnSpPr>
                <p:cNvPr id="42" name="Straight Connector 41">
                  <a:extLst>
                    <a:ext uri="{FF2B5EF4-FFF2-40B4-BE49-F238E27FC236}">
                      <a16:creationId xmlns:a16="http://schemas.microsoft.com/office/drawing/2014/main" id="{1E2760CB-424E-4F19-BB5D-D551CB276112}"/>
                    </a:ext>
                  </a:extLst>
                </p:cNvPr>
                <p:cNvCxnSpPr/>
                <p:nvPr/>
              </p:nvCxnSpPr>
              <p:spPr bwMode="auto">
                <a:xfrm>
                  <a:off x="3976934" y="2476941"/>
                  <a:ext cx="13436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0" name="TextBox 104">
                <a:extLst>
                  <a:ext uri="{FF2B5EF4-FFF2-40B4-BE49-F238E27FC236}">
                    <a16:creationId xmlns:a16="http://schemas.microsoft.com/office/drawing/2014/main" id="{6E9445D9-E5EE-41E3-B2C6-2A7C49928EDF}"/>
                  </a:ext>
                </a:extLst>
              </p:cNvPr>
              <p:cNvSpPr txBox="1">
                <a:spLocks noChangeArrowheads="1"/>
              </p:cNvSpPr>
              <p:nvPr/>
            </p:nvSpPr>
            <p:spPr bwMode="auto">
              <a:xfrm>
                <a:off x="6580624" y="2060769"/>
                <a:ext cx="892175" cy="952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2000" dirty="0">
                    <a:solidFill>
                      <a:srgbClr val="000000"/>
                    </a:solidFill>
                  </a:rPr>
                  <a:t>God</a:t>
                </a:r>
              </a:p>
              <a:p>
                <a:pPr algn="ctr" eaLnBrk="1" hangingPunct="1">
                  <a:spcBef>
                    <a:spcPct val="0"/>
                  </a:spcBef>
                  <a:buFontTx/>
                  <a:buNone/>
                </a:pPr>
                <a:endParaRPr lang="en-US" altLang="en-US" sz="1600" dirty="0">
                  <a:solidFill>
                    <a:srgbClr val="000000"/>
                  </a:solidFill>
                </a:endParaRPr>
              </a:p>
              <a:p>
                <a:pPr algn="ctr" eaLnBrk="1" hangingPunct="1">
                  <a:spcBef>
                    <a:spcPct val="0"/>
                  </a:spcBef>
                  <a:buFontTx/>
                  <a:buNone/>
                </a:pPr>
                <a:r>
                  <a:rPr lang="en-US" altLang="en-US" sz="2000" dirty="0">
                    <a:solidFill>
                      <a:srgbClr val="000000"/>
                    </a:solidFill>
                  </a:rPr>
                  <a:t>Reality</a:t>
                </a:r>
              </a:p>
            </p:txBody>
          </p:sp>
        </p:grpSp>
        <p:sp>
          <p:nvSpPr>
            <p:cNvPr id="38" name="Text Box 24">
              <a:extLst>
                <a:ext uri="{FF2B5EF4-FFF2-40B4-BE49-F238E27FC236}">
                  <a16:creationId xmlns:a16="http://schemas.microsoft.com/office/drawing/2014/main" id="{E1C04A74-D456-40E0-8C79-F10570B50E0E}"/>
                </a:ext>
              </a:extLst>
            </p:cNvPr>
            <p:cNvSpPr txBox="1">
              <a:spLocks noChangeArrowheads="1"/>
            </p:cNvSpPr>
            <p:nvPr/>
          </p:nvSpPr>
          <p:spPr bwMode="auto">
            <a:xfrm>
              <a:off x="6032936" y="3233946"/>
              <a:ext cx="2438400" cy="708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2000" b="1" dirty="0">
                  <a:solidFill>
                    <a:srgbClr val="FF0000"/>
                  </a:solidFill>
                </a:rPr>
                <a:t>Absolutism</a:t>
              </a:r>
            </a:p>
            <a:p>
              <a:pPr algn="ctr" eaLnBrk="1" hangingPunct="1">
                <a:spcBef>
                  <a:spcPct val="0"/>
                </a:spcBef>
                <a:buFontTx/>
                <a:buNone/>
              </a:pPr>
              <a:r>
                <a:rPr lang="en-US" altLang="en-US" sz="2000" b="1" dirty="0">
                  <a:solidFill>
                    <a:srgbClr val="FF0000"/>
                  </a:solidFill>
                </a:rPr>
                <a:t>of God</a:t>
              </a:r>
            </a:p>
          </p:txBody>
        </p:sp>
      </p:grpSp>
      <p:sp>
        <p:nvSpPr>
          <p:cNvPr id="47" name="TextBox 113">
            <a:extLst>
              <a:ext uri="{FF2B5EF4-FFF2-40B4-BE49-F238E27FC236}">
                <a16:creationId xmlns:a16="http://schemas.microsoft.com/office/drawing/2014/main" id="{23AF175B-21FC-4C15-89B0-FA6BCCE05304}"/>
              </a:ext>
            </a:extLst>
          </p:cNvPr>
          <p:cNvSpPr txBox="1">
            <a:spLocks noChangeArrowheads="1"/>
          </p:cNvSpPr>
          <p:nvPr/>
        </p:nvSpPr>
        <p:spPr bwMode="auto">
          <a:xfrm>
            <a:off x="1676400" y="3286125"/>
            <a:ext cx="91662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2800" dirty="0">
                <a:solidFill>
                  <a:schemeClr val="bg1"/>
                </a:solidFill>
              </a:rPr>
              <a:t>Three Philosophical and Doctrinal Equivalents  </a:t>
            </a:r>
          </a:p>
        </p:txBody>
      </p:sp>
      <p:grpSp>
        <p:nvGrpSpPr>
          <p:cNvPr id="48" name="Group 47">
            <a:extLst>
              <a:ext uri="{FF2B5EF4-FFF2-40B4-BE49-F238E27FC236}">
                <a16:creationId xmlns:a16="http://schemas.microsoft.com/office/drawing/2014/main" id="{D24EC816-CCC9-4934-9375-252261BA9DAD}"/>
              </a:ext>
            </a:extLst>
          </p:cNvPr>
          <p:cNvGrpSpPr>
            <a:grpSpLocks/>
          </p:cNvGrpSpPr>
          <p:nvPr/>
        </p:nvGrpSpPr>
        <p:grpSpPr bwMode="auto">
          <a:xfrm>
            <a:off x="4270375" y="838201"/>
            <a:ext cx="2992438" cy="2514599"/>
            <a:chOff x="2571010" y="446087"/>
            <a:chExt cx="2993494" cy="2514599"/>
          </a:xfrm>
        </p:grpSpPr>
        <p:grpSp>
          <p:nvGrpSpPr>
            <p:cNvPr id="49" name="Group 85">
              <a:extLst>
                <a:ext uri="{FF2B5EF4-FFF2-40B4-BE49-F238E27FC236}">
                  <a16:creationId xmlns:a16="http://schemas.microsoft.com/office/drawing/2014/main" id="{2BB6BB3F-5B33-4BBE-B0B2-53670ECD45CD}"/>
                </a:ext>
              </a:extLst>
            </p:cNvPr>
            <p:cNvGrpSpPr>
              <a:grpSpLocks/>
            </p:cNvGrpSpPr>
            <p:nvPr/>
          </p:nvGrpSpPr>
          <p:grpSpPr bwMode="auto">
            <a:xfrm>
              <a:off x="2898150" y="446087"/>
              <a:ext cx="2666354" cy="2514599"/>
              <a:chOff x="657544" y="4315767"/>
              <a:chExt cx="2666354" cy="2514705"/>
            </a:xfrm>
          </p:grpSpPr>
          <p:grpSp>
            <p:nvGrpSpPr>
              <p:cNvPr id="51" name="Group 65">
                <a:extLst>
                  <a:ext uri="{FF2B5EF4-FFF2-40B4-BE49-F238E27FC236}">
                    <a16:creationId xmlns:a16="http://schemas.microsoft.com/office/drawing/2014/main" id="{79E080E6-5D18-4DB1-8DE9-D0B931AF196D}"/>
                  </a:ext>
                </a:extLst>
              </p:cNvPr>
              <p:cNvGrpSpPr>
                <a:grpSpLocks/>
              </p:cNvGrpSpPr>
              <p:nvPr/>
            </p:nvGrpSpPr>
            <p:grpSpPr bwMode="auto">
              <a:xfrm>
                <a:off x="1068852" y="4315767"/>
                <a:ext cx="1838974" cy="1752674"/>
                <a:chOff x="1176584" y="5075137"/>
                <a:chExt cx="1838974" cy="1752674"/>
              </a:xfrm>
            </p:grpSpPr>
            <p:grpSp>
              <p:nvGrpSpPr>
                <p:cNvPr id="53" name="Group 64">
                  <a:extLst>
                    <a:ext uri="{FF2B5EF4-FFF2-40B4-BE49-F238E27FC236}">
                      <a16:creationId xmlns:a16="http://schemas.microsoft.com/office/drawing/2014/main" id="{3E6A4365-70AE-4C73-B634-640ACC1DD1E3}"/>
                    </a:ext>
                  </a:extLst>
                </p:cNvPr>
                <p:cNvGrpSpPr>
                  <a:grpSpLocks/>
                </p:cNvGrpSpPr>
                <p:nvPr/>
              </p:nvGrpSpPr>
              <p:grpSpPr bwMode="auto">
                <a:xfrm>
                  <a:off x="1176584" y="5075137"/>
                  <a:ext cx="1838974" cy="1752674"/>
                  <a:chOff x="1201532" y="2239971"/>
                  <a:chExt cx="1838975" cy="1752674"/>
                </a:xfrm>
              </p:grpSpPr>
              <p:sp>
                <p:nvSpPr>
                  <p:cNvPr id="55" name="Oval 129">
                    <a:extLst>
                      <a:ext uri="{FF2B5EF4-FFF2-40B4-BE49-F238E27FC236}">
                        <a16:creationId xmlns:a16="http://schemas.microsoft.com/office/drawing/2014/main" id="{3FCB69EA-DC61-4C98-BA11-4656B8BE9C56}"/>
                      </a:ext>
                    </a:extLst>
                  </p:cNvPr>
                  <p:cNvSpPr>
                    <a:spLocks noChangeArrowheads="1"/>
                  </p:cNvSpPr>
                  <p:nvPr/>
                </p:nvSpPr>
                <p:spPr bwMode="auto">
                  <a:xfrm>
                    <a:off x="1201532" y="2239971"/>
                    <a:ext cx="1838975" cy="1752674"/>
                  </a:xfrm>
                  <a:prstGeom prst="ellipse">
                    <a:avLst/>
                  </a:prstGeom>
                  <a:solidFill>
                    <a:schemeClr val="bg1"/>
                  </a:solidFill>
                  <a:ln w="38100">
                    <a:solidFill>
                      <a:srgbClr val="00FF00"/>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solidFill>
                        <a:srgbClr val="FFFFFF"/>
                      </a:solidFill>
                    </a:endParaRPr>
                  </a:p>
                </p:txBody>
              </p:sp>
              <p:cxnSp>
                <p:nvCxnSpPr>
                  <p:cNvPr id="56" name="Straight Connector 55">
                    <a:extLst>
                      <a:ext uri="{FF2B5EF4-FFF2-40B4-BE49-F238E27FC236}">
                        <a16:creationId xmlns:a16="http://schemas.microsoft.com/office/drawing/2014/main" id="{ECFF0014-C609-4E02-992A-1CE42B7DF748}"/>
                      </a:ext>
                    </a:extLst>
                  </p:cNvPr>
                  <p:cNvCxnSpPr/>
                  <p:nvPr/>
                </p:nvCxnSpPr>
                <p:spPr bwMode="auto">
                  <a:xfrm>
                    <a:off x="1461974" y="3078207"/>
                    <a:ext cx="13435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4" name="TextBox 61">
                  <a:extLst>
                    <a:ext uri="{FF2B5EF4-FFF2-40B4-BE49-F238E27FC236}">
                      <a16:creationId xmlns:a16="http://schemas.microsoft.com/office/drawing/2014/main" id="{B92C3147-CB99-492D-BEF9-9FA66FB04FF4}"/>
                    </a:ext>
                  </a:extLst>
                </p:cNvPr>
                <p:cNvSpPr txBox="1">
                  <a:spLocks noChangeArrowheads="1"/>
                </p:cNvSpPr>
                <p:nvPr/>
              </p:nvSpPr>
              <p:spPr bwMode="auto">
                <a:xfrm>
                  <a:off x="1219461" y="5462505"/>
                  <a:ext cx="1746865" cy="954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2000" dirty="0">
                      <a:solidFill>
                        <a:srgbClr val="000000"/>
                      </a:solidFill>
                    </a:rPr>
                    <a:t>Existence</a:t>
                  </a:r>
                </a:p>
                <a:p>
                  <a:pPr algn="ctr" eaLnBrk="1" hangingPunct="1">
                    <a:spcBef>
                      <a:spcPct val="0"/>
                    </a:spcBef>
                    <a:buFontTx/>
                    <a:buNone/>
                  </a:pPr>
                  <a:endParaRPr lang="en-US" altLang="en-US" sz="1600" dirty="0">
                    <a:solidFill>
                      <a:srgbClr val="000000"/>
                    </a:solidFill>
                  </a:endParaRPr>
                </a:p>
                <a:p>
                  <a:pPr algn="ctr" eaLnBrk="1" hangingPunct="1">
                    <a:spcBef>
                      <a:spcPct val="0"/>
                    </a:spcBef>
                    <a:buFontTx/>
                    <a:buNone/>
                  </a:pPr>
                  <a:r>
                    <a:rPr lang="en-US" altLang="en-US" sz="2000" dirty="0">
                      <a:solidFill>
                        <a:srgbClr val="000000"/>
                      </a:solidFill>
                    </a:rPr>
                    <a:t>Consciousness</a:t>
                  </a:r>
                </a:p>
              </p:txBody>
            </p:sp>
          </p:grpSp>
          <p:sp>
            <p:nvSpPr>
              <p:cNvPr id="52" name="Text Box 8">
                <a:extLst>
                  <a:ext uri="{FF2B5EF4-FFF2-40B4-BE49-F238E27FC236}">
                    <a16:creationId xmlns:a16="http://schemas.microsoft.com/office/drawing/2014/main" id="{EB79B6D4-229E-409C-A62E-576BB1363D37}"/>
                  </a:ext>
                </a:extLst>
              </p:cNvPr>
              <p:cNvSpPr txBox="1">
                <a:spLocks noChangeArrowheads="1"/>
              </p:cNvSpPr>
              <p:nvPr/>
            </p:nvSpPr>
            <p:spPr bwMode="auto">
              <a:xfrm>
                <a:off x="657544" y="6122417"/>
                <a:ext cx="2666354" cy="708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2000" b="1" dirty="0">
                    <a:solidFill>
                      <a:srgbClr val="00FF00"/>
                    </a:solidFill>
                  </a:rPr>
                  <a:t>Primacy of</a:t>
                </a:r>
              </a:p>
              <a:p>
                <a:pPr algn="ctr" eaLnBrk="1" hangingPunct="1">
                  <a:spcBef>
                    <a:spcPct val="0"/>
                  </a:spcBef>
                  <a:buFontTx/>
                  <a:buNone/>
                </a:pPr>
                <a:r>
                  <a:rPr lang="en-US" altLang="en-US" sz="2000" b="1" dirty="0">
                    <a:solidFill>
                      <a:srgbClr val="00FF00"/>
                    </a:solidFill>
                  </a:rPr>
                  <a:t>Existence</a:t>
                </a:r>
              </a:p>
            </p:txBody>
          </p:sp>
        </p:grpSp>
        <p:sp>
          <p:nvSpPr>
            <p:cNvPr id="50" name="TextBox 63">
              <a:extLst>
                <a:ext uri="{FF2B5EF4-FFF2-40B4-BE49-F238E27FC236}">
                  <a16:creationId xmlns:a16="http://schemas.microsoft.com/office/drawing/2014/main" id="{488303BF-FD0E-49B9-BC2A-9384B93C2701}"/>
                </a:ext>
              </a:extLst>
            </p:cNvPr>
            <p:cNvSpPr txBox="1">
              <a:spLocks noChangeArrowheads="1"/>
            </p:cNvSpPr>
            <p:nvPr/>
          </p:nvSpPr>
          <p:spPr bwMode="auto">
            <a:xfrm>
              <a:off x="2571010" y="842963"/>
              <a:ext cx="414484"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3600" b="1">
                  <a:solidFill>
                    <a:srgbClr val="FFFFFF"/>
                  </a:solidFill>
                </a:rPr>
                <a:t>=</a:t>
              </a:r>
            </a:p>
          </p:txBody>
        </p:sp>
      </p:grpSp>
      <p:grpSp>
        <p:nvGrpSpPr>
          <p:cNvPr id="57" name="Group 56">
            <a:extLst>
              <a:ext uri="{FF2B5EF4-FFF2-40B4-BE49-F238E27FC236}">
                <a16:creationId xmlns:a16="http://schemas.microsoft.com/office/drawing/2014/main" id="{C67EA673-E986-443E-B8F9-4467A7178667}"/>
              </a:ext>
            </a:extLst>
          </p:cNvPr>
          <p:cNvGrpSpPr>
            <a:grpSpLocks/>
          </p:cNvGrpSpPr>
          <p:nvPr/>
        </p:nvGrpSpPr>
        <p:grpSpPr bwMode="auto">
          <a:xfrm>
            <a:off x="4265613" y="4065588"/>
            <a:ext cx="3003550" cy="2547937"/>
            <a:chOff x="2566212" y="4065588"/>
            <a:chExt cx="3004856" cy="2547938"/>
          </a:xfrm>
        </p:grpSpPr>
        <p:grpSp>
          <p:nvGrpSpPr>
            <p:cNvPr id="58" name="Group 68">
              <a:extLst>
                <a:ext uri="{FF2B5EF4-FFF2-40B4-BE49-F238E27FC236}">
                  <a16:creationId xmlns:a16="http://schemas.microsoft.com/office/drawing/2014/main" id="{79A472A1-D079-498C-82E6-72333CBBB3DD}"/>
                </a:ext>
              </a:extLst>
            </p:cNvPr>
            <p:cNvGrpSpPr>
              <a:grpSpLocks/>
            </p:cNvGrpSpPr>
            <p:nvPr/>
          </p:nvGrpSpPr>
          <p:grpSpPr bwMode="auto">
            <a:xfrm>
              <a:off x="2904068" y="4065588"/>
              <a:ext cx="2667000" cy="2547938"/>
              <a:chOff x="656898" y="1676400"/>
              <a:chExt cx="2667000" cy="2547331"/>
            </a:xfrm>
          </p:grpSpPr>
          <p:sp>
            <p:nvSpPr>
              <p:cNvPr id="60" name="Text Box 8">
                <a:extLst>
                  <a:ext uri="{FF2B5EF4-FFF2-40B4-BE49-F238E27FC236}">
                    <a16:creationId xmlns:a16="http://schemas.microsoft.com/office/drawing/2014/main" id="{1534F225-C6A3-4922-8BE1-6B871F47B136}"/>
                  </a:ext>
                </a:extLst>
              </p:cNvPr>
              <p:cNvSpPr txBox="1">
                <a:spLocks noChangeArrowheads="1"/>
              </p:cNvSpPr>
              <p:nvPr/>
            </p:nvSpPr>
            <p:spPr bwMode="auto">
              <a:xfrm>
                <a:off x="657326" y="3515874"/>
                <a:ext cx="2666572" cy="707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2000" b="1" dirty="0">
                    <a:solidFill>
                      <a:srgbClr val="FF0000"/>
                    </a:solidFill>
                  </a:rPr>
                  <a:t>Primacy of</a:t>
                </a:r>
              </a:p>
              <a:p>
                <a:pPr algn="ctr" eaLnBrk="1" hangingPunct="1">
                  <a:spcBef>
                    <a:spcPct val="0"/>
                  </a:spcBef>
                  <a:buFontTx/>
                  <a:buNone/>
                </a:pPr>
                <a:r>
                  <a:rPr lang="en-US" altLang="en-US" sz="2000" b="1" dirty="0">
                    <a:solidFill>
                      <a:srgbClr val="FF0000"/>
                    </a:solidFill>
                  </a:rPr>
                  <a:t>Consciousness </a:t>
                </a:r>
                <a:endParaRPr lang="en-US" altLang="en-US" sz="2000" b="1" i="1" dirty="0">
                  <a:solidFill>
                    <a:srgbClr val="FF0000"/>
                  </a:solidFill>
                </a:endParaRPr>
              </a:p>
            </p:txBody>
          </p:sp>
          <p:grpSp>
            <p:nvGrpSpPr>
              <p:cNvPr id="61" name="Group 64">
                <a:extLst>
                  <a:ext uri="{FF2B5EF4-FFF2-40B4-BE49-F238E27FC236}">
                    <a16:creationId xmlns:a16="http://schemas.microsoft.com/office/drawing/2014/main" id="{5B3EDBC8-0C45-468E-B633-1A62E679305E}"/>
                  </a:ext>
                </a:extLst>
              </p:cNvPr>
              <p:cNvGrpSpPr>
                <a:grpSpLocks/>
              </p:cNvGrpSpPr>
              <p:nvPr/>
            </p:nvGrpSpPr>
            <p:grpSpPr bwMode="auto">
              <a:xfrm>
                <a:off x="1063298" y="1676400"/>
                <a:ext cx="1839913" cy="1752182"/>
                <a:chOff x="1200771" y="2057400"/>
                <a:chExt cx="1839914" cy="1752182"/>
              </a:xfrm>
            </p:grpSpPr>
            <p:sp>
              <p:nvSpPr>
                <p:cNvPr id="63" name="Oval 129">
                  <a:extLst>
                    <a:ext uri="{FF2B5EF4-FFF2-40B4-BE49-F238E27FC236}">
                      <a16:creationId xmlns:a16="http://schemas.microsoft.com/office/drawing/2014/main" id="{1BBDA995-ADEE-4AF1-BA52-41F9007ABB7A}"/>
                    </a:ext>
                  </a:extLst>
                </p:cNvPr>
                <p:cNvSpPr>
                  <a:spLocks noChangeArrowheads="1"/>
                </p:cNvSpPr>
                <p:nvPr/>
              </p:nvSpPr>
              <p:spPr bwMode="auto">
                <a:xfrm>
                  <a:off x="1201376" y="2057400"/>
                  <a:ext cx="1839126" cy="1752183"/>
                </a:xfrm>
                <a:prstGeom prst="ellipse">
                  <a:avLst/>
                </a:prstGeom>
                <a:solidFill>
                  <a:schemeClr val="bg1"/>
                </a:solidFill>
                <a:ln w="38100">
                  <a:solidFill>
                    <a:srgbClr val="FF0000"/>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solidFill>
                      <a:srgbClr val="FFFFFF"/>
                    </a:solidFill>
                  </a:endParaRPr>
                </a:p>
              </p:txBody>
            </p:sp>
            <p:cxnSp>
              <p:nvCxnSpPr>
                <p:cNvPr id="64" name="Straight Connector 63">
                  <a:extLst>
                    <a:ext uri="{FF2B5EF4-FFF2-40B4-BE49-F238E27FC236}">
                      <a16:creationId xmlns:a16="http://schemas.microsoft.com/office/drawing/2014/main" id="{B03D4E85-2816-4EB6-82DC-11BA6525266A}"/>
                    </a:ext>
                  </a:extLst>
                </p:cNvPr>
                <p:cNvCxnSpPr/>
                <p:nvPr/>
              </p:nvCxnSpPr>
              <p:spPr bwMode="auto">
                <a:xfrm>
                  <a:off x="1461840" y="2941427"/>
                  <a:ext cx="134361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2" name="TextBox 70">
                <a:extLst>
                  <a:ext uri="{FF2B5EF4-FFF2-40B4-BE49-F238E27FC236}">
                    <a16:creationId xmlns:a16="http://schemas.microsoft.com/office/drawing/2014/main" id="{A93B7989-3205-46EC-8035-DA246244F6A6}"/>
                  </a:ext>
                </a:extLst>
              </p:cNvPr>
              <p:cNvSpPr txBox="1">
                <a:spLocks noChangeArrowheads="1"/>
              </p:cNvSpPr>
              <p:nvPr/>
            </p:nvSpPr>
            <p:spPr bwMode="auto">
              <a:xfrm>
                <a:off x="1127430" y="2079529"/>
                <a:ext cx="1694599" cy="953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2000">
                    <a:solidFill>
                      <a:srgbClr val="000000"/>
                    </a:solidFill>
                  </a:rPr>
                  <a:t>Consciousness</a:t>
                </a:r>
              </a:p>
              <a:p>
                <a:pPr algn="ctr" eaLnBrk="1" hangingPunct="1">
                  <a:spcBef>
                    <a:spcPct val="0"/>
                  </a:spcBef>
                  <a:buFontTx/>
                  <a:buNone/>
                </a:pPr>
                <a:endParaRPr lang="en-US" altLang="en-US" sz="1600">
                  <a:solidFill>
                    <a:srgbClr val="000000"/>
                  </a:solidFill>
                </a:endParaRPr>
              </a:p>
              <a:p>
                <a:pPr algn="ctr" eaLnBrk="1" hangingPunct="1">
                  <a:spcBef>
                    <a:spcPct val="0"/>
                  </a:spcBef>
                  <a:buFontTx/>
                  <a:buNone/>
                </a:pPr>
                <a:r>
                  <a:rPr lang="en-US" altLang="en-US" sz="2000">
                    <a:solidFill>
                      <a:srgbClr val="000000"/>
                    </a:solidFill>
                  </a:rPr>
                  <a:t>Existence</a:t>
                </a:r>
              </a:p>
            </p:txBody>
          </p:sp>
        </p:grpSp>
        <p:sp>
          <p:nvSpPr>
            <p:cNvPr id="59" name="TextBox 66">
              <a:extLst>
                <a:ext uri="{FF2B5EF4-FFF2-40B4-BE49-F238E27FC236}">
                  <a16:creationId xmlns:a16="http://schemas.microsoft.com/office/drawing/2014/main" id="{B461CFFE-C60E-43CB-AC8C-BDD08B2160AE}"/>
                </a:ext>
              </a:extLst>
            </p:cNvPr>
            <p:cNvSpPr txBox="1">
              <a:spLocks noChangeArrowheads="1"/>
            </p:cNvSpPr>
            <p:nvPr/>
          </p:nvSpPr>
          <p:spPr bwMode="auto">
            <a:xfrm>
              <a:off x="2566212" y="4637088"/>
              <a:ext cx="41451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3600" b="1">
                  <a:solidFill>
                    <a:srgbClr val="FFFFFF"/>
                  </a:solidFill>
                </a:rPr>
                <a:t>=</a:t>
              </a:r>
            </a:p>
          </p:txBody>
        </p:sp>
      </p:grpSp>
      <p:sp>
        <p:nvSpPr>
          <p:cNvPr id="67" name="TextBox 66">
            <a:extLst>
              <a:ext uri="{FF2B5EF4-FFF2-40B4-BE49-F238E27FC236}">
                <a16:creationId xmlns:a16="http://schemas.microsoft.com/office/drawing/2014/main" id="{9738B48F-A67A-4C08-9476-B10F472D9D56}"/>
              </a:ext>
            </a:extLst>
          </p:cNvPr>
          <p:cNvSpPr txBox="1"/>
          <p:nvPr/>
        </p:nvSpPr>
        <p:spPr>
          <a:xfrm>
            <a:off x="5033477" y="191871"/>
            <a:ext cx="1798506" cy="646331"/>
          </a:xfrm>
          <a:prstGeom prst="rect">
            <a:avLst/>
          </a:prstGeom>
          <a:noFill/>
        </p:spPr>
        <p:txBody>
          <a:bodyPr wrap="square">
            <a:spAutoFit/>
          </a:bodyPr>
          <a:lstStyle/>
          <a:p>
            <a:pPr algn="ctr" eaLnBrk="1" hangingPunct="1">
              <a:defRPr/>
            </a:pPr>
            <a:r>
              <a:rPr lang="en-US" b="1" dirty="0">
                <a:solidFill>
                  <a:srgbClr val="FFFF00"/>
                </a:solidFill>
                <a:latin typeface="+mn-lt"/>
              </a:rPr>
              <a:t>PHILOSOPHICAL </a:t>
            </a:r>
          </a:p>
          <a:p>
            <a:pPr algn="ctr" eaLnBrk="1" hangingPunct="1">
              <a:defRPr/>
            </a:pPr>
            <a:r>
              <a:rPr lang="en-US" b="1" dirty="0">
                <a:solidFill>
                  <a:srgbClr val="FFFF00"/>
                </a:solidFill>
                <a:latin typeface="+mn-lt"/>
              </a:rPr>
              <a:t>LANGUAGE:</a:t>
            </a:r>
            <a:endParaRPr lang="en-US" b="1" dirty="0">
              <a:solidFill>
                <a:srgbClr val="FFFF00"/>
              </a:solidFill>
              <a:latin typeface="+mn-lt"/>
              <a:cs typeface="Arial" charset="0"/>
            </a:endParaRPr>
          </a:p>
        </p:txBody>
      </p:sp>
      <p:sp>
        <p:nvSpPr>
          <p:cNvPr id="68" name="TextBox 67">
            <a:extLst>
              <a:ext uri="{FF2B5EF4-FFF2-40B4-BE49-F238E27FC236}">
                <a16:creationId xmlns:a16="http://schemas.microsoft.com/office/drawing/2014/main" id="{62B47AA2-266B-49A1-87D3-E18C2F1B57B2}"/>
              </a:ext>
            </a:extLst>
          </p:cNvPr>
          <p:cNvSpPr txBox="1"/>
          <p:nvPr/>
        </p:nvSpPr>
        <p:spPr>
          <a:xfrm>
            <a:off x="2198299" y="191871"/>
            <a:ext cx="1633926" cy="646331"/>
          </a:xfrm>
          <a:prstGeom prst="rect">
            <a:avLst/>
          </a:prstGeom>
          <a:noFill/>
        </p:spPr>
        <p:txBody>
          <a:bodyPr wrap="square">
            <a:spAutoFit/>
          </a:bodyPr>
          <a:lstStyle/>
          <a:p>
            <a:pPr algn="ctr" eaLnBrk="1" hangingPunct="1">
              <a:defRPr/>
            </a:pPr>
            <a:r>
              <a:rPr lang="en-US" b="1" dirty="0">
                <a:solidFill>
                  <a:srgbClr val="FFFF00"/>
                </a:solidFill>
                <a:latin typeface="+mn-lt"/>
              </a:rPr>
              <a:t>THEOLOGICAL </a:t>
            </a:r>
          </a:p>
          <a:p>
            <a:pPr algn="ctr" eaLnBrk="1" hangingPunct="1">
              <a:defRPr/>
            </a:pPr>
            <a:r>
              <a:rPr lang="en-US" b="1" dirty="0">
                <a:solidFill>
                  <a:srgbClr val="FFFF00"/>
                </a:solidFill>
                <a:latin typeface="+mn-lt"/>
              </a:rPr>
              <a:t>LANGUAGE:</a:t>
            </a:r>
            <a:endParaRPr lang="en-US" b="1" dirty="0">
              <a:solidFill>
                <a:srgbClr val="FFFF00"/>
              </a:solidFill>
              <a:latin typeface="+mn-lt"/>
              <a:cs typeface="Arial" charset="0"/>
            </a:endParaRPr>
          </a:p>
        </p:txBody>
      </p:sp>
      <p:sp>
        <p:nvSpPr>
          <p:cNvPr id="69" name="TextBox 68">
            <a:extLst>
              <a:ext uri="{FF2B5EF4-FFF2-40B4-BE49-F238E27FC236}">
                <a16:creationId xmlns:a16="http://schemas.microsoft.com/office/drawing/2014/main" id="{9068C02E-DF8F-48C7-B9AD-1FAB621BD8A1}"/>
              </a:ext>
            </a:extLst>
          </p:cNvPr>
          <p:cNvSpPr txBox="1"/>
          <p:nvPr/>
        </p:nvSpPr>
        <p:spPr>
          <a:xfrm>
            <a:off x="8463272" y="191871"/>
            <a:ext cx="1633926" cy="646331"/>
          </a:xfrm>
          <a:prstGeom prst="rect">
            <a:avLst/>
          </a:prstGeom>
          <a:noFill/>
        </p:spPr>
        <p:txBody>
          <a:bodyPr wrap="square">
            <a:spAutoFit/>
          </a:bodyPr>
          <a:lstStyle/>
          <a:p>
            <a:pPr algn="ctr" eaLnBrk="1" hangingPunct="1">
              <a:defRPr/>
            </a:pPr>
            <a:r>
              <a:rPr lang="en-US" b="1" dirty="0">
                <a:solidFill>
                  <a:srgbClr val="FFFF00"/>
                </a:solidFill>
                <a:latin typeface="+mn-lt"/>
              </a:rPr>
              <a:t>ONTOLOGICAL FRAMEWORK:</a:t>
            </a:r>
            <a:endParaRPr lang="en-US" b="1" dirty="0">
              <a:solidFill>
                <a:srgbClr val="FFFF00"/>
              </a:solidFill>
              <a:latin typeface="+mn-lt"/>
              <a:cs typeface="Arial" charset="0"/>
            </a:endParaRPr>
          </a:p>
        </p:txBody>
      </p:sp>
    </p:spTree>
    <p:extLst>
      <p:ext uri="{BB962C8B-B14F-4D97-AF65-F5344CB8AC3E}">
        <p14:creationId xmlns:p14="http://schemas.microsoft.com/office/powerpoint/2010/main" val="2188070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F37037C-3B72-45BF-9EAE-90F2F8AB6A76}"/>
              </a:ext>
            </a:extLst>
          </p:cNvPr>
          <p:cNvSpPr>
            <a:spLocks noGrp="1"/>
          </p:cNvSpPr>
          <p:nvPr>
            <p:ph type="ftr" sz="quarter" idx="11"/>
          </p:nvPr>
        </p:nvSpPr>
        <p:spPr>
          <a:xfrm>
            <a:off x="0" y="6553200"/>
            <a:ext cx="1828800" cy="228599"/>
          </a:xfrm>
        </p:spPr>
        <p:txBody>
          <a:bodyPr/>
          <a:lstStyle/>
          <a:p>
            <a:pPr>
              <a:defRPr/>
            </a:pPr>
            <a:r>
              <a:rPr lang="en-US" dirty="0"/>
              <a:t>©ChristianEternalism.com</a:t>
            </a:r>
          </a:p>
        </p:txBody>
      </p:sp>
      <p:sp>
        <p:nvSpPr>
          <p:cNvPr id="3" name="Slide Number Placeholder 2">
            <a:extLst>
              <a:ext uri="{FF2B5EF4-FFF2-40B4-BE49-F238E27FC236}">
                <a16:creationId xmlns:a16="http://schemas.microsoft.com/office/drawing/2014/main" id="{728AEEC2-37B6-41BE-9278-0064B6791907}"/>
              </a:ext>
            </a:extLst>
          </p:cNvPr>
          <p:cNvSpPr>
            <a:spLocks noGrp="1"/>
          </p:cNvSpPr>
          <p:nvPr>
            <p:ph type="sldNum" sz="quarter" idx="12"/>
          </p:nvPr>
        </p:nvSpPr>
        <p:spPr>
          <a:xfrm>
            <a:off x="11684000" y="6629400"/>
            <a:ext cx="508000" cy="168275"/>
          </a:xfrm>
        </p:spPr>
        <p:txBody>
          <a:bodyPr/>
          <a:lstStyle/>
          <a:p>
            <a:pPr>
              <a:defRPr/>
            </a:pPr>
            <a:fld id="{53429DF0-9955-4B60-96E2-2201DF02E17C}" type="slidenum">
              <a:rPr lang="en-US" altLang="en-US" smtClean="0"/>
              <a:pPr>
                <a:defRPr/>
              </a:pPr>
              <a:t>9</a:t>
            </a:fld>
            <a:endParaRPr lang="en-US" altLang="en-US" dirty="0"/>
          </a:p>
        </p:txBody>
      </p:sp>
      <p:sp>
        <p:nvSpPr>
          <p:cNvPr id="10" name="Text Box 13">
            <a:extLst>
              <a:ext uri="{FF2B5EF4-FFF2-40B4-BE49-F238E27FC236}">
                <a16:creationId xmlns:a16="http://schemas.microsoft.com/office/drawing/2014/main" id="{7FFF4D7D-5B93-406F-9C34-C121D969AA9F}"/>
              </a:ext>
            </a:extLst>
          </p:cNvPr>
          <p:cNvSpPr txBox="1">
            <a:spLocks noChangeArrowheads="1"/>
          </p:cNvSpPr>
          <p:nvPr/>
        </p:nvSpPr>
        <p:spPr bwMode="auto">
          <a:xfrm>
            <a:off x="76200" y="159526"/>
            <a:ext cx="12039600" cy="983474"/>
          </a:xfrm>
          <a:prstGeom prst="rect">
            <a:avLst/>
          </a:prstGeom>
          <a:noFill/>
          <a:ln w="9525">
            <a:noFill/>
            <a:miter lim="800000"/>
            <a:headEnd/>
            <a:tailEnd/>
          </a:ln>
        </p:spPr>
        <p:txBody>
          <a:bodyPr wrap="square">
            <a:spAutoFit/>
          </a:bodyPr>
          <a:lstStyle/>
          <a:p>
            <a:pPr algn="ctr" eaLnBrk="1" hangingPunct="1">
              <a:lnSpc>
                <a:spcPct val="75000"/>
              </a:lnSpc>
              <a:tabLst>
                <a:tab pos="4516438" algn="l"/>
              </a:tabLst>
              <a:defRPr/>
            </a:pPr>
            <a:r>
              <a:rPr lang="en-US" sz="4800" b="1" dirty="0">
                <a:solidFill>
                  <a:srgbClr val="00FF00"/>
                </a:solidFill>
                <a:effectLst>
                  <a:outerShdw blurRad="38100" dist="38100" dir="2700000" algn="tl">
                    <a:srgbClr val="000000">
                      <a:alpha val="43137"/>
                    </a:srgbClr>
                  </a:outerShdw>
                </a:effectLst>
                <a:latin typeface="Calibri"/>
                <a:cs typeface="Arial" charset="0"/>
              </a:rPr>
              <a:t>E</a:t>
            </a:r>
            <a:r>
              <a:rPr lang="en-US" sz="4400" b="1" dirty="0">
                <a:solidFill>
                  <a:srgbClr val="00FF00"/>
                </a:solidFill>
                <a:effectLst>
                  <a:outerShdw blurRad="38100" dist="38100" dir="2700000" algn="tl">
                    <a:srgbClr val="000000">
                      <a:alpha val="43137"/>
                    </a:srgbClr>
                  </a:outerShdw>
                </a:effectLst>
                <a:latin typeface="Calibri"/>
                <a:cs typeface="Arial" charset="0"/>
              </a:rPr>
              <a:t>ternalism</a:t>
            </a:r>
          </a:p>
          <a:p>
            <a:pPr algn="ctr" eaLnBrk="1" hangingPunct="1">
              <a:lnSpc>
                <a:spcPct val="75000"/>
              </a:lnSpc>
              <a:tabLst>
                <a:tab pos="4516438" algn="l"/>
              </a:tabLst>
              <a:defRPr/>
            </a:pPr>
            <a:r>
              <a:rPr lang="en-US" dirty="0">
                <a:solidFill>
                  <a:srgbClr val="00FF00"/>
                </a:solidFill>
                <a:effectLst>
                  <a:outerShdw blurRad="38100" dist="38100" dir="2700000" algn="tl">
                    <a:srgbClr val="000000">
                      <a:alpha val="43137"/>
                    </a:srgbClr>
                  </a:outerShdw>
                </a:effectLst>
                <a:latin typeface="Calibri"/>
                <a:cs typeface="Arial" charset="0"/>
              </a:rPr>
              <a:t>The Philosophy of Heaven and Earth</a:t>
            </a:r>
            <a:endParaRPr lang="en-US" sz="2800" dirty="0">
              <a:solidFill>
                <a:srgbClr val="00FF00"/>
              </a:solidFill>
              <a:effectLst>
                <a:outerShdw blurRad="38100" dist="38100" dir="2700000" algn="tl">
                  <a:srgbClr val="000000">
                    <a:alpha val="43137"/>
                  </a:srgbClr>
                </a:outerShdw>
              </a:effectLst>
              <a:latin typeface="Calibri"/>
              <a:cs typeface="Arial" charset="0"/>
            </a:endParaRPr>
          </a:p>
        </p:txBody>
      </p:sp>
      <p:grpSp>
        <p:nvGrpSpPr>
          <p:cNvPr id="11" name="Group 77">
            <a:extLst>
              <a:ext uri="{FF2B5EF4-FFF2-40B4-BE49-F238E27FC236}">
                <a16:creationId xmlns:a16="http://schemas.microsoft.com/office/drawing/2014/main" id="{B99263BA-C8C1-4D36-9E81-0F4824E8793C}"/>
              </a:ext>
            </a:extLst>
          </p:cNvPr>
          <p:cNvGrpSpPr>
            <a:grpSpLocks/>
          </p:cNvGrpSpPr>
          <p:nvPr/>
        </p:nvGrpSpPr>
        <p:grpSpPr bwMode="auto">
          <a:xfrm>
            <a:off x="0" y="0"/>
            <a:ext cx="12192000" cy="6858000"/>
            <a:chOff x="0" y="0"/>
            <a:chExt cx="9144000" cy="6858000"/>
          </a:xfrm>
        </p:grpSpPr>
        <p:grpSp>
          <p:nvGrpSpPr>
            <p:cNvPr id="12" name="Group 106">
              <a:extLst>
                <a:ext uri="{FF2B5EF4-FFF2-40B4-BE49-F238E27FC236}">
                  <a16:creationId xmlns:a16="http://schemas.microsoft.com/office/drawing/2014/main" id="{B1DCEAAA-506C-4A3C-A1FD-11B7804CA3CC}"/>
                </a:ext>
              </a:extLst>
            </p:cNvPr>
            <p:cNvGrpSpPr>
              <a:grpSpLocks/>
            </p:cNvGrpSpPr>
            <p:nvPr/>
          </p:nvGrpSpPr>
          <p:grpSpPr bwMode="auto">
            <a:xfrm>
              <a:off x="0" y="0"/>
              <a:ext cx="9144000" cy="6858000"/>
              <a:chOff x="0" y="0"/>
              <a:chExt cx="9144000" cy="6858000"/>
            </a:xfrm>
          </p:grpSpPr>
          <p:sp>
            <p:nvSpPr>
              <p:cNvPr id="14" name="Rectangle 13">
                <a:extLst>
                  <a:ext uri="{FF2B5EF4-FFF2-40B4-BE49-F238E27FC236}">
                    <a16:creationId xmlns:a16="http://schemas.microsoft.com/office/drawing/2014/main" id="{9BAA1C6E-F669-4DEE-B815-FDB16BEAFDEE}"/>
                  </a:ext>
                </a:extLst>
              </p:cNvPr>
              <p:cNvSpPr/>
              <p:nvPr/>
            </p:nvSpPr>
            <p:spPr>
              <a:xfrm>
                <a:off x="0" y="0"/>
                <a:ext cx="9144000" cy="6858000"/>
              </a:xfrm>
              <a:prstGeom prst="rect">
                <a:avLst/>
              </a:prstGeom>
              <a:noFill/>
              <a:ln w="1270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ffectLst>
                    <a:outerShdw blurRad="38100" dist="38100" dir="2700000" algn="tl">
                      <a:srgbClr val="000000">
                        <a:alpha val="43137"/>
                      </a:srgbClr>
                    </a:outerShdw>
                  </a:effectLst>
                </a:endParaRPr>
              </a:p>
            </p:txBody>
          </p:sp>
          <p:sp>
            <p:nvSpPr>
              <p:cNvPr id="15" name="TextBox 14">
                <a:extLst>
                  <a:ext uri="{FF2B5EF4-FFF2-40B4-BE49-F238E27FC236}">
                    <a16:creationId xmlns:a16="http://schemas.microsoft.com/office/drawing/2014/main" id="{45231C91-7154-4574-98B7-CB572F481219}"/>
                  </a:ext>
                </a:extLst>
              </p:cNvPr>
              <p:cNvSpPr txBox="1"/>
              <p:nvPr/>
            </p:nvSpPr>
            <p:spPr>
              <a:xfrm>
                <a:off x="533400" y="103188"/>
                <a:ext cx="1673225" cy="708025"/>
              </a:xfrm>
              <a:prstGeom prst="rect">
                <a:avLst/>
              </a:prstGeom>
              <a:noFill/>
            </p:spPr>
            <p:txBody>
              <a:bodyPr wrap="none">
                <a:spAutoFit/>
              </a:bodyPr>
              <a:lstStyle/>
              <a:p>
                <a:pPr algn="ctr" eaLnBrk="1" hangingPunct="1">
                  <a:defRPr/>
                </a:pPr>
                <a:r>
                  <a:rPr lang="en-US" sz="1600" dirty="0">
                    <a:solidFill>
                      <a:srgbClr val="00FF00"/>
                    </a:solidFill>
                    <a:effectLst>
                      <a:outerShdw blurRad="38100" dist="38100" dir="2700000" algn="tl">
                        <a:srgbClr val="000000">
                          <a:alpha val="43137"/>
                        </a:srgbClr>
                      </a:outerShdw>
                    </a:effectLst>
                    <a:latin typeface="Calibri"/>
                    <a:cs typeface="Arial" charset="0"/>
                  </a:rPr>
                  <a:t>E</a:t>
                </a:r>
                <a:r>
                  <a:rPr lang="en-US" sz="1200" dirty="0">
                    <a:solidFill>
                      <a:prstClr val="white"/>
                    </a:solidFill>
                    <a:effectLst>
                      <a:outerShdw blurRad="38100" dist="38100" dir="2700000" algn="tl">
                        <a:srgbClr val="000000">
                          <a:alpha val="43137"/>
                        </a:srgbClr>
                      </a:outerShdw>
                    </a:effectLst>
                    <a:latin typeface="Calibri"/>
                    <a:cs typeface="Arial" charset="0"/>
                  </a:rPr>
                  <a:t>ternalism’s </a:t>
                </a:r>
              </a:p>
              <a:p>
                <a:pPr algn="ctr" eaLnBrk="1" hangingPunct="1">
                  <a:defRPr/>
                </a:pPr>
                <a:r>
                  <a:rPr lang="en-US" sz="1200" dirty="0">
                    <a:solidFill>
                      <a:prstClr val="white"/>
                    </a:solidFill>
                    <a:effectLst>
                      <a:outerShdw blurRad="38100" dist="38100" dir="2700000" algn="tl">
                        <a:srgbClr val="000000">
                          <a:alpha val="43137"/>
                        </a:srgbClr>
                      </a:outerShdw>
                    </a:effectLst>
                    <a:latin typeface="Calibri"/>
                    <a:cs typeface="Arial" charset="0"/>
                  </a:rPr>
                  <a:t>Ontological  Framework</a:t>
                </a:r>
              </a:p>
              <a:p>
                <a:pPr algn="ctr" eaLnBrk="1" hangingPunct="1">
                  <a:defRPr/>
                </a:pPr>
                <a:r>
                  <a:rPr lang="en-US" sz="1200" dirty="0">
                    <a:solidFill>
                      <a:prstClr val="white"/>
                    </a:solidFill>
                    <a:effectLst>
                      <a:outerShdw blurRad="38100" dist="38100" dir="2700000" algn="tl">
                        <a:srgbClr val="000000">
                          <a:alpha val="43137"/>
                        </a:srgbClr>
                      </a:outerShdw>
                    </a:effectLst>
                    <a:latin typeface="Calibri"/>
                    <a:cs typeface="Arial" charset="0"/>
                  </a:rPr>
                  <a:t>God </a:t>
                </a:r>
                <a:r>
                  <a:rPr lang="en-US" sz="1200" u="sng" dirty="0">
                    <a:solidFill>
                      <a:srgbClr val="00FF00"/>
                    </a:solidFill>
                    <a:effectLst>
                      <a:outerShdw blurRad="38100" dist="38100" dir="2700000" algn="tl">
                        <a:srgbClr val="000000">
                          <a:alpha val="43137"/>
                        </a:srgbClr>
                      </a:outerShdw>
                    </a:effectLst>
                    <a:latin typeface="Calibri"/>
                    <a:cs typeface="Arial" charset="0"/>
                  </a:rPr>
                  <a:t>Inside</a:t>
                </a:r>
                <a:r>
                  <a:rPr lang="en-US" sz="1200" dirty="0">
                    <a:solidFill>
                      <a:prstClr val="white"/>
                    </a:solidFill>
                    <a:effectLst>
                      <a:outerShdw blurRad="38100" dist="38100" dir="2700000" algn="tl">
                        <a:srgbClr val="000000">
                          <a:alpha val="43137"/>
                        </a:srgbClr>
                      </a:outerShdw>
                    </a:effectLst>
                    <a:latin typeface="Calibri"/>
                    <a:cs typeface="Arial" charset="0"/>
                  </a:rPr>
                  <a:t> the Box</a:t>
                </a:r>
              </a:p>
            </p:txBody>
          </p:sp>
          <p:grpSp>
            <p:nvGrpSpPr>
              <p:cNvPr id="16" name="Group 188">
                <a:extLst>
                  <a:ext uri="{FF2B5EF4-FFF2-40B4-BE49-F238E27FC236}">
                    <a16:creationId xmlns:a16="http://schemas.microsoft.com/office/drawing/2014/main" id="{F76D2DD5-0BB2-4F6D-88C4-00E074845DDE}"/>
                  </a:ext>
                </a:extLst>
              </p:cNvPr>
              <p:cNvGrpSpPr>
                <a:grpSpLocks/>
              </p:cNvGrpSpPr>
              <p:nvPr/>
            </p:nvGrpSpPr>
            <p:grpSpPr bwMode="auto">
              <a:xfrm>
                <a:off x="182196" y="152400"/>
                <a:ext cx="304800" cy="444499"/>
                <a:chOff x="322874" y="152400"/>
                <a:chExt cx="304800" cy="444499"/>
              </a:xfrm>
            </p:grpSpPr>
            <p:cxnSp>
              <p:nvCxnSpPr>
                <p:cNvPr id="20" name="Straight Arrow Connector 19">
                  <a:extLst>
                    <a:ext uri="{FF2B5EF4-FFF2-40B4-BE49-F238E27FC236}">
                      <a16:creationId xmlns:a16="http://schemas.microsoft.com/office/drawing/2014/main" id="{F5445242-6E0C-41F6-B24A-6ABEA31BB645}"/>
                    </a:ext>
                  </a:extLst>
                </p:cNvPr>
                <p:cNvCxnSpPr/>
                <p:nvPr/>
              </p:nvCxnSpPr>
              <p:spPr>
                <a:xfrm rot="16200000" flipV="1">
                  <a:off x="381978" y="228600"/>
                  <a:ext cx="304800" cy="152400"/>
                </a:xfrm>
                <a:prstGeom prst="straightConnector1">
                  <a:avLst/>
                </a:prstGeom>
                <a:ln w="3810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4D8FA38-FE5B-4491-B63F-9C273834F7F0}"/>
                    </a:ext>
                  </a:extLst>
                </p:cNvPr>
                <p:cNvCxnSpPr/>
                <p:nvPr/>
              </p:nvCxnSpPr>
              <p:spPr>
                <a:xfrm rot="10800000" flipV="1">
                  <a:off x="323241" y="444500"/>
                  <a:ext cx="304800" cy="152400"/>
                </a:xfrm>
                <a:prstGeom prst="straightConnector1">
                  <a:avLst/>
                </a:prstGeom>
                <a:ln w="3810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7" name="Group 189">
                <a:extLst>
                  <a:ext uri="{FF2B5EF4-FFF2-40B4-BE49-F238E27FC236}">
                    <a16:creationId xmlns:a16="http://schemas.microsoft.com/office/drawing/2014/main" id="{7A9E4934-331E-4481-85FF-837E9035433F}"/>
                  </a:ext>
                </a:extLst>
              </p:cNvPr>
              <p:cNvGrpSpPr>
                <a:grpSpLocks/>
              </p:cNvGrpSpPr>
              <p:nvPr/>
            </p:nvGrpSpPr>
            <p:grpSpPr bwMode="auto">
              <a:xfrm flipH="1">
                <a:off x="8671902" y="152400"/>
                <a:ext cx="304800" cy="444499"/>
                <a:chOff x="319699" y="152400"/>
                <a:chExt cx="304800" cy="444499"/>
              </a:xfrm>
            </p:grpSpPr>
            <p:cxnSp>
              <p:nvCxnSpPr>
                <p:cNvPr id="18" name="Straight Arrow Connector 17">
                  <a:extLst>
                    <a:ext uri="{FF2B5EF4-FFF2-40B4-BE49-F238E27FC236}">
                      <a16:creationId xmlns:a16="http://schemas.microsoft.com/office/drawing/2014/main" id="{AC2BBFD6-4B12-4A87-831E-57181AD77854}"/>
                    </a:ext>
                  </a:extLst>
                </p:cNvPr>
                <p:cNvCxnSpPr/>
                <p:nvPr/>
              </p:nvCxnSpPr>
              <p:spPr>
                <a:xfrm rot="16200000" flipV="1">
                  <a:off x="381001" y="228600"/>
                  <a:ext cx="304800" cy="152400"/>
                </a:xfrm>
                <a:prstGeom prst="straightConnector1">
                  <a:avLst/>
                </a:prstGeom>
                <a:ln w="3810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94547984-ECE8-46E2-ACBF-23C28242E10A}"/>
                    </a:ext>
                  </a:extLst>
                </p:cNvPr>
                <p:cNvCxnSpPr/>
                <p:nvPr/>
              </p:nvCxnSpPr>
              <p:spPr>
                <a:xfrm rot="10800000" flipV="1">
                  <a:off x="319088" y="444500"/>
                  <a:ext cx="304800" cy="152400"/>
                </a:xfrm>
                <a:prstGeom prst="straightConnector1">
                  <a:avLst/>
                </a:prstGeom>
                <a:ln w="3810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13" name="TextBox 12">
              <a:extLst>
                <a:ext uri="{FF2B5EF4-FFF2-40B4-BE49-F238E27FC236}">
                  <a16:creationId xmlns:a16="http://schemas.microsoft.com/office/drawing/2014/main" id="{C7E41E4D-34DC-4A70-9ABF-1846AB0202E2}"/>
                </a:ext>
              </a:extLst>
            </p:cNvPr>
            <p:cNvSpPr txBox="1"/>
            <p:nvPr/>
          </p:nvSpPr>
          <p:spPr bwMode="auto">
            <a:xfrm>
              <a:off x="6937375" y="103188"/>
              <a:ext cx="1673225" cy="708025"/>
            </a:xfrm>
            <a:prstGeom prst="rect">
              <a:avLst/>
            </a:prstGeom>
            <a:noFill/>
          </p:spPr>
          <p:txBody>
            <a:bodyPr wrap="none">
              <a:spAutoFit/>
            </a:bodyPr>
            <a:lstStyle/>
            <a:p>
              <a:pPr algn="ctr" eaLnBrk="1" hangingPunct="1">
                <a:defRPr/>
              </a:pPr>
              <a:r>
                <a:rPr lang="en-US" sz="1600" dirty="0">
                  <a:solidFill>
                    <a:srgbClr val="00FF00"/>
                  </a:solidFill>
                  <a:effectLst>
                    <a:outerShdw blurRad="38100" dist="38100" dir="2700000" algn="tl">
                      <a:srgbClr val="000000">
                        <a:alpha val="43137"/>
                      </a:srgbClr>
                    </a:outerShdw>
                  </a:effectLst>
                  <a:latin typeface="Calibri"/>
                  <a:cs typeface="Arial" charset="0"/>
                </a:rPr>
                <a:t>E</a:t>
              </a:r>
              <a:r>
                <a:rPr lang="en-US" sz="1200" dirty="0">
                  <a:solidFill>
                    <a:prstClr val="white"/>
                  </a:solidFill>
                  <a:effectLst>
                    <a:outerShdw blurRad="38100" dist="38100" dir="2700000" algn="tl">
                      <a:srgbClr val="000000">
                        <a:alpha val="43137"/>
                      </a:srgbClr>
                    </a:outerShdw>
                  </a:effectLst>
                  <a:latin typeface="Calibri"/>
                  <a:cs typeface="Arial" charset="0"/>
                </a:rPr>
                <a:t>ternalism’s </a:t>
              </a:r>
            </a:p>
            <a:p>
              <a:pPr algn="ctr" eaLnBrk="1" hangingPunct="1">
                <a:defRPr/>
              </a:pPr>
              <a:r>
                <a:rPr lang="en-US" sz="1200" dirty="0">
                  <a:solidFill>
                    <a:prstClr val="white"/>
                  </a:solidFill>
                  <a:effectLst>
                    <a:outerShdw blurRad="38100" dist="38100" dir="2700000" algn="tl">
                      <a:srgbClr val="000000">
                        <a:alpha val="43137"/>
                      </a:srgbClr>
                    </a:outerShdw>
                  </a:effectLst>
                  <a:latin typeface="Calibri"/>
                  <a:cs typeface="Arial" charset="0"/>
                </a:rPr>
                <a:t>Ontological  Framework</a:t>
              </a:r>
            </a:p>
            <a:p>
              <a:pPr algn="ctr" eaLnBrk="1" hangingPunct="1">
                <a:defRPr/>
              </a:pPr>
              <a:r>
                <a:rPr lang="en-US" sz="1200" dirty="0">
                  <a:solidFill>
                    <a:prstClr val="white"/>
                  </a:solidFill>
                  <a:effectLst>
                    <a:outerShdw blurRad="38100" dist="38100" dir="2700000" algn="tl">
                      <a:srgbClr val="000000">
                        <a:alpha val="43137"/>
                      </a:srgbClr>
                    </a:outerShdw>
                  </a:effectLst>
                  <a:latin typeface="Calibri"/>
                  <a:cs typeface="Arial" charset="0"/>
                </a:rPr>
                <a:t>God </a:t>
              </a:r>
              <a:r>
                <a:rPr lang="en-US" sz="1200" u="sng" dirty="0">
                  <a:solidFill>
                    <a:srgbClr val="00FF00"/>
                  </a:solidFill>
                  <a:effectLst>
                    <a:outerShdw blurRad="38100" dist="38100" dir="2700000" algn="tl">
                      <a:srgbClr val="000000">
                        <a:alpha val="43137"/>
                      </a:srgbClr>
                    </a:outerShdw>
                  </a:effectLst>
                  <a:latin typeface="Calibri"/>
                  <a:cs typeface="Arial" charset="0"/>
                </a:rPr>
                <a:t>Inside</a:t>
              </a:r>
              <a:r>
                <a:rPr lang="en-US" sz="1200" dirty="0">
                  <a:solidFill>
                    <a:prstClr val="white"/>
                  </a:solidFill>
                  <a:effectLst>
                    <a:outerShdw blurRad="38100" dist="38100" dir="2700000" algn="tl">
                      <a:srgbClr val="000000">
                        <a:alpha val="43137"/>
                      </a:srgbClr>
                    </a:outerShdw>
                  </a:effectLst>
                  <a:latin typeface="Calibri"/>
                  <a:cs typeface="Arial" charset="0"/>
                </a:rPr>
                <a:t> the Box</a:t>
              </a:r>
            </a:p>
          </p:txBody>
        </p:sp>
      </p:grpSp>
      <p:sp>
        <p:nvSpPr>
          <p:cNvPr id="22" name="Text Box 13">
            <a:extLst>
              <a:ext uri="{FF2B5EF4-FFF2-40B4-BE49-F238E27FC236}">
                <a16:creationId xmlns:a16="http://schemas.microsoft.com/office/drawing/2014/main" id="{43617D72-3307-44A1-844D-60CB2E90036E}"/>
              </a:ext>
            </a:extLst>
          </p:cNvPr>
          <p:cNvSpPr txBox="1">
            <a:spLocks noChangeArrowheads="1"/>
          </p:cNvSpPr>
          <p:nvPr/>
        </p:nvSpPr>
        <p:spPr bwMode="auto">
          <a:xfrm>
            <a:off x="317499" y="3644205"/>
            <a:ext cx="11652251" cy="1384995"/>
          </a:xfrm>
          <a:prstGeom prst="rect">
            <a:avLst/>
          </a:prstGeom>
          <a:noFill/>
          <a:ln w="9525">
            <a:noFill/>
            <a:miter lim="800000"/>
            <a:headEnd/>
            <a:tailEnd/>
          </a:ln>
        </p:spPr>
        <p:txBody>
          <a:bodyPr wrap="square">
            <a:spAutoFit/>
          </a:bodyPr>
          <a:lstStyle/>
          <a:p>
            <a:pPr eaLnBrk="1" hangingPunct="1">
              <a:tabLst>
                <a:tab pos="4516438" algn="l"/>
              </a:tabLst>
              <a:defRPr/>
            </a:pPr>
            <a:r>
              <a:rPr lang="en-US" sz="2800" b="1" dirty="0">
                <a:solidFill>
                  <a:srgbClr val="00FF00"/>
                </a:solidFill>
                <a:effectLst>
                  <a:outerShdw blurRad="38100" dist="38100" dir="2700000" algn="tl">
                    <a:srgbClr val="000000">
                      <a:alpha val="43137"/>
                    </a:srgbClr>
                  </a:outerShdw>
                </a:effectLst>
                <a:latin typeface="Calibri"/>
                <a:cs typeface="Arial" charset="0"/>
              </a:rPr>
              <a:t>Elder Kenneth Johnson: </a:t>
            </a:r>
            <a:r>
              <a:rPr lang="en-US" sz="2800" dirty="0">
                <a:solidFill>
                  <a:prstClr val="white"/>
                </a:solidFill>
                <a:effectLst>
                  <a:outerShdw blurRad="38100" dist="38100" dir="2700000" algn="tl">
                    <a:srgbClr val="000000">
                      <a:alpha val="43137"/>
                    </a:srgbClr>
                  </a:outerShdw>
                </a:effectLst>
                <a:latin typeface="Calibri"/>
                <a:cs typeface="Arial" charset="0"/>
              </a:rPr>
              <a:t>“It is important to understand that </a:t>
            </a:r>
            <a:r>
              <a:rPr lang="en-US" sz="2800" dirty="0">
                <a:solidFill>
                  <a:srgbClr val="00FF00"/>
                </a:solidFill>
                <a:effectLst>
                  <a:outerShdw blurRad="38100" dist="38100" dir="2700000" algn="tl">
                    <a:srgbClr val="000000">
                      <a:alpha val="43137"/>
                    </a:srgbClr>
                  </a:outerShdw>
                </a:effectLst>
                <a:latin typeface="Calibri"/>
                <a:cs typeface="Arial" charset="0"/>
              </a:rPr>
              <a:t>natural laws </a:t>
            </a:r>
            <a:r>
              <a:rPr lang="en-US" sz="2800" dirty="0">
                <a:solidFill>
                  <a:prstClr val="white"/>
                </a:solidFill>
                <a:effectLst>
                  <a:outerShdw blurRad="38100" dist="38100" dir="2700000" algn="tl">
                    <a:srgbClr val="000000">
                      <a:alpha val="43137"/>
                    </a:srgbClr>
                  </a:outerShdw>
                </a:effectLst>
                <a:latin typeface="Calibri"/>
                <a:cs typeface="Arial" charset="0"/>
              </a:rPr>
              <a:t>were not determined on the </a:t>
            </a:r>
            <a:r>
              <a:rPr lang="en-US" sz="2800" dirty="0">
                <a:solidFill>
                  <a:srgbClr val="FF0000"/>
                </a:solidFill>
                <a:effectLst>
                  <a:outerShdw blurRad="38100" dist="38100" dir="2700000" algn="tl">
                    <a:srgbClr val="000000">
                      <a:alpha val="43137"/>
                    </a:srgbClr>
                  </a:outerShdw>
                </a:effectLst>
                <a:latin typeface="Calibri"/>
                <a:cs typeface="Arial" charset="0"/>
              </a:rPr>
              <a:t>basis of popularity</a:t>
            </a:r>
            <a:r>
              <a:rPr lang="en-US" sz="2800" dirty="0">
                <a:solidFill>
                  <a:schemeClr val="bg1"/>
                </a:solidFill>
                <a:effectLst>
                  <a:outerShdw blurRad="38100" dist="38100" dir="2700000" algn="tl">
                    <a:srgbClr val="000000">
                      <a:alpha val="43137"/>
                    </a:srgbClr>
                  </a:outerShdw>
                </a:effectLst>
                <a:latin typeface="Calibri"/>
                <a:cs typeface="Arial" charset="0"/>
              </a:rPr>
              <a:t>.  </a:t>
            </a:r>
            <a:r>
              <a:rPr lang="en-US" sz="2800" dirty="0">
                <a:solidFill>
                  <a:prstClr val="white"/>
                </a:solidFill>
                <a:effectLst>
                  <a:outerShdw blurRad="38100" dist="38100" dir="2700000" algn="tl">
                    <a:srgbClr val="000000">
                      <a:alpha val="43137"/>
                    </a:srgbClr>
                  </a:outerShdw>
                </a:effectLst>
                <a:latin typeface="Calibri"/>
                <a:cs typeface="Arial" charset="0"/>
              </a:rPr>
              <a:t>They were </a:t>
            </a:r>
            <a:r>
              <a:rPr lang="en-US" sz="2800" dirty="0">
                <a:solidFill>
                  <a:srgbClr val="00FF00"/>
                </a:solidFill>
                <a:effectLst>
                  <a:outerShdw blurRad="38100" dist="38100" dir="2700000" algn="tl">
                    <a:srgbClr val="000000">
                      <a:alpha val="43137"/>
                    </a:srgbClr>
                  </a:outerShdw>
                </a:effectLst>
                <a:latin typeface="Calibri"/>
                <a:cs typeface="Arial" charset="0"/>
              </a:rPr>
              <a:t>established </a:t>
            </a:r>
            <a:r>
              <a:rPr lang="en-US" sz="2800" dirty="0">
                <a:solidFill>
                  <a:prstClr val="white"/>
                </a:solidFill>
                <a:effectLst>
                  <a:outerShdw blurRad="38100" dist="38100" dir="2700000" algn="tl">
                    <a:srgbClr val="000000">
                      <a:alpha val="43137"/>
                    </a:srgbClr>
                  </a:outerShdw>
                </a:effectLst>
                <a:latin typeface="Calibri"/>
                <a:cs typeface="Arial" charset="0"/>
              </a:rPr>
              <a:t>and</a:t>
            </a:r>
            <a:r>
              <a:rPr lang="en-US" sz="2800" dirty="0">
                <a:solidFill>
                  <a:srgbClr val="00FF00"/>
                </a:solidFill>
                <a:effectLst>
                  <a:outerShdw blurRad="38100" dist="38100" dir="2700000" algn="tl">
                    <a:srgbClr val="000000">
                      <a:alpha val="43137"/>
                    </a:srgbClr>
                  </a:outerShdw>
                </a:effectLst>
                <a:latin typeface="Calibri"/>
                <a:cs typeface="Arial" charset="0"/>
              </a:rPr>
              <a:t> rest </a:t>
            </a:r>
            <a:r>
              <a:rPr lang="en-US" sz="2800" dirty="0">
                <a:solidFill>
                  <a:prstClr val="white"/>
                </a:solidFill>
                <a:effectLst>
                  <a:outerShdw blurRad="38100" dist="38100" dir="2700000" algn="tl">
                    <a:srgbClr val="000000">
                      <a:alpha val="43137"/>
                    </a:srgbClr>
                  </a:outerShdw>
                </a:effectLst>
                <a:latin typeface="Calibri"/>
                <a:cs typeface="Arial" charset="0"/>
              </a:rPr>
              <a:t>on the </a:t>
            </a:r>
            <a:r>
              <a:rPr lang="en-US" sz="2800" dirty="0">
                <a:solidFill>
                  <a:srgbClr val="00FF00"/>
                </a:solidFill>
                <a:effectLst>
                  <a:outerShdw blurRad="38100" dist="38100" dir="2700000" algn="tl">
                    <a:srgbClr val="000000">
                      <a:alpha val="43137"/>
                    </a:srgbClr>
                  </a:outerShdw>
                </a:effectLst>
                <a:latin typeface="Calibri"/>
                <a:cs typeface="Arial" charset="0"/>
              </a:rPr>
              <a:t>rock of</a:t>
            </a:r>
            <a:r>
              <a:rPr lang="en-US" sz="2800" dirty="0">
                <a:solidFill>
                  <a:prstClr val="white"/>
                </a:solidFill>
                <a:effectLst>
                  <a:outerShdw blurRad="38100" dist="38100" dir="2700000" algn="tl">
                    <a:srgbClr val="000000">
                      <a:alpha val="43137"/>
                    </a:srgbClr>
                  </a:outerShdw>
                </a:effectLst>
                <a:latin typeface="Calibri"/>
                <a:cs typeface="Arial" charset="0"/>
              </a:rPr>
              <a:t> </a:t>
            </a:r>
            <a:r>
              <a:rPr lang="en-US" sz="2800" dirty="0">
                <a:solidFill>
                  <a:srgbClr val="00FF00"/>
                </a:solidFill>
                <a:effectLst>
                  <a:outerShdw blurRad="38100" dist="38100" dir="2700000" algn="tl">
                    <a:srgbClr val="000000">
                      <a:alpha val="43137"/>
                    </a:srgbClr>
                  </a:outerShdw>
                </a:effectLst>
                <a:latin typeface="Calibri"/>
                <a:cs typeface="Arial" charset="0"/>
              </a:rPr>
              <a:t>reality.</a:t>
            </a:r>
            <a:r>
              <a:rPr lang="en-US" sz="2800" dirty="0">
                <a:solidFill>
                  <a:prstClr val="white"/>
                </a:solidFill>
                <a:effectLst>
                  <a:outerShdw blurRad="38100" dist="38100" dir="2700000" algn="tl">
                    <a:srgbClr val="000000">
                      <a:alpha val="43137"/>
                    </a:srgbClr>
                  </a:outerShdw>
                </a:effectLst>
                <a:latin typeface="Calibri"/>
                <a:cs typeface="Arial" charset="0"/>
              </a:rPr>
              <a:t>” </a:t>
            </a:r>
            <a:r>
              <a:rPr lang="en-US" sz="1400" dirty="0">
                <a:solidFill>
                  <a:prstClr val="white"/>
                </a:solidFill>
                <a:effectLst>
                  <a:outerShdw blurRad="38100" dist="38100" dir="2700000" algn="tl">
                    <a:srgbClr val="000000">
                      <a:alpha val="43137"/>
                    </a:srgbClr>
                  </a:outerShdw>
                </a:effectLst>
                <a:latin typeface="Calibri"/>
                <a:cs typeface="Arial" charset="0"/>
              </a:rPr>
              <a:t>(April 2008 General Conference)</a:t>
            </a:r>
            <a:endParaRPr lang="en-US" sz="1400" dirty="0">
              <a:solidFill>
                <a:prstClr val="white"/>
              </a:solidFill>
              <a:effectLst>
                <a:outerShdw blurRad="38100" dist="38100" dir="2700000" algn="tl">
                  <a:srgbClr val="000000">
                    <a:alpha val="43137"/>
                  </a:srgbClr>
                </a:outerShdw>
              </a:effectLst>
              <a:latin typeface="Calibri"/>
            </a:endParaRPr>
          </a:p>
        </p:txBody>
      </p:sp>
      <p:sp>
        <p:nvSpPr>
          <p:cNvPr id="23" name="Text Box 13">
            <a:extLst>
              <a:ext uri="{FF2B5EF4-FFF2-40B4-BE49-F238E27FC236}">
                <a16:creationId xmlns:a16="http://schemas.microsoft.com/office/drawing/2014/main" id="{A1F498AA-3728-46FA-ACA8-E4FA8B05354E}"/>
              </a:ext>
            </a:extLst>
          </p:cNvPr>
          <p:cNvSpPr txBox="1">
            <a:spLocks noChangeArrowheads="1"/>
          </p:cNvSpPr>
          <p:nvPr/>
        </p:nvSpPr>
        <p:spPr bwMode="auto">
          <a:xfrm>
            <a:off x="317499" y="5562600"/>
            <a:ext cx="11652251" cy="954107"/>
          </a:xfrm>
          <a:prstGeom prst="rect">
            <a:avLst/>
          </a:prstGeom>
          <a:noFill/>
          <a:ln w="9525">
            <a:noFill/>
            <a:miter lim="800000"/>
            <a:headEnd/>
            <a:tailEnd/>
          </a:ln>
        </p:spPr>
        <p:txBody>
          <a:bodyPr wrap="square">
            <a:spAutoFit/>
          </a:bodyPr>
          <a:lstStyle/>
          <a:p>
            <a:pPr eaLnBrk="1" hangingPunct="1">
              <a:tabLst>
                <a:tab pos="4516438" algn="l"/>
              </a:tabLst>
              <a:defRPr/>
            </a:pPr>
            <a:r>
              <a:rPr lang="en-US" sz="2800" b="1" dirty="0">
                <a:solidFill>
                  <a:srgbClr val="00FF00"/>
                </a:solidFill>
                <a:effectLst>
                  <a:outerShdw blurRad="38100" dist="38100" dir="2700000" algn="tl">
                    <a:srgbClr val="000000">
                      <a:alpha val="43137"/>
                    </a:srgbClr>
                  </a:outerShdw>
                </a:effectLst>
                <a:latin typeface="Calibri"/>
                <a:cs typeface="Arial" charset="0"/>
              </a:rPr>
              <a:t>Elder D. Todd Christofferson: </a:t>
            </a:r>
            <a:r>
              <a:rPr lang="en-US" sz="2800" dirty="0">
                <a:solidFill>
                  <a:prstClr val="white"/>
                </a:solidFill>
                <a:effectLst>
                  <a:outerShdw blurRad="38100" dist="38100" dir="2700000" algn="tl">
                    <a:srgbClr val="000000">
                      <a:alpha val="43137"/>
                    </a:srgbClr>
                  </a:outerShdw>
                </a:effectLst>
                <a:latin typeface="Calibri"/>
                <a:cs typeface="Arial" charset="0"/>
              </a:rPr>
              <a:t>“His [God’s] </a:t>
            </a:r>
            <a:r>
              <a:rPr lang="en-US" sz="2800" dirty="0">
                <a:solidFill>
                  <a:srgbClr val="00FF00"/>
                </a:solidFill>
                <a:effectLst>
                  <a:outerShdw blurRad="38100" dist="38100" dir="2700000" algn="tl">
                    <a:srgbClr val="000000">
                      <a:alpha val="43137"/>
                    </a:srgbClr>
                  </a:outerShdw>
                </a:effectLst>
                <a:latin typeface="Calibri"/>
                <a:cs typeface="Arial" charset="0"/>
              </a:rPr>
              <a:t>commandments</a:t>
            </a:r>
            <a:r>
              <a:rPr lang="en-US" sz="2800" dirty="0">
                <a:solidFill>
                  <a:prstClr val="white"/>
                </a:solidFill>
                <a:effectLst>
                  <a:outerShdw blurRad="38100" dist="38100" dir="2700000" algn="tl">
                    <a:srgbClr val="000000">
                      <a:alpha val="43137"/>
                    </a:srgbClr>
                  </a:outerShdw>
                </a:effectLst>
                <a:latin typeface="Calibri"/>
                <a:cs typeface="Arial" charset="0"/>
              </a:rPr>
              <a:t> are the voice of</a:t>
            </a:r>
            <a:r>
              <a:rPr lang="en-US" sz="2800" dirty="0">
                <a:solidFill>
                  <a:srgbClr val="00FF00"/>
                </a:solidFill>
                <a:effectLst>
                  <a:outerShdw blurRad="38100" dist="38100" dir="2700000" algn="tl">
                    <a:srgbClr val="000000">
                      <a:alpha val="43137"/>
                    </a:srgbClr>
                  </a:outerShdw>
                </a:effectLst>
                <a:latin typeface="Calibri"/>
                <a:cs typeface="Arial" charset="0"/>
              </a:rPr>
              <a:t> reality</a:t>
            </a:r>
            <a:r>
              <a:rPr lang="en-US" sz="2800" dirty="0">
                <a:solidFill>
                  <a:prstClr val="white"/>
                </a:solidFill>
                <a:effectLst>
                  <a:outerShdw blurRad="38100" dist="38100" dir="2700000" algn="tl">
                    <a:srgbClr val="000000">
                      <a:alpha val="43137"/>
                    </a:srgbClr>
                  </a:outerShdw>
                </a:effectLst>
                <a:latin typeface="Calibri"/>
                <a:cs typeface="Arial" charset="0"/>
              </a:rPr>
              <a:t>.”</a:t>
            </a:r>
            <a:r>
              <a:rPr lang="en-US" sz="1400" dirty="0">
                <a:solidFill>
                  <a:prstClr val="white"/>
                </a:solidFill>
                <a:effectLst>
                  <a:outerShdw blurRad="38100" dist="38100" dir="2700000" algn="tl">
                    <a:srgbClr val="000000">
                      <a:alpha val="43137"/>
                    </a:srgbClr>
                  </a:outerShdw>
                </a:effectLst>
                <a:latin typeface="Calibri"/>
                <a:cs typeface="Arial" charset="0"/>
              </a:rPr>
              <a:t>(April 2010 General Conference)</a:t>
            </a:r>
            <a:endParaRPr lang="en-US" sz="1400" dirty="0">
              <a:solidFill>
                <a:prstClr val="white"/>
              </a:solidFill>
              <a:effectLst>
                <a:outerShdw blurRad="38100" dist="38100" dir="2700000" algn="tl">
                  <a:srgbClr val="000000">
                    <a:alpha val="43137"/>
                  </a:srgbClr>
                </a:outerShdw>
              </a:effectLst>
              <a:latin typeface="Calibri"/>
            </a:endParaRPr>
          </a:p>
        </p:txBody>
      </p:sp>
      <p:sp>
        <p:nvSpPr>
          <p:cNvPr id="24" name="TextBox 1">
            <a:extLst>
              <a:ext uri="{FF2B5EF4-FFF2-40B4-BE49-F238E27FC236}">
                <a16:creationId xmlns:a16="http://schemas.microsoft.com/office/drawing/2014/main" id="{38AEC8F3-7E5E-4FB4-9301-B4FEB3C647D7}"/>
              </a:ext>
            </a:extLst>
          </p:cNvPr>
          <p:cNvSpPr txBox="1">
            <a:spLocks noChangeArrowheads="1"/>
          </p:cNvSpPr>
          <p:nvPr/>
        </p:nvSpPr>
        <p:spPr bwMode="auto">
          <a:xfrm>
            <a:off x="243416" y="1327150"/>
            <a:ext cx="11726335" cy="2031325"/>
          </a:xfrm>
          <a:prstGeom prst="rect">
            <a:avLst/>
          </a:prstGeom>
          <a:noFill/>
          <a:ln w="9525">
            <a:noFill/>
            <a:miter lim="800000"/>
            <a:headEnd/>
            <a:tailEnd/>
          </a:ln>
        </p:spPr>
        <p:txBody>
          <a:bodyPr wrap="square">
            <a:spAutoFit/>
          </a:bodyPr>
          <a:lstStyle/>
          <a:p>
            <a:pPr eaLnBrk="1" hangingPunct="1">
              <a:defRPr/>
            </a:pPr>
            <a:r>
              <a:rPr lang="en-US" sz="2800" b="1" dirty="0">
                <a:solidFill>
                  <a:srgbClr val="00FF00"/>
                </a:solidFill>
                <a:latin typeface="Calibri" panose="020F0502020204030204" pitchFamily="34" charset="0"/>
                <a:cs typeface="Arial" charset="0"/>
              </a:rPr>
              <a:t>President John Taylor: </a:t>
            </a:r>
            <a:r>
              <a:rPr lang="en-US" sz="2800" dirty="0">
                <a:solidFill>
                  <a:schemeClr val="bg1"/>
                </a:solidFill>
                <a:latin typeface="Calibri" panose="020F0502020204030204" pitchFamily="34" charset="0"/>
                <a:cs typeface="Arial" charset="0"/>
              </a:rPr>
              <a:t>“Permit me to say there are </a:t>
            </a:r>
            <a:r>
              <a:rPr lang="en-US" sz="2800" dirty="0">
                <a:solidFill>
                  <a:srgbClr val="00FF00"/>
                </a:solidFill>
                <a:latin typeface="Calibri" panose="020F0502020204030204" pitchFamily="34" charset="0"/>
                <a:cs typeface="Arial" charset="0"/>
              </a:rPr>
              <a:t>eternal laws</a:t>
            </a:r>
            <a:r>
              <a:rPr lang="en-US" sz="2800" dirty="0">
                <a:solidFill>
                  <a:schemeClr val="bg1"/>
                </a:solidFill>
                <a:latin typeface="Calibri" panose="020F0502020204030204" pitchFamily="34" charset="0"/>
                <a:cs typeface="Arial" charset="0"/>
              </a:rPr>
              <a:t> that </a:t>
            </a:r>
            <a:r>
              <a:rPr lang="en-US" sz="2800" dirty="0">
                <a:solidFill>
                  <a:srgbClr val="00FF00"/>
                </a:solidFill>
                <a:latin typeface="Calibri" panose="020F0502020204030204" pitchFamily="34" charset="0"/>
                <a:cs typeface="Arial" charset="0"/>
              </a:rPr>
              <a:t>exist</a:t>
            </a:r>
            <a:r>
              <a:rPr lang="en-US" sz="2800" dirty="0">
                <a:solidFill>
                  <a:schemeClr val="bg1"/>
                </a:solidFill>
                <a:latin typeface="Calibri" panose="020F0502020204030204" pitchFamily="34" charset="0"/>
                <a:cs typeface="Arial" charset="0"/>
              </a:rPr>
              <a:t> with the Gods in the </a:t>
            </a:r>
            <a:r>
              <a:rPr lang="en-US" sz="2800" dirty="0">
                <a:solidFill>
                  <a:srgbClr val="00FF00"/>
                </a:solidFill>
                <a:latin typeface="Calibri" panose="020F0502020204030204" pitchFamily="34" charset="0"/>
                <a:cs typeface="Arial" charset="0"/>
              </a:rPr>
              <a:t>eternal worlds, </a:t>
            </a:r>
            <a:r>
              <a:rPr lang="en-US" sz="2800" dirty="0">
                <a:solidFill>
                  <a:schemeClr val="bg1"/>
                </a:solidFill>
                <a:latin typeface="Calibri" panose="020F0502020204030204" pitchFamily="34" charset="0"/>
                <a:cs typeface="Arial" charset="0"/>
              </a:rPr>
              <a:t>and from which they cannot depart, and to which they are </a:t>
            </a:r>
            <a:r>
              <a:rPr lang="en-US" sz="2800" dirty="0">
                <a:solidFill>
                  <a:srgbClr val="00FF00"/>
                </a:solidFill>
                <a:latin typeface="Calibri" panose="020F0502020204030204" pitchFamily="34" charset="0"/>
                <a:cs typeface="Arial" charset="0"/>
              </a:rPr>
              <a:t>bound</a:t>
            </a:r>
            <a:r>
              <a:rPr lang="en-US" sz="2800" dirty="0">
                <a:solidFill>
                  <a:schemeClr val="bg1"/>
                </a:solidFill>
                <a:latin typeface="Calibri" panose="020F0502020204030204" pitchFamily="34" charset="0"/>
                <a:cs typeface="Arial" charset="0"/>
              </a:rPr>
              <a:t> in all their acts … </a:t>
            </a:r>
            <a:r>
              <a:rPr lang="en-US" sz="2800" dirty="0">
                <a:solidFill>
                  <a:srgbClr val="00FF00"/>
                </a:solidFill>
                <a:latin typeface="Calibri" panose="020F0502020204030204" pitchFamily="34" charset="0"/>
              </a:rPr>
              <a:t>All </a:t>
            </a:r>
            <a:r>
              <a:rPr lang="en-US" sz="2800" dirty="0">
                <a:solidFill>
                  <a:schemeClr val="bg1"/>
                </a:solidFill>
                <a:latin typeface="Calibri" panose="020F0502020204030204" pitchFamily="34" charset="0"/>
              </a:rPr>
              <a:t>beings, </a:t>
            </a:r>
            <a:r>
              <a:rPr lang="en-US" sz="2800" dirty="0">
                <a:solidFill>
                  <a:srgbClr val="00FF00"/>
                </a:solidFill>
                <a:latin typeface="Calibri" panose="020F0502020204030204" pitchFamily="34" charset="0"/>
              </a:rPr>
              <a:t>all </a:t>
            </a:r>
            <a:r>
              <a:rPr lang="en-US" sz="2800" dirty="0">
                <a:solidFill>
                  <a:schemeClr val="bg1"/>
                </a:solidFill>
                <a:latin typeface="Calibri" panose="020F0502020204030204" pitchFamily="34" charset="0"/>
              </a:rPr>
              <a:t>things, from the </a:t>
            </a:r>
            <a:r>
              <a:rPr lang="en-US" sz="2800" dirty="0">
                <a:solidFill>
                  <a:srgbClr val="00FF00"/>
                </a:solidFill>
                <a:latin typeface="Calibri" panose="020F0502020204030204" pitchFamily="34" charset="0"/>
              </a:rPr>
              <a:t>Great Creator </a:t>
            </a:r>
            <a:r>
              <a:rPr lang="en-US" sz="2800" dirty="0">
                <a:solidFill>
                  <a:schemeClr val="bg1"/>
                </a:solidFill>
                <a:latin typeface="Calibri" panose="020F0502020204030204" pitchFamily="34" charset="0"/>
              </a:rPr>
              <a:t>to the </a:t>
            </a:r>
            <a:r>
              <a:rPr lang="en-US" sz="2800" dirty="0">
                <a:solidFill>
                  <a:srgbClr val="00FF00"/>
                </a:solidFill>
                <a:latin typeface="Calibri" panose="020F0502020204030204" pitchFamily="34" charset="0"/>
              </a:rPr>
              <a:t>minutest</a:t>
            </a:r>
            <a:r>
              <a:rPr lang="en-US" sz="2800" dirty="0">
                <a:solidFill>
                  <a:schemeClr val="bg1"/>
                </a:solidFill>
                <a:latin typeface="Calibri" panose="020F0502020204030204" pitchFamily="34" charset="0"/>
              </a:rPr>
              <a:t> form of </a:t>
            </a:r>
            <a:r>
              <a:rPr lang="en-US" sz="2800" dirty="0">
                <a:solidFill>
                  <a:srgbClr val="00FF00"/>
                </a:solidFill>
                <a:latin typeface="Calibri" panose="020F0502020204030204" pitchFamily="34" charset="0"/>
              </a:rPr>
              <a:t>life</a:t>
            </a:r>
            <a:r>
              <a:rPr lang="en-US" sz="2800" dirty="0">
                <a:solidFill>
                  <a:schemeClr val="bg1"/>
                </a:solidFill>
                <a:latin typeface="Calibri" panose="020F0502020204030204" pitchFamily="34" charset="0"/>
              </a:rPr>
              <a:t> are </a:t>
            </a:r>
            <a:r>
              <a:rPr lang="en-US" sz="2800" dirty="0">
                <a:solidFill>
                  <a:srgbClr val="00FF00"/>
                </a:solidFill>
                <a:latin typeface="Calibri" panose="020F0502020204030204" pitchFamily="34" charset="0"/>
              </a:rPr>
              <a:t>governed</a:t>
            </a:r>
            <a:r>
              <a:rPr lang="en-US" sz="2800" dirty="0">
                <a:solidFill>
                  <a:schemeClr val="bg1"/>
                </a:solidFill>
                <a:latin typeface="Calibri" panose="020F0502020204030204" pitchFamily="34" charset="0"/>
              </a:rPr>
              <a:t> by the </a:t>
            </a:r>
            <a:r>
              <a:rPr lang="en-US" sz="2800" dirty="0">
                <a:solidFill>
                  <a:srgbClr val="00FF00"/>
                </a:solidFill>
                <a:latin typeface="Calibri" panose="020F0502020204030204" pitchFamily="34" charset="0"/>
              </a:rPr>
              <a:t>law </a:t>
            </a:r>
            <a:r>
              <a:rPr lang="en-US" sz="2800" dirty="0">
                <a:solidFill>
                  <a:schemeClr val="bg1"/>
                </a:solidFill>
                <a:latin typeface="Calibri" panose="020F0502020204030204" pitchFamily="34" charset="0"/>
              </a:rPr>
              <a:t>of their </a:t>
            </a:r>
            <a:r>
              <a:rPr lang="en-US" sz="2800" dirty="0">
                <a:solidFill>
                  <a:srgbClr val="00FF00"/>
                </a:solidFill>
                <a:latin typeface="Calibri" panose="020F0502020204030204" pitchFamily="34" charset="0"/>
              </a:rPr>
              <a:t>existence.</a:t>
            </a:r>
            <a:r>
              <a:rPr lang="en-US" sz="2800" dirty="0">
                <a:solidFill>
                  <a:schemeClr val="bg1"/>
                </a:solidFill>
                <a:latin typeface="Calibri" panose="020F0502020204030204" pitchFamily="34" charset="0"/>
              </a:rPr>
              <a:t>” </a:t>
            </a:r>
            <a:r>
              <a:rPr lang="en-US" sz="1400" dirty="0">
                <a:solidFill>
                  <a:schemeClr val="bg1"/>
                </a:solidFill>
                <a:latin typeface="Calibri" panose="020F0502020204030204" pitchFamily="34" charset="0"/>
              </a:rPr>
              <a:t>(JD 21:15; 26:349-350)</a:t>
            </a:r>
            <a:endParaRPr lang="en-US" sz="1400" dirty="0">
              <a:solidFill>
                <a:schemeClr val="bg1"/>
              </a:solidFill>
              <a:latin typeface="Calibri" panose="020F0502020204030204" pitchFamily="34" charset="0"/>
              <a:cs typeface="+mn-cs"/>
            </a:endParaRPr>
          </a:p>
        </p:txBody>
      </p:sp>
    </p:spTree>
    <p:extLst>
      <p:ext uri="{BB962C8B-B14F-4D97-AF65-F5344CB8AC3E}">
        <p14:creationId xmlns:p14="http://schemas.microsoft.com/office/powerpoint/2010/main" val="1406162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3ef5274-90b8-4b3f-8a76-b4c36a43e904}" enabled="1" method="Privileged" siteId="{61e6eeb3-5fd7-4aaa-ae3c-61e8deb09b79}" removed="0"/>
</clbl:labelList>
</file>

<file path=docProps/app.xml><?xml version="1.0" encoding="utf-8"?>
<Properties xmlns="http://schemas.openxmlformats.org/officeDocument/2006/extended-properties" xmlns:vt="http://schemas.openxmlformats.org/officeDocument/2006/docPropsVTypes">
  <TotalTime>14931</TotalTime>
  <Words>1616</Words>
  <Application>Microsoft Office PowerPoint</Application>
  <PresentationFormat>Widescreen</PresentationFormat>
  <Paragraphs>293</Paragraphs>
  <Slides>13</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Dale Eaton</cp:lastModifiedBy>
  <cp:revision>1158</cp:revision>
  <dcterms:created xsi:type="dcterms:W3CDTF">2010-04-18T05:26:50Z</dcterms:created>
  <dcterms:modified xsi:type="dcterms:W3CDTF">2022-12-28T00:14:48Z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dc3d3d8-6bdc-485e-b6f2-a0ac58658b4a_Enabled">
    <vt:lpwstr>True</vt:lpwstr>
  </property>
  <property fmtid="{D5CDD505-2E9C-101B-9397-08002B2CF9AE}" pid="3" name="MSIP_Label_bdc3d3d8-6bdc-485e-b6f2-a0ac58658b4a_SiteId">
    <vt:lpwstr>61e6eeb3-5fd7-4aaa-ae3c-61e8deb09b79</vt:lpwstr>
  </property>
  <property fmtid="{D5CDD505-2E9C-101B-9397-08002B2CF9AE}" pid="4" name="MSIP_Label_bdc3d3d8-6bdc-485e-b6f2-a0ac58658b4a_Owner">
    <vt:lpwstr>deaton@ldschurch.org</vt:lpwstr>
  </property>
  <property fmtid="{D5CDD505-2E9C-101B-9397-08002B2CF9AE}" pid="5" name="MSIP_Label_bdc3d3d8-6bdc-485e-b6f2-a0ac58658b4a_SetDate">
    <vt:lpwstr>2018-09-29T15:01:30.2848605Z</vt:lpwstr>
  </property>
  <property fmtid="{D5CDD505-2E9C-101B-9397-08002B2CF9AE}" pid="6" name="MSIP_Label_bdc3d3d8-6bdc-485e-b6f2-a0ac58658b4a_Name">
    <vt:lpwstr>Internal Use</vt:lpwstr>
  </property>
  <property fmtid="{D5CDD505-2E9C-101B-9397-08002B2CF9AE}" pid="7" name="MSIP_Label_bdc3d3d8-6bdc-485e-b6f2-a0ac58658b4a_Application">
    <vt:lpwstr>Microsoft Azure Information Protection</vt:lpwstr>
  </property>
  <property fmtid="{D5CDD505-2E9C-101B-9397-08002B2CF9AE}" pid="8" name="MSIP_Label_bdc3d3d8-6bdc-485e-b6f2-a0ac58658b4a_Extended_MSFT_Method">
    <vt:lpwstr>Automatic</vt:lpwstr>
  </property>
  <property fmtid="{D5CDD505-2E9C-101B-9397-08002B2CF9AE}" pid="9" name="MSIP_Label_03ef5274-90b8-4b3f-8a76-b4c36a43e904_Enabled">
    <vt:lpwstr>True</vt:lpwstr>
  </property>
  <property fmtid="{D5CDD505-2E9C-101B-9397-08002B2CF9AE}" pid="10" name="MSIP_Label_03ef5274-90b8-4b3f-8a76-b4c36a43e904_SiteId">
    <vt:lpwstr>61e6eeb3-5fd7-4aaa-ae3c-61e8deb09b79</vt:lpwstr>
  </property>
  <property fmtid="{D5CDD505-2E9C-101B-9397-08002B2CF9AE}" pid="11" name="MSIP_Label_03ef5274-90b8-4b3f-8a76-b4c36a43e904_Owner">
    <vt:lpwstr>deaton@ldschurch.org</vt:lpwstr>
  </property>
  <property fmtid="{D5CDD505-2E9C-101B-9397-08002B2CF9AE}" pid="12" name="MSIP_Label_03ef5274-90b8-4b3f-8a76-b4c36a43e904_SetDate">
    <vt:lpwstr>2018-09-29T15:01:30.2848605Z</vt:lpwstr>
  </property>
  <property fmtid="{D5CDD505-2E9C-101B-9397-08002B2CF9AE}" pid="13" name="MSIP_Label_03ef5274-90b8-4b3f-8a76-b4c36a43e904_Name">
    <vt:lpwstr>Not Encrypted</vt:lpwstr>
  </property>
  <property fmtid="{D5CDD505-2E9C-101B-9397-08002B2CF9AE}" pid="14" name="MSIP_Label_03ef5274-90b8-4b3f-8a76-b4c36a43e904_Application">
    <vt:lpwstr>Microsoft Azure Information Protection</vt:lpwstr>
  </property>
  <property fmtid="{D5CDD505-2E9C-101B-9397-08002B2CF9AE}" pid="15" name="MSIP_Label_03ef5274-90b8-4b3f-8a76-b4c36a43e904_Parent">
    <vt:lpwstr>bdc3d3d8-6bdc-485e-b6f2-a0ac58658b4a</vt:lpwstr>
  </property>
  <property fmtid="{D5CDD505-2E9C-101B-9397-08002B2CF9AE}" pid="16" name="MSIP_Label_03ef5274-90b8-4b3f-8a76-b4c36a43e904_Extended_MSFT_Method">
    <vt:lpwstr>Automatic</vt:lpwstr>
  </property>
  <property fmtid="{D5CDD505-2E9C-101B-9397-08002B2CF9AE}" pid="17" name="Classification">
    <vt:lpwstr>Internal Use Not Encrypted</vt:lpwstr>
  </property>
</Properties>
</file>