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899" r:id="rId2"/>
    <p:sldId id="914" r:id="rId3"/>
    <p:sldId id="915" r:id="rId4"/>
    <p:sldId id="917" r:id="rId5"/>
    <p:sldId id="916" r:id="rId6"/>
    <p:sldId id="918" r:id="rId7"/>
    <p:sldId id="921" r:id="rId8"/>
    <p:sldId id="922" r:id="rId9"/>
    <p:sldId id="923" r:id="rId10"/>
    <p:sldId id="924" r:id="rId11"/>
    <p:sldId id="925" r:id="rId12"/>
    <p:sldId id="926" r:id="rId13"/>
    <p:sldId id="927" r:id="rId14"/>
    <p:sldId id="928" r:id="rId15"/>
    <p:sldId id="929" r:id="rId16"/>
    <p:sldId id="930" r:id="rId17"/>
    <p:sldId id="931" r:id="rId18"/>
    <p:sldId id="920" r:id="rId19"/>
    <p:sldId id="932" r:id="rId20"/>
    <p:sldId id="933" r:id="rId21"/>
    <p:sldId id="267"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5" autoAdjust="0"/>
    <p:restoredTop sz="94674"/>
  </p:normalViewPr>
  <p:slideViewPr>
    <p:cSldViewPr>
      <p:cViewPr varScale="1">
        <p:scale>
          <a:sx n="111" d="100"/>
          <a:sy n="111" d="100"/>
        </p:scale>
        <p:origin x="342" y="102"/>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4</a:t>
            </a:fld>
            <a:endParaRPr lang="en-US" altLang="en-US"/>
          </a:p>
        </p:txBody>
      </p:sp>
    </p:spTree>
    <p:extLst>
      <p:ext uri="{BB962C8B-B14F-4D97-AF65-F5344CB8AC3E}">
        <p14:creationId xmlns:p14="http://schemas.microsoft.com/office/powerpoint/2010/main" val="397746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18</a:t>
            </a:fld>
            <a:endParaRPr lang="en-US" altLang="en-US"/>
          </a:p>
        </p:txBody>
      </p:sp>
    </p:spTree>
    <p:extLst>
      <p:ext uri="{BB962C8B-B14F-4D97-AF65-F5344CB8AC3E}">
        <p14:creationId xmlns:p14="http://schemas.microsoft.com/office/powerpoint/2010/main" val="47242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6036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Tools</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rationalwiki.com/wiki/images/4/41/Debate.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05</a:t>
            </a: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7: Axioms</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Tools</a:t>
            </a:r>
          </a:p>
        </p:txBody>
      </p:sp>
      <p:pic>
        <p:nvPicPr>
          <p:cNvPr id="10" name="Picture 2">
            <a:extLst>
              <a:ext uri="{FF2B5EF4-FFF2-40B4-BE49-F238E27FC236}">
                <a16:creationId xmlns:a16="http://schemas.microsoft.com/office/drawing/2014/main" id="{96ED21FA-5879-4E6F-967B-D3B629150F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54220"/>
            <a:ext cx="1365528" cy="17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10</a:t>
            </a:fld>
            <a:endParaRPr lang="en-US" altLang="en-US" dirty="0"/>
          </a:p>
        </p:txBody>
      </p:sp>
      <p:sp>
        <p:nvSpPr>
          <p:cNvPr id="4" name="TextBox 3">
            <a:extLst>
              <a:ext uri="{FF2B5EF4-FFF2-40B4-BE49-F238E27FC236}">
                <a16:creationId xmlns:a16="http://schemas.microsoft.com/office/drawing/2014/main" id="{9E98E85A-08A9-462A-90AA-E64D38F5D84E}"/>
              </a:ext>
            </a:extLst>
          </p:cNvPr>
          <p:cNvSpPr txBox="1">
            <a:spLocks noChangeArrowheads="1"/>
          </p:cNvSpPr>
          <p:nvPr/>
        </p:nvSpPr>
        <p:spPr bwMode="auto">
          <a:xfrm>
            <a:off x="279400" y="304800"/>
            <a:ext cx="1168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2400" dirty="0">
                <a:solidFill>
                  <a:schemeClr val="bg1"/>
                </a:solidFill>
              </a:rPr>
              <a:t>“Axiomatic </a:t>
            </a:r>
            <a:r>
              <a:rPr lang="en-US" altLang="en-US" sz="2400" dirty="0">
                <a:solidFill>
                  <a:srgbClr val="00FF00"/>
                </a:solidFill>
              </a:rPr>
              <a:t>concepts </a:t>
            </a:r>
            <a:r>
              <a:rPr lang="en-US" altLang="en-US" sz="2400" dirty="0">
                <a:solidFill>
                  <a:schemeClr val="bg1"/>
                </a:solidFill>
              </a:rPr>
              <a:t>are the </a:t>
            </a:r>
            <a:r>
              <a:rPr lang="en-US" altLang="en-US" sz="2400" dirty="0">
                <a:solidFill>
                  <a:srgbClr val="00FF00"/>
                </a:solidFill>
              </a:rPr>
              <a:t>guardians </a:t>
            </a:r>
            <a:r>
              <a:rPr lang="en-US" altLang="en-US" sz="2400" dirty="0">
                <a:solidFill>
                  <a:schemeClr val="bg1"/>
                </a:solidFill>
              </a:rPr>
              <a:t>of man’s mind and the foundation of </a:t>
            </a:r>
            <a:r>
              <a:rPr lang="en-US" altLang="en-US" sz="2400" dirty="0">
                <a:solidFill>
                  <a:srgbClr val="00FF00"/>
                </a:solidFill>
              </a:rPr>
              <a:t>reason</a:t>
            </a:r>
            <a:r>
              <a:rPr lang="en-US" altLang="en-US" sz="2400" dirty="0">
                <a:solidFill>
                  <a:schemeClr val="bg1"/>
                </a:solidFill>
              </a:rPr>
              <a:t>—the key-stone, touchstone and hallmark of</a:t>
            </a:r>
            <a:r>
              <a:rPr lang="en-US" altLang="en-US" sz="2400" dirty="0">
                <a:solidFill>
                  <a:srgbClr val="00FF00"/>
                </a:solidFill>
              </a:rPr>
              <a:t> </a:t>
            </a:r>
            <a:r>
              <a:rPr lang="en-US" altLang="en-US" sz="2400" dirty="0">
                <a:solidFill>
                  <a:schemeClr val="bg1"/>
                </a:solidFill>
              </a:rPr>
              <a:t>reason—and if </a:t>
            </a:r>
            <a:r>
              <a:rPr lang="en-US" altLang="en-US" sz="2400" dirty="0">
                <a:solidFill>
                  <a:srgbClr val="00FF00"/>
                </a:solidFill>
              </a:rPr>
              <a:t>reason</a:t>
            </a:r>
            <a:r>
              <a:rPr lang="en-US" altLang="en-US" sz="2400" dirty="0">
                <a:solidFill>
                  <a:schemeClr val="bg1"/>
                </a:solidFill>
              </a:rPr>
              <a:t> is to be </a:t>
            </a:r>
            <a:r>
              <a:rPr lang="en-US" altLang="en-US" sz="2400" dirty="0">
                <a:solidFill>
                  <a:srgbClr val="FF0000"/>
                </a:solidFill>
              </a:rPr>
              <a:t>destroyed</a:t>
            </a:r>
            <a:r>
              <a:rPr lang="en-US" altLang="en-US" sz="2400" dirty="0">
                <a:solidFill>
                  <a:schemeClr val="bg1"/>
                </a:solidFill>
              </a:rPr>
              <a:t>, it is </a:t>
            </a:r>
            <a:r>
              <a:rPr lang="en-US" altLang="en-US" sz="2400" dirty="0">
                <a:solidFill>
                  <a:srgbClr val="00FF00"/>
                </a:solidFill>
              </a:rPr>
              <a:t>axiomatic concepts</a:t>
            </a:r>
            <a:r>
              <a:rPr lang="en-US" altLang="en-US" sz="2400" dirty="0">
                <a:solidFill>
                  <a:schemeClr val="bg1"/>
                </a:solidFill>
              </a:rPr>
              <a:t> that have to be destroyed…By </a:t>
            </a:r>
            <a:r>
              <a:rPr lang="en-US" altLang="en-US" sz="2400" dirty="0">
                <a:solidFill>
                  <a:srgbClr val="FFFF00"/>
                </a:solidFill>
              </a:rPr>
              <a:t>debunking</a:t>
            </a:r>
            <a:r>
              <a:rPr lang="en-US" altLang="en-US" sz="2400" dirty="0">
                <a:solidFill>
                  <a:schemeClr val="bg1"/>
                </a:solidFill>
              </a:rPr>
              <a:t> these axiomatic concepts you debunk all philosophies along with any quest for wisdom ‘in one fell swoop’. In short, without these </a:t>
            </a:r>
            <a:r>
              <a:rPr lang="en-US" altLang="en-US" sz="2400" dirty="0">
                <a:solidFill>
                  <a:srgbClr val="00FF00"/>
                </a:solidFill>
              </a:rPr>
              <a:t>axiomatic concepts </a:t>
            </a:r>
            <a:r>
              <a:rPr lang="en-US" altLang="en-US" sz="2400" dirty="0">
                <a:solidFill>
                  <a:schemeClr val="bg1"/>
                </a:solidFill>
              </a:rPr>
              <a:t>philosophy becomes fruitless and pointless as it has no way to get off the ground.”</a:t>
            </a:r>
            <a:r>
              <a:rPr lang="en-US" sz="1400" dirty="0">
                <a:solidFill>
                  <a:schemeClr val="bg1"/>
                </a:solidFill>
                <a:cs typeface="Arial" charset="0"/>
              </a:rPr>
              <a:t>(See Lexicon, Objectivism From A to Z, p. 43-46)</a:t>
            </a:r>
            <a:endParaRPr lang="en-US" sz="1400" dirty="0">
              <a:solidFill>
                <a:schemeClr val="bg1"/>
              </a:solidFill>
              <a:effectLst>
                <a:outerShdw blurRad="38100" dist="38100" dir="2700000" algn="tl">
                  <a:srgbClr val="000000">
                    <a:alpha val="43137"/>
                  </a:srgbClr>
                </a:outerShdw>
              </a:effectLst>
              <a:cs typeface="Arial" charset="0"/>
            </a:endParaRPr>
          </a:p>
        </p:txBody>
      </p:sp>
      <p:sp>
        <p:nvSpPr>
          <p:cNvPr id="6" name="Rectangle 1">
            <a:extLst>
              <a:ext uri="{FF2B5EF4-FFF2-40B4-BE49-F238E27FC236}">
                <a16:creationId xmlns:a16="http://schemas.microsoft.com/office/drawing/2014/main" id="{C88D2557-2247-466B-929D-A03DD67B72AC}"/>
              </a:ext>
            </a:extLst>
          </p:cNvPr>
          <p:cNvSpPr>
            <a:spLocks noChangeArrowheads="1"/>
          </p:cNvSpPr>
          <p:nvPr/>
        </p:nvSpPr>
        <p:spPr bwMode="auto">
          <a:xfrm>
            <a:off x="457990" y="3124200"/>
            <a:ext cx="581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800" dirty="0">
                <a:solidFill>
                  <a:srgbClr val="FF0000"/>
                </a:solidFill>
                <a:latin typeface="+mn-lt"/>
              </a:rPr>
              <a:t>Stolen Concept Fallacy</a:t>
            </a:r>
          </a:p>
        </p:txBody>
      </p:sp>
      <p:sp>
        <p:nvSpPr>
          <p:cNvPr id="7" name="Rectangle 2">
            <a:extLst>
              <a:ext uri="{FF2B5EF4-FFF2-40B4-BE49-F238E27FC236}">
                <a16:creationId xmlns:a16="http://schemas.microsoft.com/office/drawing/2014/main" id="{EDE209B7-C184-4582-99DE-C7B33C36430B}"/>
              </a:ext>
            </a:extLst>
          </p:cNvPr>
          <p:cNvSpPr>
            <a:spLocks noChangeArrowheads="1"/>
          </p:cNvSpPr>
          <p:nvPr/>
        </p:nvSpPr>
        <p:spPr bwMode="auto">
          <a:xfrm>
            <a:off x="182880" y="4052061"/>
            <a:ext cx="56845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solidFill>
                  <a:srgbClr val="00FF00"/>
                </a:solidFill>
                <a:latin typeface="+mn-lt"/>
              </a:rPr>
              <a:t>Fallacy</a:t>
            </a:r>
          </a:p>
          <a:p>
            <a:pPr>
              <a:spcBef>
                <a:spcPct val="0"/>
              </a:spcBef>
              <a:buFontTx/>
              <a:buNone/>
            </a:pPr>
            <a:r>
              <a:rPr lang="en-US" altLang="en-US" sz="2400" i="1" dirty="0">
                <a:solidFill>
                  <a:srgbClr val="FF0000"/>
                </a:solidFill>
                <a:latin typeface="+mn-lt"/>
              </a:rPr>
              <a:t>Noun, </a:t>
            </a:r>
            <a:r>
              <a:rPr lang="en-US" altLang="en-US" sz="2400" dirty="0">
                <a:solidFill>
                  <a:srgbClr val="FF0000"/>
                </a:solidFill>
                <a:latin typeface="+mn-lt"/>
              </a:rPr>
              <a:t>a mistaken belief, based on unsound argument.</a:t>
            </a:r>
          </a:p>
        </p:txBody>
      </p:sp>
      <p:sp>
        <p:nvSpPr>
          <p:cNvPr id="8" name="Rectangle 1">
            <a:extLst>
              <a:ext uri="{FF2B5EF4-FFF2-40B4-BE49-F238E27FC236}">
                <a16:creationId xmlns:a16="http://schemas.microsoft.com/office/drawing/2014/main" id="{71AE96C9-EFD0-4CDC-99D5-1311E1A2A451}"/>
              </a:ext>
            </a:extLst>
          </p:cNvPr>
          <p:cNvSpPr>
            <a:spLocks noChangeArrowheads="1"/>
          </p:cNvSpPr>
          <p:nvPr/>
        </p:nvSpPr>
        <p:spPr bwMode="auto">
          <a:xfrm>
            <a:off x="182880" y="5270984"/>
            <a:ext cx="62476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solidFill>
                  <a:srgbClr val="00FF00"/>
                </a:solidFill>
                <a:latin typeface="+mn-lt"/>
              </a:rPr>
              <a:t>“Stolen Concept” </a:t>
            </a:r>
            <a:r>
              <a:rPr lang="en-US" altLang="en-US" sz="2400" dirty="0">
                <a:solidFill>
                  <a:srgbClr val="FF0000"/>
                </a:solidFill>
                <a:latin typeface="+mn-lt"/>
              </a:rPr>
              <a:t>= Attempting to use a concept as a proof against itself.</a:t>
            </a:r>
          </a:p>
        </p:txBody>
      </p:sp>
      <p:sp>
        <p:nvSpPr>
          <p:cNvPr id="9" name="Rectangle 8">
            <a:extLst>
              <a:ext uri="{FF2B5EF4-FFF2-40B4-BE49-F238E27FC236}">
                <a16:creationId xmlns:a16="http://schemas.microsoft.com/office/drawing/2014/main" id="{8D558680-B44B-44C9-BBE3-4BEE8C3E74C0}"/>
              </a:ext>
            </a:extLst>
          </p:cNvPr>
          <p:cNvSpPr/>
          <p:nvPr/>
        </p:nvSpPr>
        <p:spPr>
          <a:xfrm>
            <a:off x="6934200" y="2517108"/>
            <a:ext cx="5054600" cy="403609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FCDEE368-27BA-44CF-B31B-DE9F87F75513}"/>
              </a:ext>
            </a:extLst>
          </p:cNvPr>
          <p:cNvSpPr txBox="1"/>
          <p:nvPr/>
        </p:nvSpPr>
        <p:spPr>
          <a:xfrm>
            <a:off x="7406486" y="2517108"/>
            <a:ext cx="4327524" cy="1200329"/>
          </a:xfrm>
          <a:prstGeom prst="rect">
            <a:avLst/>
          </a:prstGeom>
          <a:noFill/>
        </p:spPr>
        <p:txBody>
          <a:bodyPr wrap="square">
            <a:spAutoFit/>
          </a:bodyPr>
          <a:lstStyle/>
          <a:p>
            <a:pPr algn="ctr">
              <a:defRPr/>
            </a:pPr>
            <a:r>
              <a:rPr lang="en-US" sz="2400" b="1" dirty="0">
                <a:latin typeface="+mn-lt"/>
              </a:rPr>
              <a:t>AXIOMS SAVE US FROM BEING SUCKED INTO A PHILOSOPHICAL BLACK HOLE</a:t>
            </a:r>
          </a:p>
        </p:txBody>
      </p:sp>
      <p:pic>
        <p:nvPicPr>
          <p:cNvPr id="11" name="Picture 2">
            <a:extLst>
              <a:ext uri="{FF2B5EF4-FFF2-40B4-BE49-F238E27FC236}">
                <a16:creationId xmlns:a16="http://schemas.microsoft.com/office/drawing/2014/main" id="{FBDB2FAA-A5EA-4BA6-B223-B8557295B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897" y="3717437"/>
            <a:ext cx="4684703"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33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11</a:t>
            </a:fld>
            <a:endParaRPr lang="en-US" altLang="en-US" dirty="0"/>
          </a:p>
        </p:txBody>
      </p:sp>
      <p:grpSp>
        <p:nvGrpSpPr>
          <p:cNvPr id="4" name="Group 108">
            <a:extLst>
              <a:ext uri="{FF2B5EF4-FFF2-40B4-BE49-F238E27FC236}">
                <a16:creationId xmlns:a16="http://schemas.microsoft.com/office/drawing/2014/main" id="{1D2D37D4-93FB-43FD-A142-A227C8B7458B}"/>
              </a:ext>
            </a:extLst>
          </p:cNvPr>
          <p:cNvGrpSpPr>
            <a:grpSpLocks/>
          </p:cNvGrpSpPr>
          <p:nvPr/>
        </p:nvGrpSpPr>
        <p:grpSpPr bwMode="auto">
          <a:xfrm>
            <a:off x="4166394" y="1720599"/>
            <a:ext cx="3859212" cy="4876800"/>
            <a:chOff x="4253552" y="1719263"/>
            <a:chExt cx="3858935" cy="4876800"/>
          </a:xfrm>
        </p:grpSpPr>
        <p:pic>
          <p:nvPicPr>
            <p:cNvPr id="5" name="Picture 2">
              <a:extLst>
                <a:ext uri="{FF2B5EF4-FFF2-40B4-BE49-F238E27FC236}">
                  <a16:creationId xmlns:a16="http://schemas.microsoft.com/office/drawing/2014/main" id="{75025F91-9800-469B-B31B-917F0A681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552" y="1719263"/>
              <a:ext cx="385893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E07D47F-D1CF-4B2D-98DF-F0862A2B7D54}"/>
                </a:ext>
              </a:extLst>
            </p:cNvPr>
            <p:cNvSpPr txBox="1"/>
            <p:nvPr/>
          </p:nvSpPr>
          <p:spPr>
            <a:xfrm rot="102895">
              <a:off x="6447320" y="5629275"/>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7" name="TextBox 6">
              <a:extLst>
                <a:ext uri="{FF2B5EF4-FFF2-40B4-BE49-F238E27FC236}">
                  <a16:creationId xmlns:a16="http://schemas.microsoft.com/office/drawing/2014/main" id="{A0D742C1-D851-4D3C-9FDE-B61D3E21735A}"/>
                </a:ext>
              </a:extLst>
            </p:cNvPr>
            <p:cNvSpPr txBox="1"/>
            <p:nvPr/>
          </p:nvSpPr>
          <p:spPr>
            <a:xfrm rot="21462895">
              <a:off x="6663204" y="5613400"/>
              <a:ext cx="230170" cy="307975"/>
            </a:xfrm>
            <a:prstGeom prst="rect">
              <a:avLst/>
            </a:prstGeom>
            <a:noFill/>
          </p:spPr>
          <p:txBody>
            <a:bodyPr>
              <a:spAutoFit/>
            </a:bodyPr>
            <a:lstStyle/>
            <a:p>
              <a:pPr eaLnBrk="1" hangingPunct="1">
                <a:defRPr/>
              </a:pPr>
              <a:r>
                <a:rPr lang="en-US" sz="1400" b="1" dirty="0">
                  <a:latin typeface="+mn-lt"/>
                  <a:cs typeface="Arial" charset="0"/>
                </a:rPr>
                <a:t>i</a:t>
              </a:r>
            </a:p>
          </p:txBody>
        </p:sp>
        <p:sp>
          <p:nvSpPr>
            <p:cNvPr id="8" name="TextBox 7">
              <a:extLst>
                <a:ext uri="{FF2B5EF4-FFF2-40B4-BE49-F238E27FC236}">
                  <a16:creationId xmlns:a16="http://schemas.microsoft.com/office/drawing/2014/main" id="{D8198660-4888-4253-B778-FD73B0155714}"/>
                </a:ext>
              </a:extLst>
            </p:cNvPr>
            <p:cNvSpPr txBox="1"/>
            <p:nvPr/>
          </p:nvSpPr>
          <p:spPr>
            <a:xfrm rot="21265875">
              <a:off x="6812418" y="5583238"/>
              <a:ext cx="247632" cy="306387"/>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9" name="TextBox 8">
              <a:extLst>
                <a:ext uri="{FF2B5EF4-FFF2-40B4-BE49-F238E27FC236}">
                  <a16:creationId xmlns:a16="http://schemas.microsoft.com/office/drawing/2014/main" id="{7A673FF6-D0FE-4A04-88FA-38A7575DF1D7}"/>
                </a:ext>
              </a:extLst>
            </p:cNvPr>
            <p:cNvSpPr txBox="1"/>
            <p:nvPr/>
          </p:nvSpPr>
          <p:spPr>
            <a:xfrm rot="20820000">
              <a:off x="6890200" y="5564188"/>
              <a:ext cx="274618"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10" name="TextBox 9">
              <a:extLst>
                <a:ext uri="{FF2B5EF4-FFF2-40B4-BE49-F238E27FC236}">
                  <a16:creationId xmlns:a16="http://schemas.microsoft.com/office/drawing/2014/main" id="{1A54C89C-B5D4-477C-8830-FA3600464C84}"/>
                </a:ext>
              </a:extLst>
            </p:cNvPr>
            <p:cNvSpPr txBox="1"/>
            <p:nvPr/>
          </p:nvSpPr>
          <p:spPr>
            <a:xfrm rot="21082528">
              <a:off x="7128308" y="5486400"/>
              <a:ext cx="280968" cy="306388"/>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11" name="TextBox 10">
              <a:extLst>
                <a:ext uri="{FF2B5EF4-FFF2-40B4-BE49-F238E27FC236}">
                  <a16:creationId xmlns:a16="http://schemas.microsoft.com/office/drawing/2014/main" id="{871966B4-D604-4787-8368-0145BCF0AC8C}"/>
                </a:ext>
              </a:extLst>
            </p:cNvPr>
            <p:cNvSpPr txBox="1"/>
            <p:nvPr/>
          </p:nvSpPr>
          <p:spPr>
            <a:xfrm rot="21060000">
              <a:off x="7272760" y="5424488"/>
              <a:ext cx="280967" cy="307975"/>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12" name="TextBox 11">
              <a:extLst>
                <a:ext uri="{FF2B5EF4-FFF2-40B4-BE49-F238E27FC236}">
                  <a16:creationId xmlns:a16="http://schemas.microsoft.com/office/drawing/2014/main" id="{CBFAF2BB-150E-4A02-96B4-3936E1E34591}"/>
                </a:ext>
              </a:extLst>
            </p:cNvPr>
            <p:cNvSpPr txBox="1"/>
            <p:nvPr/>
          </p:nvSpPr>
          <p:spPr>
            <a:xfrm rot="21120000">
              <a:off x="7226726" y="5451475"/>
              <a:ext cx="230171" cy="307975"/>
            </a:xfrm>
            <a:prstGeom prst="rect">
              <a:avLst/>
            </a:prstGeom>
            <a:noFill/>
          </p:spPr>
          <p:txBody>
            <a:bodyPr wrap="none">
              <a:spAutoFit/>
            </a:bodyPr>
            <a:lstStyle/>
            <a:p>
              <a:pPr eaLnBrk="1" hangingPunct="1">
                <a:defRPr/>
              </a:pPr>
              <a:r>
                <a:rPr lang="en-US" sz="1400" b="1" dirty="0">
                  <a:latin typeface="+mn-lt"/>
                  <a:cs typeface="Arial" charset="0"/>
                </a:rPr>
                <a:t>l</a:t>
              </a:r>
            </a:p>
          </p:txBody>
        </p:sp>
        <p:sp>
          <p:nvSpPr>
            <p:cNvPr id="13" name="TextBox 12">
              <a:extLst>
                <a:ext uri="{FF2B5EF4-FFF2-40B4-BE49-F238E27FC236}">
                  <a16:creationId xmlns:a16="http://schemas.microsoft.com/office/drawing/2014/main" id="{8CD2533A-30A8-4B7D-A83B-199071719395}"/>
                </a:ext>
              </a:extLst>
            </p:cNvPr>
            <p:cNvSpPr txBox="1"/>
            <p:nvPr/>
          </p:nvSpPr>
          <p:spPr>
            <a:xfrm rot="21300000">
              <a:off x="7450548" y="5340350"/>
              <a:ext cx="269856" cy="306388"/>
            </a:xfrm>
            <a:prstGeom prst="rect">
              <a:avLst/>
            </a:prstGeom>
            <a:noFill/>
          </p:spPr>
          <p:txBody>
            <a:bodyPr wrap="none">
              <a:spAutoFit/>
            </a:bodyPr>
            <a:lstStyle/>
            <a:p>
              <a:pPr eaLnBrk="1" hangingPunct="1">
                <a:defRPr/>
              </a:pPr>
              <a:r>
                <a:rPr lang="en-US" sz="1400" b="1" dirty="0">
                  <a:latin typeface="+mn-lt"/>
                  <a:cs typeface="Arial" charset="0"/>
                </a:rPr>
                <a:t>y</a:t>
              </a:r>
            </a:p>
          </p:txBody>
        </p:sp>
        <p:sp>
          <p:nvSpPr>
            <p:cNvPr id="14" name="TextBox 13">
              <a:extLst>
                <a:ext uri="{FF2B5EF4-FFF2-40B4-BE49-F238E27FC236}">
                  <a16:creationId xmlns:a16="http://schemas.microsoft.com/office/drawing/2014/main" id="{77684FA2-67DD-4713-8BBC-F66D94029B57}"/>
                </a:ext>
              </a:extLst>
            </p:cNvPr>
            <p:cNvSpPr txBox="1"/>
            <p:nvPr/>
          </p:nvSpPr>
          <p:spPr>
            <a:xfrm>
              <a:off x="5680612" y="4572000"/>
              <a:ext cx="1176254" cy="584200"/>
            </a:xfrm>
            <a:prstGeom prst="rect">
              <a:avLst/>
            </a:prstGeom>
            <a:noFill/>
          </p:spPr>
          <p:txBody>
            <a:bodyPr wrap="none">
              <a:spAutoFit/>
            </a:bodyPr>
            <a:lstStyle/>
            <a:p>
              <a:pPr algn="ctr" eaLnBrk="1" hangingPunct="1">
                <a:defRPr/>
              </a:pPr>
              <a:r>
                <a:rPr lang="en-US" sz="3200" b="1" dirty="0">
                  <a:latin typeface="+mn-lt"/>
                  <a:cs typeface="Arial" charset="0"/>
                </a:rPr>
                <a:t>Ethics</a:t>
              </a:r>
            </a:p>
          </p:txBody>
        </p:sp>
        <p:sp>
          <p:nvSpPr>
            <p:cNvPr id="15" name="TextBox 14">
              <a:extLst>
                <a:ext uri="{FF2B5EF4-FFF2-40B4-BE49-F238E27FC236}">
                  <a16:creationId xmlns:a16="http://schemas.microsoft.com/office/drawing/2014/main" id="{13C86A39-B3FC-44BF-8AB9-8D60DB94A754}"/>
                </a:ext>
              </a:extLst>
            </p:cNvPr>
            <p:cNvSpPr txBox="1"/>
            <p:nvPr/>
          </p:nvSpPr>
          <p:spPr>
            <a:xfrm rot="1016756">
              <a:off x="5040895" y="5467350"/>
              <a:ext cx="274617" cy="307975"/>
            </a:xfrm>
            <a:prstGeom prst="rect">
              <a:avLst/>
            </a:prstGeom>
            <a:noFill/>
          </p:spPr>
          <p:txBody>
            <a:bodyPr wrap="none">
              <a:spAutoFit/>
            </a:bodyPr>
            <a:lstStyle/>
            <a:p>
              <a:pPr eaLnBrk="1" hangingPunct="1">
                <a:defRPr/>
              </a:pPr>
              <a:r>
                <a:rPr lang="en-US" sz="1400" b="1" dirty="0">
                  <a:latin typeface="+mn-lt"/>
                  <a:cs typeface="Arial" charset="0"/>
                </a:rPr>
                <a:t>a</a:t>
              </a:r>
            </a:p>
          </p:txBody>
        </p:sp>
        <p:sp>
          <p:nvSpPr>
            <p:cNvPr id="16" name="TextBox 15">
              <a:extLst>
                <a:ext uri="{FF2B5EF4-FFF2-40B4-BE49-F238E27FC236}">
                  <a16:creationId xmlns:a16="http://schemas.microsoft.com/office/drawing/2014/main" id="{CC09D40C-7BCC-4BB3-9E5F-9FEEB2D165E7}"/>
                </a:ext>
              </a:extLst>
            </p:cNvPr>
            <p:cNvSpPr txBox="1"/>
            <p:nvPr/>
          </p:nvSpPr>
          <p:spPr>
            <a:xfrm rot="420000">
              <a:off x="5609180" y="5621338"/>
              <a:ext cx="260331" cy="307975"/>
            </a:xfrm>
            <a:prstGeom prst="rect">
              <a:avLst/>
            </a:prstGeom>
            <a:noFill/>
          </p:spPr>
          <p:txBody>
            <a:bodyPr wrap="none">
              <a:spAutoFit/>
            </a:bodyPr>
            <a:lstStyle/>
            <a:p>
              <a:pPr eaLnBrk="1" hangingPunct="1">
                <a:defRPr/>
              </a:pPr>
              <a:r>
                <a:rPr lang="en-US" sz="1400" b="1" dirty="0">
                  <a:latin typeface="+mn-lt"/>
                  <a:cs typeface="Arial" charset="0"/>
                </a:rPr>
                <a:t>c</a:t>
              </a:r>
            </a:p>
          </p:txBody>
        </p:sp>
        <p:sp>
          <p:nvSpPr>
            <p:cNvPr id="17" name="TextBox 16">
              <a:extLst>
                <a:ext uri="{FF2B5EF4-FFF2-40B4-BE49-F238E27FC236}">
                  <a16:creationId xmlns:a16="http://schemas.microsoft.com/office/drawing/2014/main" id="{2778C723-F0A0-41A6-B8C3-263A25000A7A}"/>
                </a:ext>
              </a:extLst>
            </p:cNvPr>
            <p:cNvSpPr txBox="1"/>
            <p:nvPr/>
          </p:nvSpPr>
          <p:spPr>
            <a:xfrm rot="1003486">
              <a:off x="5355198" y="5567363"/>
              <a:ext cx="269856" cy="307975"/>
            </a:xfrm>
            <a:prstGeom prst="rect">
              <a:avLst/>
            </a:prstGeom>
            <a:noFill/>
          </p:spPr>
          <p:txBody>
            <a:bodyPr wrap="none">
              <a:spAutoFit/>
            </a:bodyPr>
            <a:lstStyle/>
            <a:p>
              <a:pPr eaLnBrk="1" hangingPunct="1">
                <a:defRPr/>
              </a:pPr>
              <a:r>
                <a:rPr lang="en-US" sz="1400" b="1" dirty="0">
                  <a:latin typeface="+mn-lt"/>
                  <a:cs typeface="Arial" charset="0"/>
                </a:rPr>
                <a:t>y</a:t>
              </a:r>
            </a:p>
          </p:txBody>
        </p:sp>
        <p:sp>
          <p:nvSpPr>
            <p:cNvPr id="18" name="TextBox 17">
              <a:extLst>
                <a:ext uri="{FF2B5EF4-FFF2-40B4-BE49-F238E27FC236}">
                  <a16:creationId xmlns:a16="http://schemas.microsoft.com/office/drawing/2014/main" id="{7E4D2D5F-089C-4DE4-9F12-8BCE0E38AEFB}"/>
                </a:ext>
              </a:extLst>
            </p:cNvPr>
            <p:cNvSpPr txBox="1"/>
            <p:nvPr/>
          </p:nvSpPr>
          <p:spPr>
            <a:xfrm rot="900000">
              <a:off x="4875807" y="5397500"/>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19" name="TextBox 18">
              <a:extLst>
                <a:ext uri="{FF2B5EF4-FFF2-40B4-BE49-F238E27FC236}">
                  <a16:creationId xmlns:a16="http://schemas.microsoft.com/office/drawing/2014/main" id="{A29C8ADE-8130-4103-8A75-61D5EDF89A34}"/>
                </a:ext>
              </a:extLst>
            </p:cNvPr>
            <p:cNvSpPr txBox="1"/>
            <p:nvPr/>
          </p:nvSpPr>
          <p:spPr>
            <a:xfrm rot="639266">
              <a:off x="5452028" y="5595938"/>
              <a:ext cx="257157" cy="306387"/>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20" name="TextBox 19">
              <a:extLst>
                <a:ext uri="{FF2B5EF4-FFF2-40B4-BE49-F238E27FC236}">
                  <a16:creationId xmlns:a16="http://schemas.microsoft.com/office/drawing/2014/main" id="{3B0D9C22-010E-42DE-85B0-7B2D8198776C}"/>
                </a:ext>
              </a:extLst>
            </p:cNvPr>
            <p:cNvSpPr txBox="1"/>
            <p:nvPr/>
          </p:nvSpPr>
          <p:spPr>
            <a:xfrm rot="1016756">
              <a:off x="4991686" y="3557588"/>
              <a:ext cx="280968" cy="307975"/>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21" name="TextBox 20">
              <a:extLst>
                <a:ext uri="{FF2B5EF4-FFF2-40B4-BE49-F238E27FC236}">
                  <a16:creationId xmlns:a16="http://schemas.microsoft.com/office/drawing/2014/main" id="{8CEE9515-33D9-45AD-A51A-75610B3B3B57}"/>
                </a:ext>
              </a:extLst>
            </p:cNvPr>
            <p:cNvSpPr txBox="1"/>
            <p:nvPr/>
          </p:nvSpPr>
          <p:spPr>
            <a:xfrm rot="600000">
              <a:off x="5434567" y="3668713"/>
              <a:ext cx="258743" cy="307975"/>
            </a:xfrm>
            <a:prstGeom prst="rect">
              <a:avLst/>
            </a:prstGeom>
            <a:noFill/>
          </p:spPr>
          <p:txBody>
            <a:bodyPr wrap="none">
              <a:spAutoFit/>
            </a:bodyPr>
            <a:lstStyle/>
            <a:p>
              <a:pPr eaLnBrk="1" hangingPunct="1">
                <a:defRPr/>
              </a:pPr>
              <a:r>
                <a:rPr lang="en-US" sz="1400" b="1" dirty="0">
                  <a:latin typeface="+mn-lt"/>
                  <a:cs typeface="Arial" charset="0"/>
                </a:rPr>
                <a:t>c</a:t>
              </a:r>
            </a:p>
          </p:txBody>
        </p:sp>
        <p:sp>
          <p:nvSpPr>
            <p:cNvPr id="22" name="TextBox 21">
              <a:extLst>
                <a:ext uri="{FF2B5EF4-FFF2-40B4-BE49-F238E27FC236}">
                  <a16:creationId xmlns:a16="http://schemas.microsoft.com/office/drawing/2014/main" id="{319CBC90-316A-4107-9372-F476237B79E5}"/>
                </a:ext>
              </a:extLst>
            </p:cNvPr>
            <p:cNvSpPr txBox="1"/>
            <p:nvPr/>
          </p:nvSpPr>
          <p:spPr>
            <a:xfrm rot="1003486">
              <a:off x="5274241" y="3632200"/>
              <a:ext cx="247632" cy="307975"/>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23" name="TextBox 22">
              <a:extLst>
                <a:ext uri="{FF2B5EF4-FFF2-40B4-BE49-F238E27FC236}">
                  <a16:creationId xmlns:a16="http://schemas.microsoft.com/office/drawing/2014/main" id="{24147E21-E7C2-45B6-8B31-B07721265E5D}"/>
                </a:ext>
              </a:extLst>
            </p:cNvPr>
            <p:cNvSpPr txBox="1"/>
            <p:nvPr/>
          </p:nvSpPr>
          <p:spPr>
            <a:xfrm rot="720000">
              <a:off x="5188522" y="3608388"/>
              <a:ext cx="230171" cy="306387"/>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24" name="TextBox 23">
              <a:extLst>
                <a:ext uri="{FF2B5EF4-FFF2-40B4-BE49-F238E27FC236}">
                  <a16:creationId xmlns:a16="http://schemas.microsoft.com/office/drawing/2014/main" id="{698CB5A6-D9C2-47E7-8ED9-FD5B1F675607}"/>
                </a:ext>
              </a:extLst>
            </p:cNvPr>
            <p:cNvSpPr txBox="1"/>
            <p:nvPr/>
          </p:nvSpPr>
          <p:spPr>
            <a:xfrm rot="660000">
              <a:off x="5361547" y="3652838"/>
              <a:ext cx="230170" cy="306387"/>
            </a:xfrm>
            <a:prstGeom prst="rect">
              <a:avLst/>
            </a:prstGeom>
            <a:noFill/>
          </p:spPr>
          <p:txBody>
            <a:bodyPr wrap="none">
              <a:spAutoFit/>
            </a:bodyPr>
            <a:lstStyle/>
            <a:p>
              <a:pPr eaLnBrk="1" hangingPunct="1">
                <a:defRPr/>
              </a:pPr>
              <a:r>
                <a:rPr lang="en-US" sz="1400" b="1" dirty="0">
                  <a:latin typeface="+mn-lt"/>
                  <a:cs typeface="Arial" charset="0"/>
                </a:rPr>
                <a:t>i</a:t>
              </a:r>
            </a:p>
          </p:txBody>
        </p:sp>
        <p:sp>
          <p:nvSpPr>
            <p:cNvPr id="25" name="TextBox 24">
              <a:extLst>
                <a:ext uri="{FF2B5EF4-FFF2-40B4-BE49-F238E27FC236}">
                  <a16:creationId xmlns:a16="http://schemas.microsoft.com/office/drawing/2014/main" id="{70C02E23-B13A-4D18-B08C-9CD1316F4BA4}"/>
                </a:ext>
              </a:extLst>
            </p:cNvPr>
            <p:cNvSpPr txBox="1"/>
            <p:nvPr/>
          </p:nvSpPr>
          <p:spPr>
            <a:xfrm rot="900000">
              <a:off x="5109153" y="3590925"/>
              <a:ext cx="230171" cy="307975"/>
            </a:xfrm>
            <a:prstGeom prst="rect">
              <a:avLst/>
            </a:prstGeom>
            <a:noFill/>
          </p:spPr>
          <p:txBody>
            <a:bodyPr wrap="none">
              <a:spAutoFit/>
            </a:bodyPr>
            <a:lstStyle/>
            <a:p>
              <a:pPr eaLnBrk="1" hangingPunct="1">
                <a:defRPr/>
              </a:pPr>
              <a:r>
                <a:rPr lang="en-US" sz="1400" b="1" dirty="0">
                  <a:latin typeface="+mn-lt"/>
                  <a:cs typeface="Arial" charset="0"/>
                </a:rPr>
                <a:t>l</a:t>
              </a:r>
            </a:p>
          </p:txBody>
        </p:sp>
        <p:sp>
          <p:nvSpPr>
            <p:cNvPr id="26" name="TextBox 25">
              <a:extLst>
                <a:ext uri="{FF2B5EF4-FFF2-40B4-BE49-F238E27FC236}">
                  <a16:creationId xmlns:a16="http://schemas.microsoft.com/office/drawing/2014/main" id="{202B3702-CE88-4436-B8D2-A16C93E6602D}"/>
                </a:ext>
              </a:extLst>
            </p:cNvPr>
            <p:cNvSpPr txBox="1"/>
            <p:nvPr/>
          </p:nvSpPr>
          <p:spPr>
            <a:xfrm rot="21282895">
              <a:off x="6548912" y="5621338"/>
              <a:ext cx="280967" cy="307975"/>
            </a:xfrm>
            <a:prstGeom prst="rect">
              <a:avLst/>
            </a:prstGeom>
            <a:noFill/>
          </p:spPr>
          <p:txBody>
            <a:bodyPr wrap="none">
              <a:spAutoFit/>
            </a:bodyPr>
            <a:lstStyle/>
            <a:p>
              <a:pPr eaLnBrk="1" hangingPunct="1">
                <a:defRPr/>
              </a:pPr>
              <a:r>
                <a:rPr lang="en-US" sz="1400" b="1" dirty="0">
                  <a:latin typeface="+mn-lt"/>
                  <a:cs typeface="Arial" charset="0"/>
                </a:rPr>
                <a:t>p</a:t>
              </a:r>
            </a:p>
          </p:txBody>
        </p:sp>
        <p:sp>
          <p:nvSpPr>
            <p:cNvPr id="27" name="TextBox 26">
              <a:extLst>
                <a:ext uri="{FF2B5EF4-FFF2-40B4-BE49-F238E27FC236}">
                  <a16:creationId xmlns:a16="http://schemas.microsoft.com/office/drawing/2014/main" id="{AD485365-FF94-4AE0-983F-F8BFBC6F46EF}"/>
                </a:ext>
              </a:extLst>
            </p:cNvPr>
            <p:cNvSpPr txBox="1"/>
            <p:nvPr/>
          </p:nvSpPr>
          <p:spPr>
            <a:xfrm rot="21402895">
              <a:off x="6726699" y="5602288"/>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28" name="TextBox 27">
              <a:extLst>
                <a:ext uri="{FF2B5EF4-FFF2-40B4-BE49-F238E27FC236}">
                  <a16:creationId xmlns:a16="http://schemas.microsoft.com/office/drawing/2014/main" id="{CBD74B07-E42F-40B2-B92D-DEA934B30C07}"/>
                </a:ext>
              </a:extLst>
            </p:cNvPr>
            <p:cNvSpPr txBox="1"/>
            <p:nvPr/>
          </p:nvSpPr>
          <p:spPr>
            <a:xfrm rot="20669522">
              <a:off x="6979093" y="5530850"/>
              <a:ext cx="330176" cy="307975"/>
            </a:xfrm>
            <a:prstGeom prst="rect">
              <a:avLst/>
            </a:prstGeom>
            <a:noFill/>
          </p:spPr>
          <p:txBody>
            <a:bodyPr wrap="none">
              <a:spAutoFit/>
            </a:bodyPr>
            <a:lstStyle/>
            <a:p>
              <a:pPr eaLnBrk="1" hangingPunct="1">
                <a:defRPr/>
              </a:pPr>
              <a:r>
                <a:rPr lang="en-US" sz="1400" b="1" dirty="0">
                  <a:latin typeface="+mn-lt"/>
                  <a:cs typeface="Arial" charset="0"/>
                </a:rPr>
                <a:t>m</a:t>
              </a:r>
            </a:p>
          </p:txBody>
        </p:sp>
        <p:sp>
          <p:nvSpPr>
            <p:cNvPr id="29" name="TextBox 28">
              <a:extLst>
                <a:ext uri="{FF2B5EF4-FFF2-40B4-BE49-F238E27FC236}">
                  <a16:creationId xmlns:a16="http://schemas.microsoft.com/office/drawing/2014/main" id="{ECB9BC0C-8AEB-4ADC-BAC9-02C072B05EB0}"/>
                </a:ext>
              </a:extLst>
            </p:cNvPr>
            <p:cNvSpPr txBox="1"/>
            <p:nvPr/>
          </p:nvSpPr>
          <p:spPr>
            <a:xfrm rot="21000000">
              <a:off x="7369590" y="5384800"/>
              <a:ext cx="269856" cy="307975"/>
            </a:xfrm>
            <a:prstGeom prst="rect">
              <a:avLst/>
            </a:prstGeom>
            <a:noFill/>
          </p:spPr>
          <p:txBody>
            <a:bodyPr wrap="none">
              <a:spAutoFit/>
            </a:bodyPr>
            <a:lstStyle/>
            <a:p>
              <a:pPr eaLnBrk="1" hangingPunct="1">
                <a:defRPr/>
              </a:pPr>
              <a:r>
                <a:rPr lang="en-US" sz="1400" b="1" dirty="0">
                  <a:latin typeface="+mn-lt"/>
                  <a:cs typeface="Arial" charset="0"/>
                </a:rPr>
                <a:t>g</a:t>
              </a:r>
            </a:p>
          </p:txBody>
        </p:sp>
        <p:sp>
          <p:nvSpPr>
            <p:cNvPr id="30" name="TextBox 29">
              <a:extLst>
                <a:ext uri="{FF2B5EF4-FFF2-40B4-BE49-F238E27FC236}">
                  <a16:creationId xmlns:a16="http://schemas.microsoft.com/office/drawing/2014/main" id="{B45D94FD-BB3E-4523-BEFF-4E1B850282FC}"/>
                </a:ext>
              </a:extLst>
            </p:cNvPr>
            <p:cNvSpPr txBox="1"/>
            <p:nvPr/>
          </p:nvSpPr>
          <p:spPr>
            <a:xfrm rot="900000">
              <a:off x="4896443" y="3517900"/>
              <a:ext cx="280968" cy="306388"/>
            </a:xfrm>
            <a:prstGeom prst="rect">
              <a:avLst/>
            </a:prstGeom>
            <a:noFill/>
          </p:spPr>
          <p:txBody>
            <a:bodyPr wrap="none">
              <a:spAutoFit/>
            </a:bodyPr>
            <a:lstStyle/>
            <a:p>
              <a:pPr eaLnBrk="1" hangingPunct="1">
                <a:defRPr/>
              </a:pPr>
              <a:r>
                <a:rPr lang="en-US" sz="1400" b="1" dirty="0">
                  <a:latin typeface="+mn-lt"/>
                  <a:cs typeface="Arial" charset="0"/>
                </a:rPr>
                <a:t>P</a:t>
              </a:r>
            </a:p>
          </p:txBody>
        </p:sp>
        <p:sp>
          <p:nvSpPr>
            <p:cNvPr id="31" name="TextBox 30">
              <a:extLst>
                <a:ext uri="{FF2B5EF4-FFF2-40B4-BE49-F238E27FC236}">
                  <a16:creationId xmlns:a16="http://schemas.microsoft.com/office/drawing/2014/main" id="{7CCA80BF-C420-4A8E-9015-6D8F1B376289}"/>
                </a:ext>
              </a:extLst>
            </p:cNvPr>
            <p:cNvSpPr txBox="1"/>
            <p:nvPr/>
          </p:nvSpPr>
          <p:spPr>
            <a:xfrm rot="360000">
              <a:off x="5532985" y="3683000"/>
              <a:ext cx="255569" cy="307975"/>
            </a:xfrm>
            <a:prstGeom prst="rect">
              <a:avLst/>
            </a:prstGeom>
            <a:noFill/>
          </p:spPr>
          <p:txBody>
            <a:bodyPr wrap="none">
              <a:spAutoFit/>
            </a:bodyPr>
            <a:lstStyle/>
            <a:p>
              <a:pPr eaLnBrk="1" hangingPunct="1">
                <a:defRPr/>
              </a:pPr>
              <a:r>
                <a:rPr lang="en-US" sz="1400" b="1" dirty="0">
                  <a:latin typeface="+mn-lt"/>
                  <a:cs typeface="Arial" charset="0"/>
                </a:rPr>
                <a:t>s</a:t>
              </a:r>
            </a:p>
          </p:txBody>
        </p:sp>
        <p:grpSp>
          <p:nvGrpSpPr>
            <p:cNvPr id="32" name="Group 126">
              <a:extLst>
                <a:ext uri="{FF2B5EF4-FFF2-40B4-BE49-F238E27FC236}">
                  <a16:creationId xmlns:a16="http://schemas.microsoft.com/office/drawing/2014/main" id="{E5698C60-CC23-4452-96A0-860725C26F87}"/>
                </a:ext>
              </a:extLst>
            </p:cNvPr>
            <p:cNvGrpSpPr>
              <a:grpSpLocks/>
            </p:cNvGrpSpPr>
            <p:nvPr/>
          </p:nvGrpSpPr>
          <p:grpSpPr bwMode="auto">
            <a:xfrm rot="227707">
              <a:off x="6612117" y="3468052"/>
              <a:ext cx="1084050" cy="540102"/>
              <a:chOff x="6797635" y="3407041"/>
              <a:chExt cx="1084050" cy="540102"/>
            </a:xfrm>
          </p:grpSpPr>
          <p:grpSp>
            <p:nvGrpSpPr>
              <p:cNvPr id="39" name="Group 119">
                <a:extLst>
                  <a:ext uri="{FF2B5EF4-FFF2-40B4-BE49-F238E27FC236}">
                    <a16:creationId xmlns:a16="http://schemas.microsoft.com/office/drawing/2014/main" id="{FD78620F-46AC-4D6B-AE26-8D062F0F3E5D}"/>
                  </a:ext>
                </a:extLst>
              </p:cNvPr>
              <p:cNvGrpSpPr>
                <a:grpSpLocks/>
              </p:cNvGrpSpPr>
              <p:nvPr/>
            </p:nvGrpSpPr>
            <p:grpSpPr bwMode="auto">
              <a:xfrm>
                <a:off x="6920353" y="3456718"/>
                <a:ext cx="865576" cy="482677"/>
                <a:chOff x="6920353" y="3456718"/>
                <a:chExt cx="865576" cy="482677"/>
              </a:xfrm>
            </p:grpSpPr>
            <p:sp>
              <p:nvSpPr>
                <p:cNvPr id="45" name="TextBox 44">
                  <a:extLst>
                    <a:ext uri="{FF2B5EF4-FFF2-40B4-BE49-F238E27FC236}">
                      <a16:creationId xmlns:a16="http://schemas.microsoft.com/office/drawing/2014/main" id="{2D44DCEE-F77B-4670-8216-48AA3CA72AFC}"/>
                    </a:ext>
                  </a:extLst>
                </p:cNvPr>
                <p:cNvSpPr txBox="1"/>
                <p:nvPr/>
              </p:nvSpPr>
              <p:spPr>
                <a:xfrm rot="20973267">
                  <a:off x="6920353" y="3631420"/>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46" name="TextBox 45">
                  <a:extLst>
                    <a:ext uri="{FF2B5EF4-FFF2-40B4-BE49-F238E27FC236}">
                      <a16:creationId xmlns:a16="http://schemas.microsoft.com/office/drawing/2014/main" id="{F982C16D-DEDA-478C-B7DC-E8249A4F925C}"/>
                    </a:ext>
                  </a:extLst>
                </p:cNvPr>
                <p:cNvSpPr txBox="1"/>
                <p:nvPr/>
              </p:nvSpPr>
              <p:spPr>
                <a:xfrm rot="20760000">
                  <a:off x="7024436" y="3612861"/>
                  <a:ext cx="253982" cy="304800"/>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47" name="TextBox 46">
                  <a:extLst>
                    <a:ext uri="{FF2B5EF4-FFF2-40B4-BE49-F238E27FC236}">
                      <a16:creationId xmlns:a16="http://schemas.microsoft.com/office/drawing/2014/main" id="{453073FC-E0A9-430F-A72A-B74BB35BB3A9}"/>
                    </a:ext>
                  </a:extLst>
                </p:cNvPr>
                <p:cNvSpPr txBox="1"/>
                <p:nvPr/>
              </p:nvSpPr>
              <p:spPr>
                <a:xfrm rot="20584850">
                  <a:off x="7180180" y="3567991"/>
                  <a:ext cx="274618" cy="306387"/>
                </a:xfrm>
                <a:prstGeom prst="rect">
                  <a:avLst/>
                </a:prstGeom>
                <a:noFill/>
              </p:spPr>
              <p:txBody>
                <a:bodyPr wrap="none">
                  <a:spAutoFit/>
                </a:bodyPr>
                <a:lstStyle/>
                <a:p>
                  <a:pPr eaLnBrk="1" hangingPunct="1">
                    <a:defRPr/>
                  </a:pPr>
                  <a:r>
                    <a:rPr lang="en-US" sz="1400" b="1" dirty="0">
                      <a:latin typeface="+mn-lt"/>
                      <a:cs typeface="Arial" charset="0"/>
                    </a:rPr>
                    <a:t>h</a:t>
                  </a:r>
                </a:p>
              </p:txBody>
            </p:sp>
            <p:sp>
              <p:nvSpPr>
                <p:cNvPr id="48" name="TextBox 47">
                  <a:extLst>
                    <a:ext uri="{FF2B5EF4-FFF2-40B4-BE49-F238E27FC236}">
                      <a16:creationId xmlns:a16="http://schemas.microsoft.com/office/drawing/2014/main" id="{29DE5CF4-A713-4353-BE9C-453E568EA341}"/>
                    </a:ext>
                  </a:extLst>
                </p:cNvPr>
                <p:cNvSpPr txBox="1"/>
                <p:nvPr/>
              </p:nvSpPr>
              <p:spPr>
                <a:xfrm rot="20640000">
                  <a:off x="7388884" y="3501053"/>
                  <a:ext cx="244457" cy="306387"/>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49" name="TextBox 48">
                  <a:extLst>
                    <a:ext uri="{FF2B5EF4-FFF2-40B4-BE49-F238E27FC236}">
                      <a16:creationId xmlns:a16="http://schemas.microsoft.com/office/drawing/2014/main" id="{9B7A81BA-877E-4E89-9F8D-20BC3DB2C0BA}"/>
                    </a:ext>
                  </a:extLst>
                </p:cNvPr>
                <p:cNvSpPr txBox="1"/>
                <p:nvPr/>
              </p:nvSpPr>
              <p:spPr>
                <a:xfrm rot="20539459">
                  <a:off x="7474047" y="3486679"/>
                  <a:ext cx="228583" cy="306388"/>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50" name="TextBox 49">
                  <a:extLst>
                    <a:ext uri="{FF2B5EF4-FFF2-40B4-BE49-F238E27FC236}">
                      <a16:creationId xmlns:a16="http://schemas.microsoft.com/office/drawing/2014/main" id="{A6A25FF2-77C1-4C3D-AACF-CA91DBFA7E8F}"/>
                    </a:ext>
                  </a:extLst>
                </p:cNvPr>
                <p:cNvSpPr txBox="1"/>
                <p:nvPr/>
              </p:nvSpPr>
              <p:spPr>
                <a:xfrm rot="20460000">
                  <a:off x="7528774" y="3456718"/>
                  <a:ext cx="257155" cy="306387"/>
                </a:xfrm>
                <a:prstGeom prst="rect">
                  <a:avLst/>
                </a:prstGeom>
                <a:noFill/>
              </p:spPr>
              <p:txBody>
                <a:bodyPr wrap="none">
                  <a:spAutoFit/>
                </a:bodyPr>
                <a:lstStyle/>
                <a:p>
                  <a:pPr eaLnBrk="1" hangingPunct="1">
                    <a:defRPr/>
                  </a:pPr>
                  <a:r>
                    <a:rPr lang="en-US" sz="1400" b="1" dirty="0">
                      <a:latin typeface="+mn-lt"/>
                      <a:cs typeface="Arial" charset="0"/>
                    </a:rPr>
                    <a:t>c</a:t>
                  </a:r>
                </a:p>
              </p:txBody>
            </p:sp>
          </p:grpSp>
          <p:grpSp>
            <p:nvGrpSpPr>
              <p:cNvPr id="40" name="Group 118">
                <a:extLst>
                  <a:ext uri="{FF2B5EF4-FFF2-40B4-BE49-F238E27FC236}">
                    <a16:creationId xmlns:a16="http://schemas.microsoft.com/office/drawing/2014/main" id="{29EAE997-B32E-46FF-B08B-D1C89B3452DC}"/>
                  </a:ext>
                </a:extLst>
              </p:cNvPr>
              <p:cNvGrpSpPr>
                <a:grpSpLocks/>
              </p:cNvGrpSpPr>
              <p:nvPr/>
            </p:nvGrpSpPr>
            <p:grpSpPr bwMode="auto">
              <a:xfrm>
                <a:off x="6797635" y="3407041"/>
                <a:ext cx="1084050" cy="540102"/>
                <a:chOff x="6797635" y="3407041"/>
                <a:chExt cx="1084050" cy="540102"/>
              </a:xfrm>
            </p:grpSpPr>
            <p:sp>
              <p:nvSpPr>
                <p:cNvPr id="41" name="TextBox 40">
                  <a:extLst>
                    <a:ext uri="{FF2B5EF4-FFF2-40B4-BE49-F238E27FC236}">
                      <a16:creationId xmlns:a16="http://schemas.microsoft.com/office/drawing/2014/main" id="{08E67EAF-7358-49B7-8BBA-F4ED3C59F0F0}"/>
                    </a:ext>
                  </a:extLst>
                </p:cNvPr>
                <p:cNvSpPr txBox="1"/>
                <p:nvPr/>
              </p:nvSpPr>
              <p:spPr>
                <a:xfrm rot="20956834">
                  <a:off x="6797635" y="3664568"/>
                  <a:ext cx="285729" cy="282575"/>
                </a:xfrm>
                <a:prstGeom prst="rect">
                  <a:avLst/>
                </a:prstGeom>
                <a:noFill/>
              </p:spPr>
              <p:txBody>
                <a:bodyPr wrap="none">
                  <a:spAutoFit/>
                </a:bodyPr>
                <a:lstStyle/>
                <a:p>
                  <a:pPr eaLnBrk="1" hangingPunct="1">
                    <a:defRPr/>
                  </a:pPr>
                  <a:r>
                    <a:rPr lang="en-US" sz="1400" b="1" dirty="0">
                      <a:latin typeface="+mn-lt"/>
                      <a:cs typeface="Arial" charset="0"/>
                    </a:rPr>
                    <a:t>A</a:t>
                  </a:r>
                </a:p>
              </p:txBody>
            </p:sp>
            <p:sp>
              <p:nvSpPr>
                <p:cNvPr id="42" name="TextBox 41">
                  <a:extLst>
                    <a:ext uri="{FF2B5EF4-FFF2-40B4-BE49-F238E27FC236}">
                      <a16:creationId xmlns:a16="http://schemas.microsoft.com/office/drawing/2014/main" id="{31BA1E4A-9A09-4C57-A034-CE8C72E6811F}"/>
                    </a:ext>
                  </a:extLst>
                </p:cNvPr>
                <p:cNvSpPr txBox="1"/>
                <p:nvPr/>
              </p:nvSpPr>
              <p:spPr>
                <a:xfrm rot="20791919">
                  <a:off x="7106612" y="3588240"/>
                  <a:ext cx="242869" cy="303213"/>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43" name="TextBox 42">
                  <a:extLst>
                    <a:ext uri="{FF2B5EF4-FFF2-40B4-BE49-F238E27FC236}">
                      <a16:creationId xmlns:a16="http://schemas.microsoft.com/office/drawing/2014/main" id="{9E9A401A-4B0C-4E36-AD37-845B0FE95BC0}"/>
                    </a:ext>
                  </a:extLst>
                </p:cNvPr>
                <p:cNvSpPr txBox="1"/>
                <p:nvPr/>
              </p:nvSpPr>
              <p:spPr>
                <a:xfrm rot="20400000">
                  <a:off x="7286899" y="3533836"/>
                  <a:ext cx="274617" cy="306387"/>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44" name="TextBox 43">
                  <a:extLst>
                    <a:ext uri="{FF2B5EF4-FFF2-40B4-BE49-F238E27FC236}">
                      <a16:creationId xmlns:a16="http://schemas.microsoft.com/office/drawing/2014/main" id="{56B3DDBA-8608-46F6-AD4D-E789CDFB674F}"/>
                    </a:ext>
                  </a:extLst>
                </p:cNvPr>
                <p:cNvSpPr txBox="1"/>
                <p:nvPr/>
              </p:nvSpPr>
              <p:spPr>
                <a:xfrm rot="20340000">
                  <a:off x="7624528" y="3407041"/>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grpSp>
        </p:grpSp>
        <p:sp>
          <p:nvSpPr>
            <p:cNvPr id="33" name="TextBox 32">
              <a:extLst>
                <a:ext uri="{FF2B5EF4-FFF2-40B4-BE49-F238E27FC236}">
                  <a16:creationId xmlns:a16="http://schemas.microsoft.com/office/drawing/2014/main" id="{0D7A3383-A5AC-4DC5-B3DA-4540A0B14FEB}"/>
                </a:ext>
              </a:extLst>
            </p:cNvPr>
            <p:cNvSpPr txBox="1"/>
            <p:nvPr/>
          </p:nvSpPr>
          <p:spPr>
            <a:xfrm rot="467845">
              <a:off x="5552034" y="5607050"/>
              <a:ext cx="228584" cy="307975"/>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34" name="TextBox 33">
              <a:extLst>
                <a:ext uri="{FF2B5EF4-FFF2-40B4-BE49-F238E27FC236}">
                  <a16:creationId xmlns:a16="http://schemas.microsoft.com/office/drawing/2014/main" id="{B87E8664-A453-4F2F-BE1A-F1890CACAF89}"/>
                </a:ext>
              </a:extLst>
            </p:cNvPr>
            <p:cNvSpPr txBox="1"/>
            <p:nvPr/>
          </p:nvSpPr>
          <p:spPr>
            <a:xfrm rot="1440000">
              <a:off x="4729768" y="5341938"/>
              <a:ext cx="338113" cy="307975"/>
            </a:xfrm>
            <a:prstGeom prst="rect">
              <a:avLst/>
            </a:prstGeom>
            <a:noFill/>
          </p:spPr>
          <p:txBody>
            <a:bodyPr wrap="none">
              <a:spAutoFit/>
            </a:bodyPr>
            <a:lstStyle/>
            <a:p>
              <a:pPr eaLnBrk="1" hangingPunct="1">
                <a:defRPr/>
              </a:pPr>
              <a:r>
                <a:rPr lang="en-US" sz="1400" b="1" dirty="0">
                  <a:latin typeface="+mn-lt"/>
                  <a:cs typeface="Arial" charset="0"/>
                </a:rPr>
                <a:t>M</a:t>
              </a:r>
            </a:p>
          </p:txBody>
        </p:sp>
        <p:sp>
          <p:nvSpPr>
            <p:cNvPr id="35" name="TextBox 34">
              <a:extLst>
                <a:ext uri="{FF2B5EF4-FFF2-40B4-BE49-F238E27FC236}">
                  <a16:creationId xmlns:a16="http://schemas.microsoft.com/office/drawing/2014/main" id="{447B94FB-6703-47D1-9B25-5F6D81FEE1F5}"/>
                </a:ext>
              </a:extLst>
            </p:cNvPr>
            <p:cNvSpPr txBox="1"/>
            <p:nvPr/>
          </p:nvSpPr>
          <p:spPr>
            <a:xfrm rot="107845">
              <a:off x="5699660" y="5637213"/>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36" name="TextBox 35">
              <a:extLst>
                <a:ext uri="{FF2B5EF4-FFF2-40B4-BE49-F238E27FC236}">
                  <a16:creationId xmlns:a16="http://schemas.microsoft.com/office/drawing/2014/main" id="{39AE976C-8C1D-4B71-8A8C-C5D5722F8236}"/>
                </a:ext>
              </a:extLst>
            </p:cNvPr>
            <p:cNvSpPr txBox="1"/>
            <p:nvPr/>
          </p:nvSpPr>
          <p:spPr>
            <a:xfrm rot="1020000">
              <a:off x="5240906" y="5546725"/>
              <a:ext cx="280967" cy="306388"/>
            </a:xfrm>
            <a:prstGeom prst="rect">
              <a:avLst/>
            </a:prstGeom>
            <a:noFill/>
          </p:spPr>
          <p:txBody>
            <a:bodyPr wrap="none">
              <a:spAutoFit/>
            </a:bodyPr>
            <a:lstStyle/>
            <a:p>
              <a:pPr eaLnBrk="1" hangingPunct="1">
                <a:defRPr/>
              </a:pPr>
              <a:r>
                <a:rPr lang="en-US" sz="1400" b="1" dirty="0">
                  <a:latin typeface="+mn-lt"/>
                  <a:cs typeface="Arial" charset="0"/>
                </a:rPr>
                <a:t>h</a:t>
              </a:r>
            </a:p>
          </p:txBody>
        </p:sp>
        <p:sp>
          <p:nvSpPr>
            <p:cNvPr id="37" name="TextBox 36">
              <a:extLst>
                <a:ext uri="{FF2B5EF4-FFF2-40B4-BE49-F238E27FC236}">
                  <a16:creationId xmlns:a16="http://schemas.microsoft.com/office/drawing/2014/main" id="{7D955F84-8EE2-49ED-A081-58569C84C0F3}"/>
                </a:ext>
              </a:extLst>
            </p:cNvPr>
            <p:cNvSpPr txBox="1"/>
            <p:nvPr/>
          </p:nvSpPr>
          <p:spPr>
            <a:xfrm rot="1123729">
              <a:off x="4971050" y="5432425"/>
              <a:ext cx="247632" cy="307975"/>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38" name="TextBox 37">
              <a:extLst>
                <a:ext uri="{FF2B5EF4-FFF2-40B4-BE49-F238E27FC236}">
                  <a16:creationId xmlns:a16="http://schemas.microsoft.com/office/drawing/2014/main" id="{7750D1EE-561B-4B2A-96A7-A411C9AAC2CB}"/>
                </a:ext>
              </a:extLst>
            </p:cNvPr>
            <p:cNvSpPr txBox="1"/>
            <p:nvPr/>
          </p:nvSpPr>
          <p:spPr>
            <a:xfrm rot="1098926">
              <a:off x="5136139" y="5502275"/>
              <a:ext cx="280967" cy="307975"/>
            </a:xfrm>
            <a:prstGeom prst="rect">
              <a:avLst/>
            </a:prstGeom>
            <a:noFill/>
          </p:spPr>
          <p:txBody>
            <a:bodyPr wrap="none">
              <a:spAutoFit/>
            </a:bodyPr>
            <a:lstStyle/>
            <a:p>
              <a:pPr eaLnBrk="1" hangingPunct="1">
                <a:defRPr/>
              </a:pPr>
              <a:r>
                <a:rPr lang="en-US" sz="1400" b="1" dirty="0">
                  <a:latin typeface="+mn-lt"/>
                  <a:cs typeface="Arial" charset="0"/>
                </a:rPr>
                <a:t>p</a:t>
              </a:r>
            </a:p>
          </p:txBody>
        </p:sp>
      </p:grpSp>
      <p:sp>
        <p:nvSpPr>
          <p:cNvPr id="51" name="Rectangle 50">
            <a:extLst>
              <a:ext uri="{FF2B5EF4-FFF2-40B4-BE49-F238E27FC236}">
                <a16:creationId xmlns:a16="http://schemas.microsoft.com/office/drawing/2014/main" id="{B602E7A0-CDD9-4FD6-9578-7E550982BFE7}"/>
              </a:ext>
            </a:extLst>
          </p:cNvPr>
          <p:cNvSpPr/>
          <p:nvPr/>
        </p:nvSpPr>
        <p:spPr bwMode="auto">
          <a:xfrm>
            <a:off x="14288" y="0"/>
            <a:ext cx="122682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TextBox 51">
            <a:extLst>
              <a:ext uri="{FF2B5EF4-FFF2-40B4-BE49-F238E27FC236}">
                <a16:creationId xmlns:a16="http://schemas.microsoft.com/office/drawing/2014/main" id="{7C9528E5-A5E0-4997-BE08-0A5B61D9CFD6}"/>
              </a:ext>
            </a:extLst>
          </p:cNvPr>
          <p:cNvSpPr txBox="1"/>
          <p:nvPr/>
        </p:nvSpPr>
        <p:spPr>
          <a:xfrm>
            <a:off x="14288" y="76200"/>
            <a:ext cx="12177712" cy="1446550"/>
          </a:xfrm>
          <a:prstGeom prst="rect">
            <a:avLst/>
          </a:prstGeom>
          <a:noFill/>
        </p:spPr>
        <p:txBody>
          <a:bodyPr wrap="square">
            <a:spAutoFit/>
          </a:bodyPr>
          <a:lstStyle/>
          <a:p>
            <a:pPr algn="ctr" eaLnBrk="1" hangingPunct="1"/>
            <a:r>
              <a:rPr lang="en-US" altLang="en-US" sz="4400" b="1" dirty="0" err="1">
                <a:solidFill>
                  <a:srgbClr val="00FF00"/>
                </a:solidFill>
                <a:latin typeface="+mn-lt"/>
              </a:rPr>
              <a:t>E</a:t>
            </a:r>
            <a:r>
              <a:rPr lang="en-US" altLang="en-US" sz="4400" b="1" dirty="0" err="1">
                <a:latin typeface="+mn-lt"/>
              </a:rPr>
              <a:t>ternalism’s</a:t>
            </a:r>
            <a:endParaRPr lang="en-US" altLang="en-US" sz="4400" b="1" dirty="0">
              <a:latin typeface="+mn-lt"/>
            </a:endParaRPr>
          </a:p>
          <a:p>
            <a:pPr algn="ctr" eaLnBrk="1" hangingPunct="1"/>
            <a:r>
              <a:rPr lang="en-US" altLang="en-US" sz="4400" b="1" dirty="0">
                <a:latin typeface="+mn-lt"/>
              </a:rPr>
              <a:t> Philosophical Barrel</a:t>
            </a:r>
          </a:p>
        </p:txBody>
      </p:sp>
    </p:spTree>
    <p:extLst>
      <p:ext uri="{BB962C8B-B14F-4D97-AF65-F5344CB8AC3E}">
        <p14:creationId xmlns:p14="http://schemas.microsoft.com/office/powerpoint/2010/main" val="75071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12</a:t>
            </a:fld>
            <a:endParaRPr lang="en-US" altLang="en-US" dirty="0"/>
          </a:p>
        </p:txBody>
      </p:sp>
      <p:grpSp>
        <p:nvGrpSpPr>
          <p:cNvPr id="4" name="Group 108">
            <a:extLst>
              <a:ext uri="{FF2B5EF4-FFF2-40B4-BE49-F238E27FC236}">
                <a16:creationId xmlns:a16="http://schemas.microsoft.com/office/drawing/2014/main" id="{1D2D37D4-93FB-43FD-A142-A227C8B7458B}"/>
              </a:ext>
            </a:extLst>
          </p:cNvPr>
          <p:cNvGrpSpPr>
            <a:grpSpLocks/>
          </p:cNvGrpSpPr>
          <p:nvPr/>
        </p:nvGrpSpPr>
        <p:grpSpPr bwMode="auto">
          <a:xfrm>
            <a:off x="4166394" y="1720599"/>
            <a:ext cx="3859212" cy="4876800"/>
            <a:chOff x="4253552" y="1719263"/>
            <a:chExt cx="3858935" cy="4876800"/>
          </a:xfrm>
        </p:grpSpPr>
        <p:pic>
          <p:nvPicPr>
            <p:cNvPr id="5" name="Picture 2">
              <a:extLst>
                <a:ext uri="{FF2B5EF4-FFF2-40B4-BE49-F238E27FC236}">
                  <a16:creationId xmlns:a16="http://schemas.microsoft.com/office/drawing/2014/main" id="{75025F91-9800-469B-B31B-917F0A681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552" y="1719263"/>
              <a:ext cx="385893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E07D47F-D1CF-4B2D-98DF-F0862A2B7D54}"/>
                </a:ext>
              </a:extLst>
            </p:cNvPr>
            <p:cNvSpPr txBox="1"/>
            <p:nvPr/>
          </p:nvSpPr>
          <p:spPr>
            <a:xfrm rot="102895">
              <a:off x="6447320" y="5629275"/>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7" name="TextBox 6">
              <a:extLst>
                <a:ext uri="{FF2B5EF4-FFF2-40B4-BE49-F238E27FC236}">
                  <a16:creationId xmlns:a16="http://schemas.microsoft.com/office/drawing/2014/main" id="{A0D742C1-D851-4D3C-9FDE-B61D3E21735A}"/>
                </a:ext>
              </a:extLst>
            </p:cNvPr>
            <p:cNvSpPr txBox="1"/>
            <p:nvPr/>
          </p:nvSpPr>
          <p:spPr>
            <a:xfrm rot="21462895">
              <a:off x="6663204" y="5613400"/>
              <a:ext cx="230170" cy="307975"/>
            </a:xfrm>
            <a:prstGeom prst="rect">
              <a:avLst/>
            </a:prstGeom>
            <a:noFill/>
          </p:spPr>
          <p:txBody>
            <a:bodyPr>
              <a:spAutoFit/>
            </a:bodyPr>
            <a:lstStyle/>
            <a:p>
              <a:pPr eaLnBrk="1" hangingPunct="1">
                <a:defRPr/>
              </a:pPr>
              <a:r>
                <a:rPr lang="en-US" sz="1400" b="1" dirty="0">
                  <a:latin typeface="+mn-lt"/>
                  <a:cs typeface="Arial" charset="0"/>
                </a:rPr>
                <a:t>i</a:t>
              </a:r>
            </a:p>
          </p:txBody>
        </p:sp>
        <p:sp>
          <p:nvSpPr>
            <p:cNvPr id="8" name="TextBox 7">
              <a:extLst>
                <a:ext uri="{FF2B5EF4-FFF2-40B4-BE49-F238E27FC236}">
                  <a16:creationId xmlns:a16="http://schemas.microsoft.com/office/drawing/2014/main" id="{D8198660-4888-4253-B778-FD73B0155714}"/>
                </a:ext>
              </a:extLst>
            </p:cNvPr>
            <p:cNvSpPr txBox="1"/>
            <p:nvPr/>
          </p:nvSpPr>
          <p:spPr>
            <a:xfrm rot="21265875">
              <a:off x="6812418" y="5583238"/>
              <a:ext cx="247632" cy="306387"/>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9" name="TextBox 8">
              <a:extLst>
                <a:ext uri="{FF2B5EF4-FFF2-40B4-BE49-F238E27FC236}">
                  <a16:creationId xmlns:a16="http://schemas.microsoft.com/office/drawing/2014/main" id="{7A673FF6-D0FE-4A04-88FA-38A7575DF1D7}"/>
                </a:ext>
              </a:extLst>
            </p:cNvPr>
            <p:cNvSpPr txBox="1"/>
            <p:nvPr/>
          </p:nvSpPr>
          <p:spPr>
            <a:xfrm rot="20820000">
              <a:off x="6890200" y="5564188"/>
              <a:ext cx="274618"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10" name="TextBox 9">
              <a:extLst>
                <a:ext uri="{FF2B5EF4-FFF2-40B4-BE49-F238E27FC236}">
                  <a16:creationId xmlns:a16="http://schemas.microsoft.com/office/drawing/2014/main" id="{1A54C89C-B5D4-477C-8830-FA3600464C84}"/>
                </a:ext>
              </a:extLst>
            </p:cNvPr>
            <p:cNvSpPr txBox="1"/>
            <p:nvPr/>
          </p:nvSpPr>
          <p:spPr>
            <a:xfrm rot="21082528">
              <a:off x="7128308" y="5486400"/>
              <a:ext cx="280968" cy="306388"/>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11" name="TextBox 10">
              <a:extLst>
                <a:ext uri="{FF2B5EF4-FFF2-40B4-BE49-F238E27FC236}">
                  <a16:creationId xmlns:a16="http://schemas.microsoft.com/office/drawing/2014/main" id="{871966B4-D604-4787-8368-0145BCF0AC8C}"/>
                </a:ext>
              </a:extLst>
            </p:cNvPr>
            <p:cNvSpPr txBox="1"/>
            <p:nvPr/>
          </p:nvSpPr>
          <p:spPr>
            <a:xfrm rot="21060000">
              <a:off x="7272760" y="5424488"/>
              <a:ext cx="280967" cy="307975"/>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12" name="TextBox 11">
              <a:extLst>
                <a:ext uri="{FF2B5EF4-FFF2-40B4-BE49-F238E27FC236}">
                  <a16:creationId xmlns:a16="http://schemas.microsoft.com/office/drawing/2014/main" id="{CBFAF2BB-150E-4A02-96B4-3936E1E34591}"/>
                </a:ext>
              </a:extLst>
            </p:cNvPr>
            <p:cNvSpPr txBox="1"/>
            <p:nvPr/>
          </p:nvSpPr>
          <p:spPr>
            <a:xfrm rot="21120000">
              <a:off x="7226726" y="5451475"/>
              <a:ext cx="230171" cy="307975"/>
            </a:xfrm>
            <a:prstGeom prst="rect">
              <a:avLst/>
            </a:prstGeom>
            <a:noFill/>
          </p:spPr>
          <p:txBody>
            <a:bodyPr wrap="none">
              <a:spAutoFit/>
            </a:bodyPr>
            <a:lstStyle/>
            <a:p>
              <a:pPr eaLnBrk="1" hangingPunct="1">
                <a:defRPr/>
              </a:pPr>
              <a:r>
                <a:rPr lang="en-US" sz="1400" b="1" dirty="0">
                  <a:latin typeface="+mn-lt"/>
                  <a:cs typeface="Arial" charset="0"/>
                </a:rPr>
                <a:t>l</a:t>
              </a:r>
            </a:p>
          </p:txBody>
        </p:sp>
        <p:sp>
          <p:nvSpPr>
            <p:cNvPr id="13" name="TextBox 12">
              <a:extLst>
                <a:ext uri="{FF2B5EF4-FFF2-40B4-BE49-F238E27FC236}">
                  <a16:creationId xmlns:a16="http://schemas.microsoft.com/office/drawing/2014/main" id="{8CD2533A-30A8-4B7D-A83B-199071719395}"/>
                </a:ext>
              </a:extLst>
            </p:cNvPr>
            <p:cNvSpPr txBox="1"/>
            <p:nvPr/>
          </p:nvSpPr>
          <p:spPr>
            <a:xfrm rot="21300000">
              <a:off x="7450548" y="5340350"/>
              <a:ext cx="269856" cy="306388"/>
            </a:xfrm>
            <a:prstGeom prst="rect">
              <a:avLst/>
            </a:prstGeom>
            <a:noFill/>
          </p:spPr>
          <p:txBody>
            <a:bodyPr wrap="none">
              <a:spAutoFit/>
            </a:bodyPr>
            <a:lstStyle/>
            <a:p>
              <a:pPr eaLnBrk="1" hangingPunct="1">
                <a:defRPr/>
              </a:pPr>
              <a:r>
                <a:rPr lang="en-US" sz="1400" b="1" dirty="0">
                  <a:latin typeface="+mn-lt"/>
                  <a:cs typeface="Arial" charset="0"/>
                </a:rPr>
                <a:t>y</a:t>
              </a:r>
            </a:p>
          </p:txBody>
        </p:sp>
        <p:sp>
          <p:nvSpPr>
            <p:cNvPr id="14" name="TextBox 13">
              <a:extLst>
                <a:ext uri="{FF2B5EF4-FFF2-40B4-BE49-F238E27FC236}">
                  <a16:creationId xmlns:a16="http://schemas.microsoft.com/office/drawing/2014/main" id="{77684FA2-67DD-4713-8BBC-F66D94029B57}"/>
                </a:ext>
              </a:extLst>
            </p:cNvPr>
            <p:cNvSpPr txBox="1"/>
            <p:nvPr/>
          </p:nvSpPr>
          <p:spPr>
            <a:xfrm>
              <a:off x="5680612" y="4572000"/>
              <a:ext cx="1176254" cy="584200"/>
            </a:xfrm>
            <a:prstGeom prst="rect">
              <a:avLst/>
            </a:prstGeom>
            <a:noFill/>
          </p:spPr>
          <p:txBody>
            <a:bodyPr wrap="none">
              <a:spAutoFit/>
            </a:bodyPr>
            <a:lstStyle/>
            <a:p>
              <a:pPr algn="ctr" eaLnBrk="1" hangingPunct="1">
                <a:defRPr/>
              </a:pPr>
              <a:r>
                <a:rPr lang="en-US" sz="3200" b="1" dirty="0">
                  <a:latin typeface="+mn-lt"/>
                  <a:cs typeface="Arial" charset="0"/>
                </a:rPr>
                <a:t>Ethics</a:t>
              </a:r>
            </a:p>
          </p:txBody>
        </p:sp>
        <p:sp>
          <p:nvSpPr>
            <p:cNvPr id="15" name="TextBox 14">
              <a:extLst>
                <a:ext uri="{FF2B5EF4-FFF2-40B4-BE49-F238E27FC236}">
                  <a16:creationId xmlns:a16="http://schemas.microsoft.com/office/drawing/2014/main" id="{13C86A39-B3FC-44BF-8AB9-8D60DB94A754}"/>
                </a:ext>
              </a:extLst>
            </p:cNvPr>
            <p:cNvSpPr txBox="1"/>
            <p:nvPr/>
          </p:nvSpPr>
          <p:spPr>
            <a:xfrm rot="1016756">
              <a:off x="5040895" y="5467350"/>
              <a:ext cx="274617" cy="307975"/>
            </a:xfrm>
            <a:prstGeom prst="rect">
              <a:avLst/>
            </a:prstGeom>
            <a:noFill/>
          </p:spPr>
          <p:txBody>
            <a:bodyPr wrap="none">
              <a:spAutoFit/>
            </a:bodyPr>
            <a:lstStyle/>
            <a:p>
              <a:pPr eaLnBrk="1" hangingPunct="1">
                <a:defRPr/>
              </a:pPr>
              <a:r>
                <a:rPr lang="en-US" sz="1400" b="1" dirty="0">
                  <a:latin typeface="+mn-lt"/>
                  <a:cs typeface="Arial" charset="0"/>
                </a:rPr>
                <a:t>a</a:t>
              </a:r>
            </a:p>
          </p:txBody>
        </p:sp>
        <p:sp>
          <p:nvSpPr>
            <p:cNvPr id="16" name="TextBox 15">
              <a:extLst>
                <a:ext uri="{FF2B5EF4-FFF2-40B4-BE49-F238E27FC236}">
                  <a16:creationId xmlns:a16="http://schemas.microsoft.com/office/drawing/2014/main" id="{CC09D40C-7BCC-4BB3-9E5F-9FEEB2D165E7}"/>
                </a:ext>
              </a:extLst>
            </p:cNvPr>
            <p:cNvSpPr txBox="1"/>
            <p:nvPr/>
          </p:nvSpPr>
          <p:spPr>
            <a:xfrm rot="420000">
              <a:off x="5609180" y="5621338"/>
              <a:ext cx="260331" cy="307975"/>
            </a:xfrm>
            <a:prstGeom prst="rect">
              <a:avLst/>
            </a:prstGeom>
            <a:noFill/>
          </p:spPr>
          <p:txBody>
            <a:bodyPr wrap="none">
              <a:spAutoFit/>
            </a:bodyPr>
            <a:lstStyle/>
            <a:p>
              <a:pPr eaLnBrk="1" hangingPunct="1">
                <a:defRPr/>
              </a:pPr>
              <a:r>
                <a:rPr lang="en-US" sz="1400" b="1" dirty="0">
                  <a:latin typeface="+mn-lt"/>
                  <a:cs typeface="Arial" charset="0"/>
                </a:rPr>
                <a:t>c</a:t>
              </a:r>
            </a:p>
          </p:txBody>
        </p:sp>
        <p:sp>
          <p:nvSpPr>
            <p:cNvPr id="17" name="TextBox 16">
              <a:extLst>
                <a:ext uri="{FF2B5EF4-FFF2-40B4-BE49-F238E27FC236}">
                  <a16:creationId xmlns:a16="http://schemas.microsoft.com/office/drawing/2014/main" id="{2778C723-F0A0-41A6-B8C3-263A25000A7A}"/>
                </a:ext>
              </a:extLst>
            </p:cNvPr>
            <p:cNvSpPr txBox="1"/>
            <p:nvPr/>
          </p:nvSpPr>
          <p:spPr>
            <a:xfrm rot="1003486">
              <a:off x="5355198" y="5567363"/>
              <a:ext cx="269856" cy="307975"/>
            </a:xfrm>
            <a:prstGeom prst="rect">
              <a:avLst/>
            </a:prstGeom>
            <a:noFill/>
          </p:spPr>
          <p:txBody>
            <a:bodyPr wrap="none">
              <a:spAutoFit/>
            </a:bodyPr>
            <a:lstStyle/>
            <a:p>
              <a:pPr eaLnBrk="1" hangingPunct="1">
                <a:defRPr/>
              </a:pPr>
              <a:r>
                <a:rPr lang="en-US" sz="1400" b="1" dirty="0">
                  <a:latin typeface="+mn-lt"/>
                  <a:cs typeface="Arial" charset="0"/>
                </a:rPr>
                <a:t>y</a:t>
              </a:r>
            </a:p>
          </p:txBody>
        </p:sp>
        <p:sp>
          <p:nvSpPr>
            <p:cNvPr id="18" name="TextBox 17">
              <a:extLst>
                <a:ext uri="{FF2B5EF4-FFF2-40B4-BE49-F238E27FC236}">
                  <a16:creationId xmlns:a16="http://schemas.microsoft.com/office/drawing/2014/main" id="{7E4D2D5F-089C-4DE4-9F12-8BCE0E38AEFB}"/>
                </a:ext>
              </a:extLst>
            </p:cNvPr>
            <p:cNvSpPr txBox="1"/>
            <p:nvPr/>
          </p:nvSpPr>
          <p:spPr>
            <a:xfrm rot="900000">
              <a:off x="4875807" y="5397500"/>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19" name="TextBox 18">
              <a:extLst>
                <a:ext uri="{FF2B5EF4-FFF2-40B4-BE49-F238E27FC236}">
                  <a16:creationId xmlns:a16="http://schemas.microsoft.com/office/drawing/2014/main" id="{A29C8ADE-8130-4103-8A75-61D5EDF89A34}"/>
                </a:ext>
              </a:extLst>
            </p:cNvPr>
            <p:cNvSpPr txBox="1"/>
            <p:nvPr/>
          </p:nvSpPr>
          <p:spPr>
            <a:xfrm rot="639266">
              <a:off x="5452028" y="5595938"/>
              <a:ext cx="257157" cy="306387"/>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20" name="TextBox 19">
              <a:extLst>
                <a:ext uri="{FF2B5EF4-FFF2-40B4-BE49-F238E27FC236}">
                  <a16:creationId xmlns:a16="http://schemas.microsoft.com/office/drawing/2014/main" id="{3B0D9C22-010E-42DE-85B0-7B2D8198776C}"/>
                </a:ext>
              </a:extLst>
            </p:cNvPr>
            <p:cNvSpPr txBox="1"/>
            <p:nvPr/>
          </p:nvSpPr>
          <p:spPr>
            <a:xfrm rot="1016756">
              <a:off x="4991686" y="3557588"/>
              <a:ext cx="280968" cy="307975"/>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21" name="TextBox 20">
              <a:extLst>
                <a:ext uri="{FF2B5EF4-FFF2-40B4-BE49-F238E27FC236}">
                  <a16:creationId xmlns:a16="http://schemas.microsoft.com/office/drawing/2014/main" id="{8CEE9515-33D9-45AD-A51A-75610B3B3B57}"/>
                </a:ext>
              </a:extLst>
            </p:cNvPr>
            <p:cNvSpPr txBox="1"/>
            <p:nvPr/>
          </p:nvSpPr>
          <p:spPr>
            <a:xfrm rot="600000">
              <a:off x="5434567" y="3668713"/>
              <a:ext cx="258743" cy="307975"/>
            </a:xfrm>
            <a:prstGeom prst="rect">
              <a:avLst/>
            </a:prstGeom>
            <a:noFill/>
          </p:spPr>
          <p:txBody>
            <a:bodyPr wrap="none">
              <a:spAutoFit/>
            </a:bodyPr>
            <a:lstStyle/>
            <a:p>
              <a:pPr eaLnBrk="1" hangingPunct="1">
                <a:defRPr/>
              </a:pPr>
              <a:r>
                <a:rPr lang="en-US" sz="1400" b="1" dirty="0">
                  <a:latin typeface="+mn-lt"/>
                  <a:cs typeface="Arial" charset="0"/>
                </a:rPr>
                <a:t>c</a:t>
              </a:r>
            </a:p>
          </p:txBody>
        </p:sp>
        <p:sp>
          <p:nvSpPr>
            <p:cNvPr id="22" name="TextBox 21">
              <a:extLst>
                <a:ext uri="{FF2B5EF4-FFF2-40B4-BE49-F238E27FC236}">
                  <a16:creationId xmlns:a16="http://schemas.microsoft.com/office/drawing/2014/main" id="{319CBC90-316A-4107-9372-F476237B79E5}"/>
                </a:ext>
              </a:extLst>
            </p:cNvPr>
            <p:cNvSpPr txBox="1"/>
            <p:nvPr/>
          </p:nvSpPr>
          <p:spPr>
            <a:xfrm rot="1003486">
              <a:off x="5274241" y="3632200"/>
              <a:ext cx="247632" cy="307975"/>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23" name="TextBox 22">
              <a:extLst>
                <a:ext uri="{FF2B5EF4-FFF2-40B4-BE49-F238E27FC236}">
                  <a16:creationId xmlns:a16="http://schemas.microsoft.com/office/drawing/2014/main" id="{24147E21-E7C2-45B6-8B31-B07721265E5D}"/>
                </a:ext>
              </a:extLst>
            </p:cNvPr>
            <p:cNvSpPr txBox="1"/>
            <p:nvPr/>
          </p:nvSpPr>
          <p:spPr>
            <a:xfrm rot="720000">
              <a:off x="5188522" y="3608388"/>
              <a:ext cx="230171" cy="306387"/>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24" name="TextBox 23">
              <a:extLst>
                <a:ext uri="{FF2B5EF4-FFF2-40B4-BE49-F238E27FC236}">
                  <a16:creationId xmlns:a16="http://schemas.microsoft.com/office/drawing/2014/main" id="{698CB5A6-D9C2-47E7-8ED9-FD5B1F675607}"/>
                </a:ext>
              </a:extLst>
            </p:cNvPr>
            <p:cNvSpPr txBox="1"/>
            <p:nvPr/>
          </p:nvSpPr>
          <p:spPr>
            <a:xfrm rot="660000">
              <a:off x="5361547" y="3652838"/>
              <a:ext cx="230170" cy="306387"/>
            </a:xfrm>
            <a:prstGeom prst="rect">
              <a:avLst/>
            </a:prstGeom>
            <a:noFill/>
          </p:spPr>
          <p:txBody>
            <a:bodyPr wrap="none">
              <a:spAutoFit/>
            </a:bodyPr>
            <a:lstStyle/>
            <a:p>
              <a:pPr eaLnBrk="1" hangingPunct="1">
                <a:defRPr/>
              </a:pPr>
              <a:r>
                <a:rPr lang="en-US" sz="1400" b="1" dirty="0">
                  <a:latin typeface="+mn-lt"/>
                  <a:cs typeface="Arial" charset="0"/>
                </a:rPr>
                <a:t>i</a:t>
              </a:r>
            </a:p>
          </p:txBody>
        </p:sp>
        <p:sp>
          <p:nvSpPr>
            <p:cNvPr id="25" name="TextBox 24">
              <a:extLst>
                <a:ext uri="{FF2B5EF4-FFF2-40B4-BE49-F238E27FC236}">
                  <a16:creationId xmlns:a16="http://schemas.microsoft.com/office/drawing/2014/main" id="{70C02E23-B13A-4D18-B08C-9CD1316F4BA4}"/>
                </a:ext>
              </a:extLst>
            </p:cNvPr>
            <p:cNvSpPr txBox="1"/>
            <p:nvPr/>
          </p:nvSpPr>
          <p:spPr>
            <a:xfrm rot="900000">
              <a:off x="5109153" y="3590925"/>
              <a:ext cx="230171" cy="307975"/>
            </a:xfrm>
            <a:prstGeom prst="rect">
              <a:avLst/>
            </a:prstGeom>
            <a:noFill/>
          </p:spPr>
          <p:txBody>
            <a:bodyPr wrap="none">
              <a:spAutoFit/>
            </a:bodyPr>
            <a:lstStyle/>
            <a:p>
              <a:pPr eaLnBrk="1" hangingPunct="1">
                <a:defRPr/>
              </a:pPr>
              <a:r>
                <a:rPr lang="en-US" sz="1400" b="1" dirty="0">
                  <a:latin typeface="+mn-lt"/>
                  <a:cs typeface="Arial" charset="0"/>
                </a:rPr>
                <a:t>l</a:t>
              </a:r>
            </a:p>
          </p:txBody>
        </p:sp>
        <p:sp>
          <p:nvSpPr>
            <p:cNvPr id="26" name="TextBox 25">
              <a:extLst>
                <a:ext uri="{FF2B5EF4-FFF2-40B4-BE49-F238E27FC236}">
                  <a16:creationId xmlns:a16="http://schemas.microsoft.com/office/drawing/2014/main" id="{202B3702-CE88-4436-B8D2-A16C93E6602D}"/>
                </a:ext>
              </a:extLst>
            </p:cNvPr>
            <p:cNvSpPr txBox="1"/>
            <p:nvPr/>
          </p:nvSpPr>
          <p:spPr>
            <a:xfrm rot="21282895">
              <a:off x="6548912" y="5621338"/>
              <a:ext cx="280967" cy="307975"/>
            </a:xfrm>
            <a:prstGeom prst="rect">
              <a:avLst/>
            </a:prstGeom>
            <a:noFill/>
          </p:spPr>
          <p:txBody>
            <a:bodyPr wrap="none">
              <a:spAutoFit/>
            </a:bodyPr>
            <a:lstStyle/>
            <a:p>
              <a:pPr eaLnBrk="1" hangingPunct="1">
                <a:defRPr/>
              </a:pPr>
              <a:r>
                <a:rPr lang="en-US" sz="1400" b="1" dirty="0">
                  <a:latin typeface="+mn-lt"/>
                  <a:cs typeface="Arial" charset="0"/>
                </a:rPr>
                <a:t>p</a:t>
              </a:r>
            </a:p>
          </p:txBody>
        </p:sp>
        <p:sp>
          <p:nvSpPr>
            <p:cNvPr id="27" name="TextBox 26">
              <a:extLst>
                <a:ext uri="{FF2B5EF4-FFF2-40B4-BE49-F238E27FC236}">
                  <a16:creationId xmlns:a16="http://schemas.microsoft.com/office/drawing/2014/main" id="{AD485365-FF94-4AE0-983F-F8BFBC6F46EF}"/>
                </a:ext>
              </a:extLst>
            </p:cNvPr>
            <p:cNvSpPr txBox="1"/>
            <p:nvPr/>
          </p:nvSpPr>
          <p:spPr>
            <a:xfrm rot="21402895">
              <a:off x="6726699" y="5602288"/>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28" name="TextBox 27">
              <a:extLst>
                <a:ext uri="{FF2B5EF4-FFF2-40B4-BE49-F238E27FC236}">
                  <a16:creationId xmlns:a16="http://schemas.microsoft.com/office/drawing/2014/main" id="{CBD74B07-E42F-40B2-B92D-DEA934B30C07}"/>
                </a:ext>
              </a:extLst>
            </p:cNvPr>
            <p:cNvSpPr txBox="1"/>
            <p:nvPr/>
          </p:nvSpPr>
          <p:spPr>
            <a:xfrm rot="20669522">
              <a:off x="6979093" y="5530850"/>
              <a:ext cx="330176" cy="307975"/>
            </a:xfrm>
            <a:prstGeom prst="rect">
              <a:avLst/>
            </a:prstGeom>
            <a:noFill/>
          </p:spPr>
          <p:txBody>
            <a:bodyPr wrap="none">
              <a:spAutoFit/>
            </a:bodyPr>
            <a:lstStyle/>
            <a:p>
              <a:pPr eaLnBrk="1" hangingPunct="1">
                <a:defRPr/>
              </a:pPr>
              <a:r>
                <a:rPr lang="en-US" sz="1400" b="1" dirty="0">
                  <a:latin typeface="+mn-lt"/>
                  <a:cs typeface="Arial" charset="0"/>
                </a:rPr>
                <a:t>m</a:t>
              </a:r>
            </a:p>
          </p:txBody>
        </p:sp>
        <p:sp>
          <p:nvSpPr>
            <p:cNvPr id="29" name="TextBox 28">
              <a:extLst>
                <a:ext uri="{FF2B5EF4-FFF2-40B4-BE49-F238E27FC236}">
                  <a16:creationId xmlns:a16="http://schemas.microsoft.com/office/drawing/2014/main" id="{ECB9BC0C-8AEB-4ADC-BAC9-02C072B05EB0}"/>
                </a:ext>
              </a:extLst>
            </p:cNvPr>
            <p:cNvSpPr txBox="1"/>
            <p:nvPr/>
          </p:nvSpPr>
          <p:spPr>
            <a:xfrm rot="21000000">
              <a:off x="7369590" y="5384800"/>
              <a:ext cx="269856" cy="307975"/>
            </a:xfrm>
            <a:prstGeom prst="rect">
              <a:avLst/>
            </a:prstGeom>
            <a:noFill/>
          </p:spPr>
          <p:txBody>
            <a:bodyPr wrap="none">
              <a:spAutoFit/>
            </a:bodyPr>
            <a:lstStyle/>
            <a:p>
              <a:pPr eaLnBrk="1" hangingPunct="1">
                <a:defRPr/>
              </a:pPr>
              <a:r>
                <a:rPr lang="en-US" sz="1400" b="1" dirty="0">
                  <a:latin typeface="+mn-lt"/>
                  <a:cs typeface="Arial" charset="0"/>
                </a:rPr>
                <a:t>g</a:t>
              </a:r>
            </a:p>
          </p:txBody>
        </p:sp>
        <p:sp>
          <p:nvSpPr>
            <p:cNvPr id="30" name="TextBox 29">
              <a:extLst>
                <a:ext uri="{FF2B5EF4-FFF2-40B4-BE49-F238E27FC236}">
                  <a16:creationId xmlns:a16="http://schemas.microsoft.com/office/drawing/2014/main" id="{B45D94FD-BB3E-4523-BEFF-4E1B850282FC}"/>
                </a:ext>
              </a:extLst>
            </p:cNvPr>
            <p:cNvSpPr txBox="1"/>
            <p:nvPr/>
          </p:nvSpPr>
          <p:spPr>
            <a:xfrm rot="900000">
              <a:off x="4896443" y="3517900"/>
              <a:ext cx="280968" cy="306388"/>
            </a:xfrm>
            <a:prstGeom prst="rect">
              <a:avLst/>
            </a:prstGeom>
            <a:noFill/>
          </p:spPr>
          <p:txBody>
            <a:bodyPr wrap="none">
              <a:spAutoFit/>
            </a:bodyPr>
            <a:lstStyle/>
            <a:p>
              <a:pPr eaLnBrk="1" hangingPunct="1">
                <a:defRPr/>
              </a:pPr>
              <a:r>
                <a:rPr lang="en-US" sz="1400" b="1" dirty="0">
                  <a:latin typeface="+mn-lt"/>
                  <a:cs typeface="Arial" charset="0"/>
                </a:rPr>
                <a:t>P</a:t>
              </a:r>
            </a:p>
          </p:txBody>
        </p:sp>
        <p:sp>
          <p:nvSpPr>
            <p:cNvPr id="31" name="TextBox 30">
              <a:extLst>
                <a:ext uri="{FF2B5EF4-FFF2-40B4-BE49-F238E27FC236}">
                  <a16:creationId xmlns:a16="http://schemas.microsoft.com/office/drawing/2014/main" id="{7CCA80BF-C420-4A8E-9015-6D8F1B376289}"/>
                </a:ext>
              </a:extLst>
            </p:cNvPr>
            <p:cNvSpPr txBox="1"/>
            <p:nvPr/>
          </p:nvSpPr>
          <p:spPr>
            <a:xfrm rot="360000">
              <a:off x="5532985" y="3683000"/>
              <a:ext cx="255569" cy="307975"/>
            </a:xfrm>
            <a:prstGeom prst="rect">
              <a:avLst/>
            </a:prstGeom>
            <a:noFill/>
          </p:spPr>
          <p:txBody>
            <a:bodyPr wrap="none">
              <a:spAutoFit/>
            </a:bodyPr>
            <a:lstStyle/>
            <a:p>
              <a:pPr eaLnBrk="1" hangingPunct="1">
                <a:defRPr/>
              </a:pPr>
              <a:r>
                <a:rPr lang="en-US" sz="1400" b="1" dirty="0">
                  <a:latin typeface="+mn-lt"/>
                  <a:cs typeface="Arial" charset="0"/>
                </a:rPr>
                <a:t>s</a:t>
              </a:r>
            </a:p>
          </p:txBody>
        </p:sp>
        <p:grpSp>
          <p:nvGrpSpPr>
            <p:cNvPr id="32" name="Group 126">
              <a:extLst>
                <a:ext uri="{FF2B5EF4-FFF2-40B4-BE49-F238E27FC236}">
                  <a16:creationId xmlns:a16="http://schemas.microsoft.com/office/drawing/2014/main" id="{E5698C60-CC23-4452-96A0-860725C26F87}"/>
                </a:ext>
              </a:extLst>
            </p:cNvPr>
            <p:cNvGrpSpPr>
              <a:grpSpLocks/>
            </p:cNvGrpSpPr>
            <p:nvPr/>
          </p:nvGrpSpPr>
          <p:grpSpPr bwMode="auto">
            <a:xfrm rot="227707">
              <a:off x="6612117" y="3468052"/>
              <a:ext cx="1084050" cy="540102"/>
              <a:chOff x="6797635" y="3407041"/>
              <a:chExt cx="1084050" cy="540102"/>
            </a:xfrm>
          </p:grpSpPr>
          <p:grpSp>
            <p:nvGrpSpPr>
              <p:cNvPr id="39" name="Group 119">
                <a:extLst>
                  <a:ext uri="{FF2B5EF4-FFF2-40B4-BE49-F238E27FC236}">
                    <a16:creationId xmlns:a16="http://schemas.microsoft.com/office/drawing/2014/main" id="{FD78620F-46AC-4D6B-AE26-8D062F0F3E5D}"/>
                  </a:ext>
                </a:extLst>
              </p:cNvPr>
              <p:cNvGrpSpPr>
                <a:grpSpLocks/>
              </p:cNvGrpSpPr>
              <p:nvPr/>
            </p:nvGrpSpPr>
            <p:grpSpPr bwMode="auto">
              <a:xfrm>
                <a:off x="6920353" y="3456718"/>
                <a:ext cx="865576" cy="482677"/>
                <a:chOff x="6920353" y="3456718"/>
                <a:chExt cx="865576" cy="482677"/>
              </a:xfrm>
            </p:grpSpPr>
            <p:sp>
              <p:nvSpPr>
                <p:cNvPr id="45" name="TextBox 44">
                  <a:extLst>
                    <a:ext uri="{FF2B5EF4-FFF2-40B4-BE49-F238E27FC236}">
                      <a16:creationId xmlns:a16="http://schemas.microsoft.com/office/drawing/2014/main" id="{2D44DCEE-F77B-4670-8216-48AA3CA72AFC}"/>
                    </a:ext>
                  </a:extLst>
                </p:cNvPr>
                <p:cNvSpPr txBox="1"/>
                <p:nvPr/>
              </p:nvSpPr>
              <p:spPr>
                <a:xfrm rot="20973267">
                  <a:off x="6920353" y="3631420"/>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46" name="TextBox 45">
                  <a:extLst>
                    <a:ext uri="{FF2B5EF4-FFF2-40B4-BE49-F238E27FC236}">
                      <a16:creationId xmlns:a16="http://schemas.microsoft.com/office/drawing/2014/main" id="{F982C16D-DEDA-478C-B7DC-E8249A4F925C}"/>
                    </a:ext>
                  </a:extLst>
                </p:cNvPr>
                <p:cNvSpPr txBox="1"/>
                <p:nvPr/>
              </p:nvSpPr>
              <p:spPr>
                <a:xfrm rot="20760000">
                  <a:off x="7024436" y="3612861"/>
                  <a:ext cx="253982" cy="304800"/>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47" name="TextBox 46">
                  <a:extLst>
                    <a:ext uri="{FF2B5EF4-FFF2-40B4-BE49-F238E27FC236}">
                      <a16:creationId xmlns:a16="http://schemas.microsoft.com/office/drawing/2014/main" id="{453073FC-E0A9-430F-A72A-B74BB35BB3A9}"/>
                    </a:ext>
                  </a:extLst>
                </p:cNvPr>
                <p:cNvSpPr txBox="1"/>
                <p:nvPr/>
              </p:nvSpPr>
              <p:spPr>
                <a:xfrm rot="20584850">
                  <a:off x="7180180" y="3567991"/>
                  <a:ext cx="274618" cy="306387"/>
                </a:xfrm>
                <a:prstGeom prst="rect">
                  <a:avLst/>
                </a:prstGeom>
                <a:noFill/>
              </p:spPr>
              <p:txBody>
                <a:bodyPr wrap="none">
                  <a:spAutoFit/>
                </a:bodyPr>
                <a:lstStyle/>
                <a:p>
                  <a:pPr eaLnBrk="1" hangingPunct="1">
                    <a:defRPr/>
                  </a:pPr>
                  <a:r>
                    <a:rPr lang="en-US" sz="1400" b="1" dirty="0">
                      <a:latin typeface="+mn-lt"/>
                      <a:cs typeface="Arial" charset="0"/>
                    </a:rPr>
                    <a:t>h</a:t>
                  </a:r>
                </a:p>
              </p:txBody>
            </p:sp>
            <p:sp>
              <p:nvSpPr>
                <p:cNvPr id="48" name="TextBox 47">
                  <a:extLst>
                    <a:ext uri="{FF2B5EF4-FFF2-40B4-BE49-F238E27FC236}">
                      <a16:creationId xmlns:a16="http://schemas.microsoft.com/office/drawing/2014/main" id="{29DE5CF4-A713-4353-BE9C-453E568EA341}"/>
                    </a:ext>
                  </a:extLst>
                </p:cNvPr>
                <p:cNvSpPr txBox="1"/>
                <p:nvPr/>
              </p:nvSpPr>
              <p:spPr>
                <a:xfrm rot="20640000">
                  <a:off x="7388884" y="3501053"/>
                  <a:ext cx="244457" cy="306387"/>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49" name="TextBox 48">
                  <a:extLst>
                    <a:ext uri="{FF2B5EF4-FFF2-40B4-BE49-F238E27FC236}">
                      <a16:creationId xmlns:a16="http://schemas.microsoft.com/office/drawing/2014/main" id="{9B7A81BA-877E-4E89-9F8D-20BC3DB2C0BA}"/>
                    </a:ext>
                  </a:extLst>
                </p:cNvPr>
                <p:cNvSpPr txBox="1"/>
                <p:nvPr/>
              </p:nvSpPr>
              <p:spPr>
                <a:xfrm rot="20539459">
                  <a:off x="7474047" y="3486679"/>
                  <a:ext cx="228583" cy="306388"/>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50" name="TextBox 49">
                  <a:extLst>
                    <a:ext uri="{FF2B5EF4-FFF2-40B4-BE49-F238E27FC236}">
                      <a16:creationId xmlns:a16="http://schemas.microsoft.com/office/drawing/2014/main" id="{A6A25FF2-77C1-4C3D-AACF-CA91DBFA7E8F}"/>
                    </a:ext>
                  </a:extLst>
                </p:cNvPr>
                <p:cNvSpPr txBox="1"/>
                <p:nvPr/>
              </p:nvSpPr>
              <p:spPr>
                <a:xfrm rot="20460000">
                  <a:off x="7528774" y="3456718"/>
                  <a:ext cx="257155" cy="306387"/>
                </a:xfrm>
                <a:prstGeom prst="rect">
                  <a:avLst/>
                </a:prstGeom>
                <a:noFill/>
              </p:spPr>
              <p:txBody>
                <a:bodyPr wrap="none">
                  <a:spAutoFit/>
                </a:bodyPr>
                <a:lstStyle/>
                <a:p>
                  <a:pPr eaLnBrk="1" hangingPunct="1">
                    <a:defRPr/>
                  </a:pPr>
                  <a:r>
                    <a:rPr lang="en-US" sz="1400" b="1" dirty="0">
                      <a:latin typeface="+mn-lt"/>
                      <a:cs typeface="Arial" charset="0"/>
                    </a:rPr>
                    <a:t>c</a:t>
                  </a:r>
                </a:p>
              </p:txBody>
            </p:sp>
          </p:grpSp>
          <p:grpSp>
            <p:nvGrpSpPr>
              <p:cNvPr id="40" name="Group 118">
                <a:extLst>
                  <a:ext uri="{FF2B5EF4-FFF2-40B4-BE49-F238E27FC236}">
                    <a16:creationId xmlns:a16="http://schemas.microsoft.com/office/drawing/2014/main" id="{29EAE997-B32E-46FF-B08B-D1C89B3452DC}"/>
                  </a:ext>
                </a:extLst>
              </p:cNvPr>
              <p:cNvGrpSpPr>
                <a:grpSpLocks/>
              </p:cNvGrpSpPr>
              <p:nvPr/>
            </p:nvGrpSpPr>
            <p:grpSpPr bwMode="auto">
              <a:xfrm>
                <a:off x="6797635" y="3407041"/>
                <a:ext cx="1084050" cy="540102"/>
                <a:chOff x="6797635" y="3407041"/>
                <a:chExt cx="1084050" cy="540102"/>
              </a:xfrm>
            </p:grpSpPr>
            <p:sp>
              <p:nvSpPr>
                <p:cNvPr id="41" name="TextBox 40">
                  <a:extLst>
                    <a:ext uri="{FF2B5EF4-FFF2-40B4-BE49-F238E27FC236}">
                      <a16:creationId xmlns:a16="http://schemas.microsoft.com/office/drawing/2014/main" id="{08E67EAF-7358-49B7-8BBA-F4ED3C59F0F0}"/>
                    </a:ext>
                  </a:extLst>
                </p:cNvPr>
                <p:cNvSpPr txBox="1"/>
                <p:nvPr/>
              </p:nvSpPr>
              <p:spPr>
                <a:xfrm rot="20956834">
                  <a:off x="6797635" y="3664568"/>
                  <a:ext cx="285729" cy="282575"/>
                </a:xfrm>
                <a:prstGeom prst="rect">
                  <a:avLst/>
                </a:prstGeom>
                <a:noFill/>
              </p:spPr>
              <p:txBody>
                <a:bodyPr wrap="none">
                  <a:spAutoFit/>
                </a:bodyPr>
                <a:lstStyle/>
                <a:p>
                  <a:pPr eaLnBrk="1" hangingPunct="1">
                    <a:defRPr/>
                  </a:pPr>
                  <a:r>
                    <a:rPr lang="en-US" sz="1400" b="1" dirty="0">
                      <a:latin typeface="+mn-lt"/>
                      <a:cs typeface="Arial" charset="0"/>
                    </a:rPr>
                    <a:t>A</a:t>
                  </a:r>
                </a:p>
              </p:txBody>
            </p:sp>
            <p:sp>
              <p:nvSpPr>
                <p:cNvPr id="42" name="TextBox 41">
                  <a:extLst>
                    <a:ext uri="{FF2B5EF4-FFF2-40B4-BE49-F238E27FC236}">
                      <a16:creationId xmlns:a16="http://schemas.microsoft.com/office/drawing/2014/main" id="{31BA1E4A-9A09-4C57-A034-CE8C72E6811F}"/>
                    </a:ext>
                  </a:extLst>
                </p:cNvPr>
                <p:cNvSpPr txBox="1"/>
                <p:nvPr/>
              </p:nvSpPr>
              <p:spPr>
                <a:xfrm rot="20791919">
                  <a:off x="7106612" y="3588240"/>
                  <a:ext cx="242869" cy="303213"/>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43" name="TextBox 42">
                  <a:extLst>
                    <a:ext uri="{FF2B5EF4-FFF2-40B4-BE49-F238E27FC236}">
                      <a16:creationId xmlns:a16="http://schemas.microsoft.com/office/drawing/2014/main" id="{9E9A401A-4B0C-4E36-AD37-845B0FE95BC0}"/>
                    </a:ext>
                  </a:extLst>
                </p:cNvPr>
                <p:cNvSpPr txBox="1"/>
                <p:nvPr/>
              </p:nvSpPr>
              <p:spPr>
                <a:xfrm rot="20400000">
                  <a:off x="7286899" y="3533836"/>
                  <a:ext cx="274617" cy="306387"/>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44" name="TextBox 43">
                  <a:extLst>
                    <a:ext uri="{FF2B5EF4-FFF2-40B4-BE49-F238E27FC236}">
                      <a16:creationId xmlns:a16="http://schemas.microsoft.com/office/drawing/2014/main" id="{56B3DDBA-8608-46F6-AD4D-E789CDFB674F}"/>
                    </a:ext>
                  </a:extLst>
                </p:cNvPr>
                <p:cNvSpPr txBox="1"/>
                <p:nvPr/>
              </p:nvSpPr>
              <p:spPr>
                <a:xfrm rot="20340000">
                  <a:off x="7624528" y="3407041"/>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grpSp>
        </p:grpSp>
        <p:sp>
          <p:nvSpPr>
            <p:cNvPr id="33" name="TextBox 32">
              <a:extLst>
                <a:ext uri="{FF2B5EF4-FFF2-40B4-BE49-F238E27FC236}">
                  <a16:creationId xmlns:a16="http://schemas.microsoft.com/office/drawing/2014/main" id="{0D7A3383-A5AC-4DC5-B3DA-4540A0B14FEB}"/>
                </a:ext>
              </a:extLst>
            </p:cNvPr>
            <p:cNvSpPr txBox="1"/>
            <p:nvPr/>
          </p:nvSpPr>
          <p:spPr>
            <a:xfrm rot="467845">
              <a:off x="5552034" y="5607050"/>
              <a:ext cx="228584" cy="307975"/>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34" name="TextBox 33">
              <a:extLst>
                <a:ext uri="{FF2B5EF4-FFF2-40B4-BE49-F238E27FC236}">
                  <a16:creationId xmlns:a16="http://schemas.microsoft.com/office/drawing/2014/main" id="{B87E8664-A453-4F2F-BE1A-F1890CACAF89}"/>
                </a:ext>
              </a:extLst>
            </p:cNvPr>
            <p:cNvSpPr txBox="1"/>
            <p:nvPr/>
          </p:nvSpPr>
          <p:spPr>
            <a:xfrm rot="1440000">
              <a:off x="4729768" y="5341938"/>
              <a:ext cx="338113" cy="307975"/>
            </a:xfrm>
            <a:prstGeom prst="rect">
              <a:avLst/>
            </a:prstGeom>
            <a:noFill/>
          </p:spPr>
          <p:txBody>
            <a:bodyPr wrap="none">
              <a:spAutoFit/>
            </a:bodyPr>
            <a:lstStyle/>
            <a:p>
              <a:pPr eaLnBrk="1" hangingPunct="1">
                <a:defRPr/>
              </a:pPr>
              <a:r>
                <a:rPr lang="en-US" sz="1400" b="1" dirty="0">
                  <a:latin typeface="+mn-lt"/>
                  <a:cs typeface="Arial" charset="0"/>
                </a:rPr>
                <a:t>M</a:t>
              </a:r>
            </a:p>
          </p:txBody>
        </p:sp>
        <p:sp>
          <p:nvSpPr>
            <p:cNvPr id="35" name="TextBox 34">
              <a:extLst>
                <a:ext uri="{FF2B5EF4-FFF2-40B4-BE49-F238E27FC236}">
                  <a16:creationId xmlns:a16="http://schemas.microsoft.com/office/drawing/2014/main" id="{447B94FB-6703-47D1-9B25-5F6D81FEE1F5}"/>
                </a:ext>
              </a:extLst>
            </p:cNvPr>
            <p:cNvSpPr txBox="1"/>
            <p:nvPr/>
          </p:nvSpPr>
          <p:spPr>
            <a:xfrm rot="107845">
              <a:off x="5699660" y="5637213"/>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36" name="TextBox 35">
              <a:extLst>
                <a:ext uri="{FF2B5EF4-FFF2-40B4-BE49-F238E27FC236}">
                  <a16:creationId xmlns:a16="http://schemas.microsoft.com/office/drawing/2014/main" id="{39AE976C-8C1D-4B71-8A8C-C5D5722F8236}"/>
                </a:ext>
              </a:extLst>
            </p:cNvPr>
            <p:cNvSpPr txBox="1"/>
            <p:nvPr/>
          </p:nvSpPr>
          <p:spPr>
            <a:xfrm rot="1020000">
              <a:off x="5240906" y="5546725"/>
              <a:ext cx="280967" cy="306388"/>
            </a:xfrm>
            <a:prstGeom prst="rect">
              <a:avLst/>
            </a:prstGeom>
            <a:noFill/>
          </p:spPr>
          <p:txBody>
            <a:bodyPr wrap="none">
              <a:spAutoFit/>
            </a:bodyPr>
            <a:lstStyle/>
            <a:p>
              <a:pPr eaLnBrk="1" hangingPunct="1">
                <a:defRPr/>
              </a:pPr>
              <a:r>
                <a:rPr lang="en-US" sz="1400" b="1" dirty="0">
                  <a:latin typeface="+mn-lt"/>
                  <a:cs typeface="Arial" charset="0"/>
                </a:rPr>
                <a:t>h</a:t>
              </a:r>
            </a:p>
          </p:txBody>
        </p:sp>
        <p:sp>
          <p:nvSpPr>
            <p:cNvPr id="37" name="TextBox 36">
              <a:extLst>
                <a:ext uri="{FF2B5EF4-FFF2-40B4-BE49-F238E27FC236}">
                  <a16:creationId xmlns:a16="http://schemas.microsoft.com/office/drawing/2014/main" id="{7D955F84-8EE2-49ED-A081-58569C84C0F3}"/>
                </a:ext>
              </a:extLst>
            </p:cNvPr>
            <p:cNvSpPr txBox="1"/>
            <p:nvPr/>
          </p:nvSpPr>
          <p:spPr>
            <a:xfrm rot="1123729">
              <a:off x="4971050" y="5432425"/>
              <a:ext cx="247632" cy="307975"/>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38" name="TextBox 37">
              <a:extLst>
                <a:ext uri="{FF2B5EF4-FFF2-40B4-BE49-F238E27FC236}">
                  <a16:creationId xmlns:a16="http://schemas.microsoft.com/office/drawing/2014/main" id="{7750D1EE-561B-4B2A-96A7-A411C9AAC2CB}"/>
                </a:ext>
              </a:extLst>
            </p:cNvPr>
            <p:cNvSpPr txBox="1"/>
            <p:nvPr/>
          </p:nvSpPr>
          <p:spPr>
            <a:xfrm rot="1098926">
              <a:off x="5136139" y="5502275"/>
              <a:ext cx="280967" cy="307975"/>
            </a:xfrm>
            <a:prstGeom prst="rect">
              <a:avLst/>
            </a:prstGeom>
            <a:noFill/>
          </p:spPr>
          <p:txBody>
            <a:bodyPr wrap="none">
              <a:spAutoFit/>
            </a:bodyPr>
            <a:lstStyle/>
            <a:p>
              <a:pPr eaLnBrk="1" hangingPunct="1">
                <a:defRPr/>
              </a:pPr>
              <a:r>
                <a:rPr lang="en-US" sz="1400" b="1" dirty="0">
                  <a:latin typeface="+mn-lt"/>
                  <a:cs typeface="Arial" charset="0"/>
                </a:rPr>
                <a:t>p</a:t>
              </a:r>
            </a:p>
          </p:txBody>
        </p:sp>
      </p:grpSp>
      <p:sp>
        <p:nvSpPr>
          <p:cNvPr id="51" name="Rectangle 50">
            <a:extLst>
              <a:ext uri="{FF2B5EF4-FFF2-40B4-BE49-F238E27FC236}">
                <a16:creationId xmlns:a16="http://schemas.microsoft.com/office/drawing/2014/main" id="{B602E7A0-CDD9-4FD6-9578-7E550982BFE7}"/>
              </a:ext>
            </a:extLst>
          </p:cNvPr>
          <p:cNvSpPr/>
          <p:nvPr/>
        </p:nvSpPr>
        <p:spPr bwMode="auto">
          <a:xfrm>
            <a:off x="14288" y="0"/>
            <a:ext cx="122682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 name="TextBox 54">
            <a:extLst>
              <a:ext uri="{FF2B5EF4-FFF2-40B4-BE49-F238E27FC236}">
                <a16:creationId xmlns:a16="http://schemas.microsoft.com/office/drawing/2014/main" id="{C616384D-ADE9-433F-BF01-EF10F595CD33}"/>
              </a:ext>
            </a:extLst>
          </p:cNvPr>
          <p:cNvSpPr txBox="1"/>
          <p:nvPr/>
        </p:nvSpPr>
        <p:spPr>
          <a:xfrm>
            <a:off x="14288" y="76200"/>
            <a:ext cx="12215812" cy="1446550"/>
          </a:xfrm>
          <a:prstGeom prst="rect">
            <a:avLst/>
          </a:prstGeom>
          <a:noFill/>
        </p:spPr>
        <p:txBody>
          <a:bodyPr wrap="square">
            <a:spAutoFit/>
          </a:bodyPr>
          <a:lstStyle/>
          <a:p>
            <a:pPr algn="ctr" eaLnBrk="1" hangingPunct="1">
              <a:defRPr/>
            </a:pPr>
            <a:r>
              <a:rPr lang="en-US" sz="4400" b="1" dirty="0">
                <a:latin typeface="+mn-lt"/>
                <a:cs typeface="Arial" charset="0"/>
              </a:rPr>
              <a:t>The contents represent all five </a:t>
            </a:r>
            <a:r>
              <a:rPr lang="en-US" sz="4400" b="1" dirty="0">
                <a:solidFill>
                  <a:srgbClr val="00FF00"/>
                </a:solidFill>
                <a:latin typeface="+mn-lt"/>
                <a:cs typeface="Arial" charset="0"/>
              </a:rPr>
              <a:t>branches</a:t>
            </a:r>
            <a:r>
              <a:rPr lang="en-US" sz="4400" b="1" dirty="0">
                <a:latin typeface="+mn-lt"/>
                <a:cs typeface="Arial" charset="0"/>
              </a:rPr>
              <a:t> of philosophy</a:t>
            </a:r>
          </a:p>
        </p:txBody>
      </p:sp>
      <p:grpSp>
        <p:nvGrpSpPr>
          <p:cNvPr id="56" name="Group 64">
            <a:extLst>
              <a:ext uri="{FF2B5EF4-FFF2-40B4-BE49-F238E27FC236}">
                <a16:creationId xmlns:a16="http://schemas.microsoft.com/office/drawing/2014/main" id="{D0F89152-B926-4FA3-B92E-B46A394E655B}"/>
              </a:ext>
            </a:extLst>
          </p:cNvPr>
          <p:cNvGrpSpPr>
            <a:grpSpLocks/>
          </p:cNvGrpSpPr>
          <p:nvPr/>
        </p:nvGrpSpPr>
        <p:grpSpPr bwMode="auto">
          <a:xfrm>
            <a:off x="5794614" y="1524000"/>
            <a:ext cx="606186" cy="1185863"/>
            <a:chOff x="1905001" y="1828800"/>
            <a:chExt cx="448469" cy="915194"/>
          </a:xfrm>
        </p:grpSpPr>
        <p:cxnSp>
          <p:nvCxnSpPr>
            <p:cNvPr id="57" name="Straight Arrow Connector 56">
              <a:extLst>
                <a:ext uri="{FF2B5EF4-FFF2-40B4-BE49-F238E27FC236}">
                  <a16:creationId xmlns:a16="http://schemas.microsoft.com/office/drawing/2014/main" id="{C2462F7A-DE26-439B-9DDA-B9A7F2C2008A}"/>
                </a:ext>
              </a:extLst>
            </p:cNvPr>
            <p:cNvCxnSpPr/>
            <p:nvPr/>
          </p:nvCxnSpPr>
          <p:spPr>
            <a:xfrm rot="5400000">
              <a:off x="1751559" y="2210438"/>
              <a:ext cx="763274"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6908C24-E4FB-442E-937D-642583DED702}"/>
                </a:ext>
              </a:extLst>
            </p:cNvPr>
            <p:cNvCxnSpPr/>
            <p:nvPr/>
          </p:nvCxnSpPr>
          <p:spPr>
            <a:xfrm rot="5400000">
              <a:off x="1971040" y="2361565"/>
              <a:ext cx="763274" cy="158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1E102BD-A22D-47A5-A190-6D44242DF2EA}"/>
                </a:ext>
              </a:extLst>
            </p:cNvPr>
            <p:cNvCxnSpPr/>
            <p:nvPr/>
          </p:nvCxnSpPr>
          <p:spPr>
            <a:xfrm rot="5400000">
              <a:off x="1524156" y="2361565"/>
              <a:ext cx="763274" cy="158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590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13</a:t>
            </a:fld>
            <a:endParaRPr lang="en-US" altLang="en-US" dirty="0"/>
          </a:p>
        </p:txBody>
      </p:sp>
      <p:grpSp>
        <p:nvGrpSpPr>
          <p:cNvPr id="4" name="Group 108">
            <a:extLst>
              <a:ext uri="{FF2B5EF4-FFF2-40B4-BE49-F238E27FC236}">
                <a16:creationId xmlns:a16="http://schemas.microsoft.com/office/drawing/2014/main" id="{1D2D37D4-93FB-43FD-A142-A227C8B7458B}"/>
              </a:ext>
            </a:extLst>
          </p:cNvPr>
          <p:cNvGrpSpPr>
            <a:grpSpLocks/>
          </p:cNvGrpSpPr>
          <p:nvPr/>
        </p:nvGrpSpPr>
        <p:grpSpPr bwMode="auto">
          <a:xfrm>
            <a:off x="4166394" y="1720599"/>
            <a:ext cx="3859212" cy="4876800"/>
            <a:chOff x="4253552" y="1719263"/>
            <a:chExt cx="3858935" cy="4876800"/>
          </a:xfrm>
        </p:grpSpPr>
        <p:pic>
          <p:nvPicPr>
            <p:cNvPr id="5" name="Picture 2">
              <a:extLst>
                <a:ext uri="{FF2B5EF4-FFF2-40B4-BE49-F238E27FC236}">
                  <a16:creationId xmlns:a16="http://schemas.microsoft.com/office/drawing/2014/main" id="{75025F91-9800-469B-B31B-917F0A681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552" y="1719263"/>
              <a:ext cx="385893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E07D47F-D1CF-4B2D-98DF-F0862A2B7D54}"/>
                </a:ext>
              </a:extLst>
            </p:cNvPr>
            <p:cNvSpPr txBox="1"/>
            <p:nvPr/>
          </p:nvSpPr>
          <p:spPr>
            <a:xfrm rot="102895">
              <a:off x="6447320" y="5629275"/>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7" name="TextBox 6">
              <a:extLst>
                <a:ext uri="{FF2B5EF4-FFF2-40B4-BE49-F238E27FC236}">
                  <a16:creationId xmlns:a16="http://schemas.microsoft.com/office/drawing/2014/main" id="{A0D742C1-D851-4D3C-9FDE-B61D3E21735A}"/>
                </a:ext>
              </a:extLst>
            </p:cNvPr>
            <p:cNvSpPr txBox="1"/>
            <p:nvPr/>
          </p:nvSpPr>
          <p:spPr>
            <a:xfrm rot="21462895">
              <a:off x="6663204" y="5613400"/>
              <a:ext cx="230170" cy="307975"/>
            </a:xfrm>
            <a:prstGeom prst="rect">
              <a:avLst/>
            </a:prstGeom>
            <a:noFill/>
          </p:spPr>
          <p:txBody>
            <a:bodyPr>
              <a:spAutoFit/>
            </a:bodyPr>
            <a:lstStyle/>
            <a:p>
              <a:pPr eaLnBrk="1" hangingPunct="1">
                <a:defRPr/>
              </a:pPr>
              <a:r>
                <a:rPr lang="en-US" sz="1400" b="1" dirty="0">
                  <a:latin typeface="+mn-lt"/>
                  <a:cs typeface="Arial" charset="0"/>
                </a:rPr>
                <a:t>i</a:t>
              </a:r>
            </a:p>
          </p:txBody>
        </p:sp>
        <p:sp>
          <p:nvSpPr>
            <p:cNvPr id="8" name="TextBox 7">
              <a:extLst>
                <a:ext uri="{FF2B5EF4-FFF2-40B4-BE49-F238E27FC236}">
                  <a16:creationId xmlns:a16="http://schemas.microsoft.com/office/drawing/2014/main" id="{D8198660-4888-4253-B778-FD73B0155714}"/>
                </a:ext>
              </a:extLst>
            </p:cNvPr>
            <p:cNvSpPr txBox="1"/>
            <p:nvPr/>
          </p:nvSpPr>
          <p:spPr>
            <a:xfrm rot="21265875">
              <a:off x="6812418" y="5583238"/>
              <a:ext cx="247632" cy="306387"/>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9" name="TextBox 8">
              <a:extLst>
                <a:ext uri="{FF2B5EF4-FFF2-40B4-BE49-F238E27FC236}">
                  <a16:creationId xmlns:a16="http://schemas.microsoft.com/office/drawing/2014/main" id="{7A673FF6-D0FE-4A04-88FA-38A7575DF1D7}"/>
                </a:ext>
              </a:extLst>
            </p:cNvPr>
            <p:cNvSpPr txBox="1"/>
            <p:nvPr/>
          </p:nvSpPr>
          <p:spPr>
            <a:xfrm rot="20820000">
              <a:off x="6890200" y="5564188"/>
              <a:ext cx="274618"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10" name="TextBox 9">
              <a:extLst>
                <a:ext uri="{FF2B5EF4-FFF2-40B4-BE49-F238E27FC236}">
                  <a16:creationId xmlns:a16="http://schemas.microsoft.com/office/drawing/2014/main" id="{1A54C89C-B5D4-477C-8830-FA3600464C84}"/>
                </a:ext>
              </a:extLst>
            </p:cNvPr>
            <p:cNvSpPr txBox="1"/>
            <p:nvPr/>
          </p:nvSpPr>
          <p:spPr>
            <a:xfrm rot="21082528">
              <a:off x="7128308" y="5486400"/>
              <a:ext cx="280968" cy="306388"/>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11" name="TextBox 10">
              <a:extLst>
                <a:ext uri="{FF2B5EF4-FFF2-40B4-BE49-F238E27FC236}">
                  <a16:creationId xmlns:a16="http://schemas.microsoft.com/office/drawing/2014/main" id="{871966B4-D604-4787-8368-0145BCF0AC8C}"/>
                </a:ext>
              </a:extLst>
            </p:cNvPr>
            <p:cNvSpPr txBox="1"/>
            <p:nvPr/>
          </p:nvSpPr>
          <p:spPr>
            <a:xfrm rot="21060000">
              <a:off x="7272760" y="5424488"/>
              <a:ext cx="280967" cy="307975"/>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12" name="TextBox 11">
              <a:extLst>
                <a:ext uri="{FF2B5EF4-FFF2-40B4-BE49-F238E27FC236}">
                  <a16:creationId xmlns:a16="http://schemas.microsoft.com/office/drawing/2014/main" id="{CBFAF2BB-150E-4A02-96B4-3936E1E34591}"/>
                </a:ext>
              </a:extLst>
            </p:cNvPr>
            <p:cNvSpPr txBox="1"/>
            <p:nvPr/>
          </p:nvSpPr>
          <p:spPr>
            <a:xfrm rot="21120000">
              <a:off x="7226726" y="5451475"/>
              <a:ext cx="230171" cy="307975"/>
            </a:xfrm>
            <a:prstGeom prst="rect">
              <a:avLst/>
            </a:prstGeom>
            <a:noFill/>
          </p:spPr>
          <p:txBody>
            <a:bodyPr wrap="none">
              <a:spAutoFit/>
            </a:bodyPr>
            <a:lstStyle/>
            <a:p>
              <a:pPr eaLnBrk="1" hangingPunct="1">
                <a:defRPr/>
              </a:pPr>
              <a:r>
                <a:rPr lang="en-US" sz="1400" b="1" dirty="0">
                  <a:latin typeface="+mn-lt"/>
                  <a:cs typeface="Arial" charset="0"/>
                </a:rPr>
                <a:t>l</a:t>
              </a:r>
            </a:p>
          </p:txBody>
        </p:sp>
        <p:sp>
          <p:nvSpPr>
            <p:cNvPr id="13" name="TextBox 12">
              <a:extLst>
                <a:ext uri="{FF2B5EF4-FFF2-40B4-BE49-F238E27FC236}">
                  <a16:creationId xmlns:a16="http://schemas.microsoft.com/office/drawing/2014/main" id="{8CD2533A-30A8-4B7D-A83B-199071719395}"/>
                </a:ext>
              </a:extLst>
            </p:cNvPr>
            <p:cNvSpPr txBox="1"/>
            <p:nvPr/>
          </p:nvSpPr>
          <p:spPr>
            <a:xfrm rot="21300000">
              <a:off x="7450548" y="5340350"/>
              <a:ext cx="269856" cy="306388"/>
            </a:xfrm>
            <a:prstGeom prst="rect">
              <a:avLst/>
            </a:prstGeom>
            <a:noFill/>
          </p:spPr>
          <p:txBody>
            <a:bodyPr wrap="none">
              <a:spAutoFit/>
            </a:bodyPr>
            <a:lstStyle/>
            <a:p>
              <a:pPr eaLnBrk="1" hangingPunct="1">
                <a:defRPr/>
              </a:pPr>
              <a:r>
                <a:rPr lang="en-US" sz="1400" b="1" dirty="0">
                  <a:latin typeface="+mn-lt"/>
                  <a:cs typeface="Arial" charset="0"/>
                </a:rPr>
                <a:t>y</a:t>
              </a:r>
            </a:p>
          </p:txBody>
        </p:sp>
        <p:sp>
          <p:nvSpPr>
            <p:cNvPr id="14" name="TextBox 13">
              <a:extLst>
                <a:ext uri="{FF2B5EF4-FFF2-40B4-BE49-F238E27FC236}">
                  <a16:creationId xmlns:a16="http://schemas.microsoft.com/office/drawing/2014/main" id="{77684FA2-67DD-4713-8BBC-F66D94029B57}"/>
                </a:ext>
              </a:extLst>
            </p:cNvPr>
            <p:cNvSpPr txBox="1"/>
            <p:nvPr/>
          </p:nvSpPr>
          <p:spPr>
            <a:xfrm>
              <a:off x="5680612" y="4572000"/>
              <a:ext cx="1176254" cy="584200"/>
            </a:xfrm>
            <a:prstGeom prst="rect">
              <a:avLst/>
            </a:prstGeom>
            <a:noFill/>
          </p:spPr>
          <p:txBody>
            <a:bodyPr wrap="none">
              <a:spAutoFit/>
            </a:bodyPr>
            <a:lstStyle/>
            <a:p>
              <a:pPr algn="ctr" eaLnBrk="1" hangingPunct="1">
                <a:defRPr/>
              </a:pPr>
              <a:r>
                <a:rPr lang="en-US" sz="3200" b="1" dirty="0">
                  <a:latin typeface="+mn-lt"/>
                  <a:cs typeface="Arial" charset="0"/>
                </a:rPr>
                <a:t>Ethics</a:t>
              </a:r>
            </a:p>
          </p:txBody>
        </p:sp>
        <p:sp>
          <p:nvSpPr>
            <p:cNvPr id="15" name="TextBox 14">
              <a:extLst>
                <a:ext uri="{FF2B5EF4-FFF2-40B4-BE49-F238E27FC236}">
                  <a16:creationId xmlns:a16="http://schemas.microsoft.com/office/drawing/2014/main" id="{13C86A39-B3FC-44BF-8AB9-8D60DB94A754}"/>
                </a:ext>
              </a:extLst>
            </p:cNvPr>
            <p:cNvSpPr txBox="1"/>
            <p:nvPr/>
          </p:nvSpPr>
          <p:spPr>
            <a:xfrm rot="1016756">
              <a:off x="5040895" y="5467350"/>
              <a:ext cx="274617" cy="307975"/>
            </a:xfrm>
            <a:prstGeom prst="rect">
              <a:avLst/>
            </a:prstGeom>
            <a:noFill/>
          </p:spPr>
          <p:txBody>
            <a:bodyPr wrap="none">
              <a:spAutoFit/>
            </a:bodyPr>
            <a:lstStyle/>
            <a:p>
              <a:pPr eaLnBrk="1" hangingPunct="1">
                <a:defRPr/>
              </a:pPr>
              <a:r>
                <a:rPr lang="en-US" sz="1400" b="1" dirty="0">
                  <a:latin typeface="+mn-lt"/>
                  <a:cs typeface="Arial" charset="0"/>
                </a:rPr>
                <a:t>a</a:t>
              </a:r>
            </a:p>
          </p:txBody>
        </p:sp>
        <p:sp>
          <p:nvSpPr>
            <p:cNvPr id="16" name="TextBox 15">
              <a:extLst>
                <a:ext uri="{FF2B5EF4-FFF2-40B4-BE49-F238E27FC236}">
                  <a16:creationId xmlns:a16="http://schemas.microsoft.com/office/drawing/2014/main" id="{CC09D40C-7BCC-4BB3-9E5F-9FEEB2D165E7}"/>
                </a:ext>
              </a:extLst>
            </p:cNvPr>
            <p:cNvSpPr txBox="1"/>
            <p:nvPr/>
          </p:nvSpPr>
          <p:spPr>
            <a:xfrm rot="420000">
              <a:off x="5609180" y="5621338"/>
              <a:ext cx="260331" cy="307975"/>
            </a:xfrm>
            <a:prstGeom prst="rect">
              <a:avLst/>
            </a:prstGeom>
            <a:noFill/>
          </p:spPr>
          <p:txBody>
            <a:bodyPr wrap="none">
              <a:spAutoFit/>
            </a:bodyPr>
            <a:lstStyle/>
            <a:p>
              <a:pPr eaLnBrk="1" hangingPunct="1">
                <a:defRPr/>
              </a:pPr>
              <a:r>
                <a:rPr lang="en-US" sz="1400" b="1" dirty="0">
                  <a:latin typeface="+mn-lt"/>
                  <a:cs typeface="Arial" charset="0"/>
                </a:rPr>
                <a:t>c</a:t>
              </a:r>
            </a:p>
          </p:txBody>
        </p:sp>
        <p:sp>
          <p:nvSpPr>
            <p:cNvPr id="17" name="TextBox 16">
              <a:extLst>
                <a:ext uri="{FF2B5EF4-FFF2-40B4-BE49-F238E27FC236}">
                  <a16:creationId xmlns:a16="http://schemas.microsoft.com/office/drawing/2014/main" id="{2778C723-F0A0-41A6-B8C3-263A25000A7A}"/>
                </a:ext>
              </a:extLst>
            </p:cNvPr>
            <p:cNvSpPr txBox="1"/>
            <p:nvPr/>
          </p:nvSpPr>
          <p:spPr>
            <a:xfrm rot="1003486">
              <a:off x="5355198" y="5567363"/>
              <a:ext cx="269856" cy="307975"/>
            </a:xfrm>
            <a:prstGeom prst="rect">
              <a:avLst/>
            </a:prstGeom>
            <a:noFill/>
          </p:spPr>
          <p:txBody>
            <a:bodyPr wrap="none">
              <a:spAutoFit/>
            </a:bodyPr>
            <a:lstStyle/>
            <a:p>
              <a:pPr eaLnBrk="1" hangingPunct="1">
                <a:defRPr/>
              </a:pPr>
              <a:r>
                <a:rPr lang="en-US" sz="1400" b="1" dirty="0">
                  <a:latin typeface="+mn-lt"/>
                  <a:cs typeface="Arial" charset="0"/>
                </a:rPr>
                <a:t>y</a:t>
              </a:r>
            </a:p>
          </p:txBody>
        </p:sp>
        <p:sp>
          <p:nvSpPr>
            <p:cNvPr id="18" name="TextBox 17">
              <a:extLst>
                <a:ext uri="{FF2B5EF4-FFF2-40B4-BE49-F238E27FC236}">
                  <a16:creationId xmlns:a16="http://schemas.microsoft.com/office/drawing/2014/main" id="{7E4D2D5F-089C-4DE4-9F12-8BCE0E38AEFB}"/>
                </a:ext>
              </a:extLst>
            </p:cNvPr>
            <p:cNvSpPr txBox="1"/>
            <p:nvPr/>
          </p:nvSpPr>
          <p:spPr>
            <a:xfrm rot="900000">
              <a:off x="4875807" y="5397500"/>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19" name="TextBox 18">
              <a:extLst>
                <a:ext uri="{FF2B5EF4-FFF2-40B4-BE49-F238E27FC236}">
                  <a16:creationId xmlns:a16="http://schemas.microsoft.com/office/drawing/2014/main" id="{A29C8ADE-8130-4103-8A75-61D5EDF89A34}"/>
                </a:ext>
              </a:extLst>
            </p:cNvPr>
            <p:cNvSpPr txBox="1"/>
            <p:nvPr/>
          </p:nvSpPr>
          <p:spPr>
            <a:xfrm rot="639266">
              <a:off x="5452028" y="5595938"/>
              <a:ext cx="257157" cy="306387"/>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20" name="TextBox 19">
              <a:extLst>
                <a:ext uri="{FF2B5EF4-FFF2-40B4-BE49-F238E27FC236}">
                  <a16:creationId xmlns:a16="http://schemas.microsoft.com/office/drawing/2014/main" id="{3B0D9C22-010E-42DE-85B0-7B2D8198776C}"/>
                </a:ext>
              </a:extLst>
            </p:cNvPr>
            <p:cNvSpPr txBox="1"/>
            <p:nvPr/>
          </p:nvSpPr>
          <p:spPr>
            <a:xfrm rot="1016756">
              <a:off x="4991686" y="3557588"/>
              <a:ext cx="280968" cy="307975"/>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21" name="TextBox 20">
              <a:extLst>
                <a:ext uri="{FF2B5EF4-FFF2-40B4-BE49-F238E27FC236}">
                  <a16:creationId xmlns:a16="http://schemas.microsoft.com/office/drawing/2014/main" id="{8CEE9515-33D9-45AD-A51A-75610B3B3B57}"/>
                </a:ext>
              </a:extLst>
            </p:cNvPr>
            <p:cNvSpPr txBox="1"/>
            <p:nvPr/>
          </p:nvSpPr>
          <p:spPr>
            <a:xfrm rot="600000">
              <a:off x="5434567" y="3668713"/>
              <a:ext cx="258743" cy="307975"/>
            </a:xfrm>
            <a:prstGeom prst="rect">
              <a:avLst/>
            </a:prstGeom>
            <a:noFill/>
          </p:spPr>
          <p:txBody>
            <a:bodyPr wrap="none">
              <a:spAutoFit/>
            </a:bodyPr>
            <a:lstStyle/>
            <a:p>
              <a:pPr eaLnBrk="1" hangingPunct="1">
                <a:defRPr/>
              </a:pPr>
              <a:r>
                <a:rPr lang="en-US" sz="1400" b="1" dirty="0">
                  <a:latin typeface="+mn-lt"/>
                  <a:cs typeface="Arial" charset="0"/>
                </a:rPr>
                <a:t>c</a:t>
              </a:r>
            </a:p>
          </p:txBody>
        </p:sp>
        <p:sp>
          <p:nvSpPr>
            <p:cNvPr id="22" name="TextBox 21">
              <a:extLst>
                <a:ext uri="{FF2B5EF4-FFF2-40B4-BE49-F238E27FC236}">
                  <a16:creationId xmlns:a16="http://schemas.microsoft.com/office/drawing/2014/main" id="{319CBC90-316A-4107-9372-F476237B79E5}"/>
                </a:ext>
              </a:extLst>
            </p:cNvPr>
            <p:cNvSpPr txBox="1"/>
            <p:nvPr/>
          </p:nvSpPr>
          <p:spPr>
            <a:xfrm rot="1003486">
              <a:off x="5274241" y="3632200"/>
              <a:ext cx="247632" cy="307975"/>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23" name="TextBox 22">
              <a:extLst>
                <a:ext uri="{FF2B5EF4-FFF2-40B4-BE49-F238E27FC236}">
                  <a16:creationId xmlns:a16="http://schemas.microsoft.com/office/drawing/2014/main" id="{24147E21-E7C2-45B6-8B31-B07721265E5D}"/>
                </a:ext>
              </a:extLst>
            </p:cNvPr>
            <p:cNvSpPr txBox="1"/>
            <p:nvPr/>
          </p:nvSpPr>
          <p:spPr>
            <a:xfrm rot="720000">
              <a:off x="5188522" y="3608388"/>
              <a:ext cx="230171" cy="306387"/>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24" name="TextBox 23">
              <a:extLst>
                <a:ext uri="{FF2B5EF4-FFF2-40B4-BE49-F238E27FC236}">
                  <a16:creationId xmlns:a16="http://schemas.microsoft.com/office/drawing/2014/main" id="{698CB5A6-D9C2-47E7-8ED9-FD5B1F675607}"/>
                </a:ext>
              </a:extLst>
            </p:cNvPr>
            <p:cNvSpPr txBox="1"/>
            <p:nvPr/>
          </p:nvSpPr>
          <p:spPr>
            <a:xfrm rot="660000">
              <a:off x="5361547" y="3652838"/>
              <a:ext cx="230170" cy="306387"/>
            </a:xfrm>
            <a:prstGeom prst="rect">
              <a:avLst/>
            </a:prstGeom>
            <a:noFill/>
          </p:spPr>
          <p:txBody>
            <a:bodyPr wrap="none">
              <a:spAutoFit/>
            </a:bodyPr>
            <a:lstStyle/>
            <a:p>
              <a:pPr eaLnBrk="1" hangingPunct="1">
                <a:defRPr/>
              </a:pPr>
              <a:r>
                <a:rPr lang="en-US" sz="1400" b="1" dirty="0">
                  <a:latin typeface="+mn-lt"/>
                  <a:cs typeface="Arial" charset="0"/>
                </a:rPr>
                <a:t>i</a:t>
              </a:r>
            </a:p>
          </p:txBody>
        </p:sp>
        <p:sp>
          <p:nvSpPr>
            <p:cNvPr id="25" name="TextBox 24">
              <a:extLst>
                <a:ext uri="{FF2B5EF4-FFF2-40B4-BE49-F238E27FC236}">
                  <a16:creationId xmlns:a16="http://schemas.microsoft.com/office/drawing/2014/main" id="{70C02E23-B13A-4D18-B08C-9CD1316F4BA4}"/>
                </a:ext>
              </a:extLst>
            </p:cNvPr>
            <p:cNvSpPr txBox="1"/>
            <p:nvPr/>
          </p:nvSpPr>
          <p:spPr>
            <a:xfrm rot="900000">
              <a:off x="5109153" y="3590925"/>
              <a:ext cx="230171" cy="307975"/>
            </a:xfrm>
            <a:prstGeom prst="rect">
              <a:avLst/>
            </a:prstGeom>
            <a:noFill/>
          </p:spPr>
          <p:txBody>
            <a:bodyPr wrap="none">
              <a:spAutoFit/>
            </a:bodyPr>
            <a:lstStyle/>
            <a:p>
              <a:pPr eaLnBrk="1" hangingPunct="1">
                <a:defRPr/>
              </a:pPr>
              <a:r>
                <a:rPr lang="en-US" sz="1400" b="1" dirty="0">
                  <a:latin typeface="+mn-lt"/>
                  <a:cs typeface="Arial" charset="0"/>
                </a:rPr>
                <a:t>l</a:t>
              </a:r>
            </a:p>
          </p:txBody>
        </p:sp>
        <p:sp>
          <p:nvSpPr>
            <p:cNvPr id="26" name="TextBox 25">
              <a:extLst>
                <a:ext uri="{FF2B5EF4-FFF2-40B4-BE49-F238E27FC236}">
                  <a16:creationId xmlns:a16="http://schemas.microsoft.com/office/drawing/2014/main" id="{202B3702-CE88-4436-B8D2-A16C93E6602D}"/>
                </a:ext>
              </a:extLst>
            </p:cNvPr>
            <p:cNvSpPr txBox="1"/>
            <p:nvPr/>
          </p:nvSpPr>
          <p:spPr>
            <a:xfrm rot="21282895">
              <a:off x="6548912" y="5621338"/>
              <a:ext cx="280967" cy="307975"/>
            </a:xfrm>
            <a:prstGeom prst="rect">
              <a:avLst/>
            </a:prstGeom>
            <a:noFill/>
          </p:spPr>
          <p:txBody>
            <a:bodyPr wrap="none">
              <a:spAutoFit/>
            </a:bodyPr>
            <a:lstStyle/>
            <a:p>
              <a:pPr eaLnBrk="1" hangingPunct="1">
                <a:defRPr/>
              </a:pPr>
              <a:r>
                <a:rPr lang="en-US" sz="1400" b="1" dirty="0">
                  <a:latin typeface="+mn-lt"/>
                  <a:cs typeface="Arial" charset="0"/>
                </a:rPr>
                <a:t>p</a:t>
              </a:r>
            </a:p>
          </p:txBody>
        </p:sp>
        <p:sp>
          <p:nvSpPr>
            <p:cNvPr id="27" name="TextBox 26">
              <a:extLst>
                <a:ext uri="{FF2B5EF4-FFF2-40B4-BE49-F238E27FC236}">
                  <a16:creationId xmlns:a16="http://schemas.microsoft.com/office/drawing/2014/main" id="{AD485365-FF94-4AE0-983F-F8BFBC6F46EF}"/>
                </a:ext>
              </a:extLst>
            </p:cNvPr>
            <p:cNvSpPr txBox="1"/>
            <p:nvPr/>
          </p:nvSpPr>
          <p:spPr>
            <a:xfrm rot="21402895">
              <a:off x="6726699" y="5602288"/>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28" name="TextBox 27">
              <a:extLst>
                <a:ext uri="{FF2B5EF4-FFF2-40B4-BE49-F238E27FC236}">
                  <a16:creationId xmlns:a16="http://schemas.microsoft.com/office/drawing/2014/main" id="{CBD74B07-E42F-40B2-B92D-DEA934B30C07}"/>
                </a:ext>
              </a:extLst>
            </p:cNvPr>
            <p:cNvSpPr txBox="1"/>
            <p:nvPr/>
          </p:nvSpPr>
          <p:spPr>
            <a:xfrm rot="20669522">
              <a:off x="6979093" y="5530850"/>
              <a:ext cx="330176" cy="307975"/>
            </a:xfrm>
            <a:prstGeom prst="rect">
              <a:avLst/>
            </a:prstGeom>
            <a:noFill/>
          </p:spPr>
          <p:txBody>
            <a:bodyPr wrap="none">
              <a:spAutoFit/>
            </a:bodyPr>
            <a:lstStyle/>
            <a:p>
              <a:pPr eaLnBrk="1" hangingPunct="1">
                <a:defRPr/>
              </a:pPr>
              <a:r>
                <a:rPr lang="en-US" sz="1400" b="1" dirty="0">
                  <a:latin typeface="+mn-lt"/>
                  <a:cs typeface="Arial" charset="0"/>
                </a:rPr>
                <a:t>m</a:t>
              </a:r>
            </a:p>
          </p:txBody>
        </p:sp>
        <p:sp>
          <p:nvSpPr>
            <p:cNvPr id="29" name="TextBox 28">
              <a:extLst>
                <a:ext uri="{FF2B5EF4-FFF2-40B4-BE49-F238E27FC236}">
                  <a16:creationId xmlns:a16="http://schemas.microsoft.com/office/drawing/2014/main" id="{ECB9BC0C-8AEB-4ADC-BAC9-02C072B05EB0}"/>
                </a:ext>
              </a:extLst>
            </p:cNvPr>
            <p:cNvSpPr txBox="1"/>
            <p:nvPr/>
          </p:nvSpPr>
          <p:spPr>
            <a:xfrm rot="21000000">
              <a:off x="7369590" y="5384800"/>
              <a:ext cx="269856" cy="307975"/>
            </a:xfrm>
            <a:prstGeom prst="rect">
              <a:avLst/>
            </a:prstGeom>
            <a:noFill/>
          </p:spPr>
          <p:txBody>
            <a:bodyPr wrap="none">
              <a:spAutoFit/>
            </a:bodyPr>
            <a:lstStyle/>
            <a:p>
              <a:pPr eaLnBrk="1" hangingPunct="1">
                <a:defRPr/>
              </a:pPr>
              <a:r>
                <a:rPr lang="en-US" sz="1400" b="1" dirty="0">
                  <a:latin typeface="+mn-lt"/>
                  <a:cs typeface="Arial" charset="0"/>
                </a:rPr>
                <a:t>g</a:t>
              </a:r>
            </a:p>
          </p:txBody>
        </p:sp>
        <p:sp>
          <p:nvSpPr>
            <p:cNvPr id="30" name="TextBox 29">
              <a:extLst>
                <a:ext uri="{FF2B5EF4-FFF2-40B4-BE49-F238E27FC236}">
                  <a16:creationId xmlns:a16="http://schemas.microsoft.com/office/drawing/2014/main" id="{B45D94FD-BB3E-4523-BEFF-4E1B850282FC}"/>
                </a:ext>
              </a:extLst>
            </p:cNvPr>
            <p:cNvSpPr txBox="1"/>
            <p:nvPr/>
          </p:nvSpPr>
          <p:spPr>
            <a:xfrm rot="900000">
              <a:off x="4896443" y="3517900"/>
              <a:ext cx="280968" cy="306388"/>
            </a:xfrm>
            <a:prstGeom prst="rect">
              <a:avLst/>
            </a:prstGeom>
            <a:noFill/>
          </p:spPr>
          <p:txBody>
            <a:bodyPr wrap="none">
              <a:spAutoFit/>
            </a:bodyPr>
            <a:lstStyle/>
            <a:p>
              <a:pPr eaLnBrk="1" hangingPunct="1">
                <a:defRPr/>
              </a:pPr>
              <a:r>
                <a:rPr lang="en-US" sz="1400" b="1" dirty="0">
                  <a:latin typeface="+mn-lt"/>
                  <a:cs typeface="Arial" charset="0"/>
                </a:rPr>
                <a:t>P</a:t>
              </a:r>
            </a:p>
          </p:txBody>
        </p:sp>
        <p:sp>
          <p:nvSpPr>
            <p:cNvPr id="31" name="TextBox 30">
              <a:extLst>
                <a:ext uri="{FF2B5EF4-FFF2-40B4-BE49-F238E27FC236}">
                  <a16:creationId xmlns:a16="http://schemas.microsoft.com/office/drawing/2014/main" id="{7CCA80BF-C420-4A8E-9015-6D8F1B376289}"/>
                </a:ext>
              </a:extLst>
            </p:cNvPr>
            <p:cNvSpPr txBox="1"/>
            <p:nvPr/>
          </p:nvSpPr>
          <p:spPr>
            <a:xfrm rot="360000">
              <a:off x="5532985" y="3683000"/>
              <a:ext cx="255569" cy="307975"/>
            </a:xfrm>
            <a:prstGeom prst="rect">
              <a:avLst/>
            </a:prstGeom>
            <a:noFill/>
          </p:spPr>
          <p:txBody>
            <a:bodyPr wrap="none">
              <a:spAutoFit/>
            </a:bodyPr>
            <a:lstStyle/>
            <a:p>
              <a:pPr eaLnBrk="1" hangingPunct="1">
                <a:defRPr/>
              </a:pPr>
              <a:r>
                <a:rPr lang="en-US" sz="1400" b="1" dirty="0">
                  <a:latin typeface="+mn-lt"/>
                  <a:cs typeface="Arial" charset="0"/>
                </a:rPr>
                <a:t>s</a:t>
              </a:r>
            </a:p>
          </p:txBody>
        </p:sp>
        <p:grpSp>
          <p:nvGrpSpPr>
            <p:cNvPr id="32" name="Group 126">
              <a:extLst>
                <a:ext uri="{FF2B5EF4-FFF2-40B4-BE49-F238E27FC236}">
                  <a16:creationId xmlns:a16="http://schemas.microsoft.com/office/drawing/2014/main" id="{E5698C60-CC23-4452-96A0-860725C26F87}"/>
                </a:ext>
              </a:extLst>
            </p:cNvPr>
            <p:cNvGrpSpPr>
              <a:grpSpLocks/>
            </p:cNvGrpSpPr>
            <p:nvPr/>
          </p:nvGrpSpPr>
          <p:grpSpPr bwMode="auto">
            <a:xfrm rot="227707">
              <a:off x="6612117" y="3468052"/>
              <a:ext cx="1084050" cy="540102"/>
              <a:chOff x="6797635" y="3407041"/>
              <a:chExt cx="1084050" cy="540102"/>
            </a:xfrm>
          </p:grpSpPr>
          <p:grpSp>
            <p:nvGrpSpPr>
              <p:cNvPr id="39" name="Group 119">
                <a:extLst>
                  <a:ext uri="{FF2B5EF4-FFF2-40B4-BE49-F238E27FC236}">
                    <a16:creationId xmlns:a16="http://schemas.microsoft.com/office/drawing/2014/main" id="{FD78620F-46AC-4D6B-AE26-8D062F0F3E5D}"/>
                  </a:ext>
                </a:extLst>
              </p:cNvPr>
              <p:cNvGrpSpPr>
                <a:grpSpLocks/>
              </p:cNvGrpSpPr>
              <p:nvPr/>
            </p:nvGrpSpPr>
            <p:grpSpPr bwMode="auto">
              <a:xfrm>
                <a:off x="6920353" y="3456718"/>
                <a:ext cx="865576" cy="482677"/>
                <a:chOff x="6920353" y="3456718"/>
                <a:chExt cx="865576" cy="482677"/>
              </a:xfrm>
            </p:grpSpPr>
            <p:sp>
              <p:nvSpPr>
                <p:cNvPr id="45" name="TextBox 44">
                  <a:extLst>
                    <a:ext uri="{FF2B5EF4-FFF2-40B4-BE49-F238E27FC236}">
                      <a16:creationId xmlns:a16="http://schemas.microsoft.com/office/drawing/2014/main" id="{2D44DCEE-F77B-4670-8216-48AA3CA72AFC}"/>
                    </a:ext>
                  </a:extLst>
                </p:cNvPr>
                <p:cNvSpPr txBox="1"/>
                <p:nvPr/>
              </p:nvSpPr>
              <p:spPr>
                <a:xfrm rot="20973267">
                  <a:off x="6920353" y="3631420"/>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46" name="TextBox 45">
                  <a:extLst>
                    <a:ext uri="{FF2B5EF4-FFF2-40B4-BE49-F238E27FC236}">
                      <a16:creationId xmlns:a16="http://schemas.microsoft.com/office/drawing/2014/main" id="{F982C16D-DEDA-478C-B7DC-E8249A4F925C}"/>
                    </a:ext>
                  </a:extLst>
                </p:cNvPr>
                <p:cNvSpPr txBox="1"/>
                <p:nvPr/>
              </p:nvSpPr>
              <p:spPr>
                <a:xfrm rot="20760000">
                  <a:off x="7024436" y="3612861"/>
                  <a:ext cx="253982" cy="304800"/>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47" name="TextBox 46">
                  <a:extLst>
                    <a:ext uri="{FF2B5EF4-FFF2-40B4-BE49-F238E27FC236}">
                      <a16:creationId xmlns:a16="http://schemas.microsoft.com/office/drawing/2014/main" id="{453073FC-E0A9-430F-A72A-B74BB35BB3A9}"/>
                    </a:ext>
                  </a:extLst>
                </p:cNvPr>
                <p:cNvSpPr txBox="1"/>
                <p:nvPr/>
              </p:nvSpPr>
              <p:spPr>
                <a:xfrm rot="20584850">
                  <a:off x="7180180" y="3567991"/>
                  <a:ext cx="274618" cy="306387"/>
                </a:xfrm>
                <a:prstGeom prst="rect">
                  <a:avLst/>
                </a:prstGeom>
                <a:noFill/>
              </p:spPr>
              <p:txBody>
                <a:bodyPr wrap="none">
                  <a:spAutoFit/>
                </a:bodyPr>
                <a:lstStyle/>
                <a:p>
                  <a:pPr eaLnBrk="1" hangingPunct="1">
                    <a:defRPr/>
                  </a:pPr>
                  <a:r>
                    <a:rPr lang="en-US" sz="1400" b="1" dirty="0">
                      <a:latin typeface="+mn-lt"/>
                      <a:cs typeface="Arial" charset="0"/>
                    </a:rPr>
                    <a:t>h</a:t>
                  </a:r>
                </a:p>
              </p:txBody>
            </p:sp>
            <p:sp>
              <p:nvSpPr>
                <p:cNvPr id="48" name="TextBox 47">
                  <a:extLst>
                    <a:ext uri="{FF2B5EF4-FFF2-40B4-BE49-F238E27FC236}">
                      <a16:creationId xmlns:a16="http://schemas.microsoft.com/office/drawing/2014/main" id="{29DE5CF4-A713-4353-BE9C-453E568EA341}"/>
                    </a:ext>
                  </a:extLst>
                </p:cNvPr>
                <p:cNvSpPr txBox="1"/>
                <p:nvPr/>
              </p:nvSpPr>
              <p:spPr>
                <a:xfrm rot="20640000">
                  <a:off x="7388884" y="3501053"/>
                  <a:ext cx="244457" cy="306387"/>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49" name="TextBox 48">
                  <a:extLst>
                    <a:ext uri="{FF2B5EF4-FFF2-40B4-BE49-F238E27FC236}">
                      <a16:creationId xmlns:a16="http://schemas.microsoft.com/office/drawing/2014/main" id="{9B7A81BA-877E-4E89-9F8D-20BC3DB2C0BA}"/>
                    </a:ext>
                  </a:extLst>
                </p:cNvPr>
                <p:cNvSpPr txBox="1"/>
                <p:nvPr/>
              </p:nvSpPr>
              <p:spPr>
                <a:xfrm rot="20539459">
                  <a:off x="7474047" y="3486679"/>
                  <a:ext cx="228583" cy="306388"/>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50" name="TextBox 49">
                  <a:extLst>
                    <a:ext uri="{FF2B5EF4-FFF2-40B4-BE49-F238E27FC236}">
                      <a16:creationId xmlns:a16="http://schemas.microsoft.com/office/drawing/2014/main" id="{A6A25FF2-77C1-4C3D-AACF-CA91DBFA7E8F}"/>
                    </a:ext>
                  </a:extLst>
                </p:cNvPr>
                <p:cNvSpPr txBox="1"/>
                <p:nvPr/>
              </p:nvSpPr>
              <p:spPr>
                <a:xfrm rot="20460000">
                  <a:off x="7528774" y="3456718"/>
                  <a:ext cx="257155" cy="306387"/>
                </a:xfrm>
                <a:prstGeom prst="rect">
                  <a:avLst/>
                </a:prstGeom>
                <a:noFill/>
              </p:spPr>
              <p:txBody>
                <a:bodyPr wrap="none">
                  <a:spAutoFit/>
                </a:bodyPr>
                <a:lstStyle/>
                <a:p>
                  <a:pPr eaLnBrk="1" hangingPunct="1">
                    <a:defRPr/>
                  </a:pPr>
                  <a:r>
                    <a:rPr lang="en-US" sz="1400" b="1" dirty="0">
                      <a:latin typeface="+mn-lt"/>
                      <a:cs typeface="Arial" charset="0"/>
                    </a:rPr>
                    <a:t>c</a:t>
                  </a:r>
                </a:p>
              </p:txBody>
            </p:sp>
          </p:grpSp>
          <p:grpSp>
            <p:nvGrpSpPr>
              <p:cNvPr id="40" name="Group 118">
                <a:extLst>
                  <a:ext uri="{FF2B5EF4-FFF2-40B4-BE49-F238E27FC236}">
                    <a16:creationId xmlns:a16="http://schemas.microsoft.com/office/drawing/2014/main" id="{29EAE997-B32E-46FF-B08B-D1C89B3452DC}"/>
                  </a:ext>
                </a:extLst>
              </p:cNvPr>
              <p:cNvGrpSpPr>
                <a:grpSpLocks/>
              </p:cNvGrpSpPr>
              <p:nvPr/>
            </p:nvGrpSpPr>
            <p:grpSpPr bwMode="auto">
              <a:xfrm>
                <a:off x="6797635" y="3407041"/>
                <a:ext cx="1084050" cy="540102"/>
                <a:chOff x="6797635" y="3407041"/>
                <a:chExt cx="1084050" cy="540102"/>
              </a:xfrm>
            </p:grpSpPr>
            <p:sp>
              <p:nvSpPr>
                <p:cNvPr id="41" name="TextBox 40">
                  <a:extLst>
                    <a:ext uri="{FF2B5EF4-FFF2-40B4-BE49-F238E27FC236}">
                      <a16:creationId xmlns:a16="http://schemas.microsoft.com/office/drawing/2014/main" id="{08E67EAF-7358-49B7-8BBA-F4ED3C59F0F0}"/>
                    </a:ext>
                  </a:extLst>
                </p:cNvPr>
                <p:cNvSpPr txBox="1"/>
                <p:nvPr/>
              </p:nvSpPr>
              <p:spPr>
                <a:xfrm rot="20956834">
                  <a:off x="6797635" y="3664568"/>
                  <a:ext cx="285729" cy="282575"/>
                </a:xfrm>
                <a:prstGeom prst="rect">
                  <a:avLst/>
                </a:prstGeom>
                <a:noFill/>
              </p:spPr>
              <p:txBody>
                <a:bodyPr wrap="none">
                  <a:spAutoFit/>
                </a:bodyPr>
                <a:lstStyle/>
                <a:p>
                  <a:pPr eaLnBrk="1" hangingPunct="1">
                    <a:defRPr/>
                  </a:pPr>
                  <a:r>
                    <a:rPr lang="en-US" sz="1400" b="1" dirty="0">
                      <a:latin typeface="+mn-lt"/>
                      <a:cs typeface="Arial" charset="0"/>
                    </a:rPr>
                    <a:t>A</a:t>
                  </a:r>
                </a:p>
              </p:txBody>
            </p:sp>
            <p:sp>
              <p:nvSpPr>
                <p:cNvPr id="42" name="TextBox 41">
                  <a:extLst>
                    <a:ext uri="{FF2B5EF4-FFF2-40B4-BE49-F238E27FC236}">
                      <a16:creationId xmlns:a16="http://schemas.microsoft.com/office/drawing/2014/main" id="{31BA1E4A-9A09-4C57-A034-CE8C72E6811F}"/>
                    </a:ext>
                  </a:extLst>
                </p:cNvPr>
                <p:cNvSpPr txBox="1"/>
                <p:nvPr/>
              </p:nvSpPr>
              <p:spPr>
                <a:xfrm rot="20791919">
                  <a:off x="7106612" y="3588240"/>
                  <a:ext cx="242869" cy="303213"/>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43" name="TextBox 42">
                  <a:extLst>
                    <a:ext uri="{FF2B5EF4-FFF2-40B4-BE49-F238E27FC236}">
                      <a16:creationId xmlns:a16="http://schemas.microsoft.com/office/drawing/2014/main" id="{9E9A401A-4B0C-4E36-AD37-845B0FE95BC0}"/>
                    </a:ext>
                  </a:extLst>
                </p:cNvPr>
                <p:cNvSpPr txBox="1"/>
                <p:nvPr/>
              </p:nvSpPr>
              <p:spPr>
                <a:xfrm rot="20400000">
                  <a:off x="7286899" y="3533836"/>
                  <a:ext cx="274617" cy="306387"/>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44" name="TextBox 43">
                  <a:extLst>
                    <a:ext uri="{FF2B5EF4-FFF2-40B4-BE49-F238E27FC236}">
                      <a16:creationId xmlns:a16="http://schemas.microsoft.com/office/drawing/2014/main" id="{56B3DDBA-8608-46F6-AD4D-E789CDFB674F}"/>
                    </a:ext>
                  </a:extLst>
                </p:cNvPr>
                <p:cNvSpPr txBox="1"/>
                <p:nvPr/>
              </p:nvSpPr>
              <p:spPr>
                <a:xfrm rot="20340000">
                  <a:off x="7624528" y="3407041"/>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grpSp>
        </p:grpSp>
        <p:sp>
          <p:nvSpPr>
            <p:cNvPr id="33" name="TextBox 32">
              <a:extLst>
                <a:ext uri="{FF2B5EF4-FFF2-40B4-BE49-F238E27FC236}">
                  <a16:creationId xmlns:a16="http://schemas.microsoft.com/office/drawing/2014/main" id="{0D7A3383-A5AC-4DC5-B3DA-4540A0B14FEB}"/>
                </a:ext>
              </a:extLst>
            </p:cNvPr>
            <p:cNvSpPr txBox="1"/>
            <p:nvPr/>
          </p:nvSpPr>
          <p:spPr>
            <a:xfrm rot="467845">
              <a:off x="5552034" y="5607050"/>
              <a:ext cx="228584" cy="307975"/>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34" name="TextBox 33">
              <a:extLst>
                <a:ext uri="{FF2B5EF4-FFF2-40B4-BE49-F238E27FC236}">
                  <a16:creationId xmlns:a16="http://schemas.microsoft.com/office/drawing/2014/main" id="{B87E8664-A453-4F2F-BE1A-F1890CACAF89}"/>
                </a:ext>
              </a:extLst>
            </p:cNvPr>
            <p:cNvSpPr txBox="1"/>
            <p:nvPr/>
          </p:nvSpPr>
          <p:spPr>
            <a:xfrm rot="1440000">
              <a:off x="4729768" y="5341938"/>
              <a:ext cx="338113" cy="307975"/>
            </a:xfrm>
            <a:prstGeom prst="rect">
              <a:avLst/>
            </a:prstGeom>
            <a:noFill/>
          </p:spPr>
          <p:txBody>
            <a:bodyPr wrap="none">
              <a:spAutoFit/>
            </a:bodyPr>
            <a:lstStyle/>
            <a:p>
              <a:pPr eaLnBrk="1" hangingPunct="1">
                <a:defRPr/>
              </a:pPr>
              <a:r>
                <a:rPr lang="en-US" sz="1400" b="1" dirty="0">
                  <a:latin typeface="+mn-lt"/>
                  <a:cs typeface="Arial" charset="0"/>
                </a:rPr>
                <a:t>M</a:t>
              </a:r>
            </a:p>
          </p:txBody>
        </p:sp>
        <p:sp>
          <p:nvSpPr>
            <p:cNvPr id="35" name="TextBox 34">
              <a:extLst>
                <a:ext uri="{FF2B5EF4-FFF2-40B4-BE49-F238E27FC236}">
                  <a16:creationId xmlns:a16="http://schemas.microsoft.com/office/drawing/2014/main" id="{447B94FB-6703-47D1-9B25-5F6D81FEE1F5}"/>
                </a:ext>
              </a:extLst>
            </p:cNvPr>
            <p:cNvSpPr txBox="1"/>
            <p:nvPr/>
          </p:nvSpPr>
          <p:spPr>
            <a:xfrm rot="107845">
              <a:off x="5699660" y="5637213"/>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36" name="TextBox 35">
              <a:extLst>
                <a:ext uri="{FF2B5EF4-FFF2-40B4-BE49-F238E27FC236}">
                  <a16:creationId xmlns:a16="http://schemas.microsoft.com/office/drawing/2014/main" id="{39AE976C-8C1D-4B71-8A8C-C5D5722F8236}"/>
                </a:ext>
              </a:extLst>
            </p:cNvPr>
            <p:cNvSpPr txBox="1"/>
            <p:nvPr/>
          </p:nvSpPr>
          <p:spPr>
            <a:xfrm rot="1020000">
              <a:off x="5240906" y="5546725"/>
              <a:ext cx="280967" cy="306388"/>
            </a:xfrm>
            <a:prstGeom prst="rect">
              <a:avLst/>
            </a:prstGeom>
            <a:noFill/>
          </p:spPr>
          <p:txBody>
            <a:bodyPr wrap="none">
              <a:spAutoFit/>
            </a:bodyPr>
            <a:lstStyle/>
            <a:p>
              <a:pPr eaLnBrk="1" hangingPunct="1">
                <a:defRPr/>
              </a:pPr>
              <a:r>
                <a:rPr lang="en-US" sz="1400" b="1" dirty="0">
                  <a:latin typeface="+mn-lt"/>
                  <a:cs typeface="Arial" charset="0"/>
                </a:rPr>
                <a:t>h</a:t>
              </a:r>
            </a:p>
          </p:txBody>
        </p:sp>
        <p:sp>
          <p:nvSpPr>
            <p:cNvPr id="37" name="TextBox 36">
              <a:extLst>
                <a:ext uri="{FF2B5EF4-FFF2-40B4-BE49-F238E27FC236}">
                  <a16:creationId xmlns:a16="http://schemas.microsoft.com/office/drawing/2014/main" id="{7D955F84-8EE2-49ED-A081-58569C84C0F3}"/>
                </a:ext>
              </a:extLst>
            </p:cNvPr>
            <p:cNvSpPr txBox="1"/>
            <p:nvPr/>
          </p:nvSpPr>
          <p:spPr>
            <a:xfrm rot="1123729">
              <a:off x="4971050" y="5432425"/>
              <a:ext cx="247632" cy="307975"/>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38" name="TextBox 37">
              <a:extLst>
                <a:ext uri="{FF2B5EF4-FFF2-40B4-BE49-F238E27FC236}">
                  <a16:creationId xmlns:a16="http://schemas.microsoft.com/office/drawing/2014/main" id="{7750D1EE-561B-4B2A-96A7-A411C9AAC2CB}"/>
                </a:ext>
              </a:extLst>
            </p:cNvPr>
            <p:cNvSpPr txBox="1"/>
            <p:nvPr/>
          </p:nvSpPr>
          <p:spPr>
            <a:xfrm rot="1098926">
              <a:off x="5136139" y="5502275"/>
              <a:ext cx="280967" cy="307975"/>
            </a:xfrm>
            <a:prstGeom prst="rect">
              <a:avLst/>
            </a:prstGeom>
            <a:noFill/>
          </p:spPr>
          <p:txBody>
            <a:bodyPr wrap="none">
              <a:spAutoFit/>
            </a:bodyPr>
            <a:lstStyle/>
            <a:p>
              <a:pPr eaLnBrk="1" hangingPunct="1">
                <a:defRPr/>
              </a:pPr>
              <a:r>
                <a:rPr lang="en-US" sz="1400" b="1" dirty="0">
                  <a:latin typeface="+mn-lt"/>
                  <a:cs typeface="Arial" charset="0"/>
                </a:rPr>
                <a:t>p</a:t>
              </a:r>
            </a:p>
          </p:txBody>
        </p:sp>
      </p:grpSp>
      <p:sp>
        <p:nvSpPr>
          <p:cNvPr id="51" name="Rectangle 50">
            <a:extLst>
              <a:ext uri="{FF2B5EF4-FFF2-40B4-BE49-F238E27FC236}">
                <a16:creationId xmlns:a16="http://schemas.microsoft.com/office/drawing/2014/main" id="{B602E7A0-CDD9-4FD6-9578-7E550982BFE7}"/>
              </a:ext>
            </a:extLst>
          </p:cNvPr>
          <p:cNvSpPr/>
          <p:nvPr/>
        </p:nvSpPr>
        <p:spPr bwMode="auto">
          <a:xfrm>
            <a:off x="14288" y="0"/>
            <a:ext cx="122682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6" name="Group 64">
            <a:extLst>
              <a:ext uri="{FF2B5EF4-FFF2-40B4-BE49-F238E27FC236}">
                <a16:creationId xmlns:a16="http://schemas.microsoft.com/office/drawing/2014/main" id="{D0F89152-B926-4FA3-B92E-B46A394E655B}"/>
              </a:ext>
            </a:extLst>
          </p:cNvPr>
          <p:cNvGrpSpPr>
            <a:grpSpLocks/>
          </p:cNvGrpSpPr>
          <p:nvPr/>
        </p:nvGrpSpPr>
        <p:grpSpPr bwMode="auto">
          <a:xfrm>
            <a:off x="5794614" y="1524000"/>
            <a:ext cx="606186" cy="1185863"/>
            <a:chOff x="1905001" y="1828800"/>
            <a:chExt cx="448469" cy="915194"/>
          </a:xfrm>
        </p:grpSpPr>
        <p:cxnSp>
          <p:nvCxnSpPr>
            <p:cNvPr id="57" name="Straight Arrow Connector 56">
              <a:extLst>
                <a:ext uri="{FF2B5EF4-FFF2-40B4-BE49-F238E27FC236}">
                  <a16:creationId xmlns:a16="http://schemas.microsoft.com/office/drawing/2014/main" id="{C2462F7A-DE26-439B-9DDA-B9A7F2C2008A}"/>
                </a:ext>
              </a:extLst>
            </p:cNvPr>
            <p:cNvCxnSpPr/>
            <p:nvPr/>
          </p:nvCxnSpPr>
          <p:spPr>
            <a:xfrm rot="5400000">
              <a:off x="1751559" y="2210438"/>
              <a:ext cx="763274"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6908C24-E4FB-442E-937D-642583DED702}"/>
                </a:ext>
              </a:extLst>
            </p:cNvPr>
            <p:cNvCxnSpPr/>
            <p:nvPr/>
          </p:nvCxnSpPr>
          <p:spPr>
            <a:xfrm rot="5400000">
              <a:off x="1971040" y="2361565"/>
              <a:ext cx="763274" cy="158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1E102BD-A22D-47A5-A190-6D44242DF2EA}"/>
                </a:ext>
              </a:extLst>
            </p:cNvPr>
            <p:cNvCxnSpPr/>
            <p:nvPr/>
          </p:nvCxnSpPr>
          <p:spPr>
            <a:xfrm rot="5400000">
              <a:off x="1524156" y="2361565"/>
              <a:ext cx="763274" cy="158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BC5125AF-19CF-483B-A933-18B6587FBE83}"/>
              </a:ext>
            </a:extLst>
          </p:cNvPr>
          <p:cNvSpPr txBox="1"/>
          <p:nvPr/>
        </p:nvSpPr>
        <p:spPr>
          <a:xfrm>
            <a:off x="14288" y="76200"/>
            <a:ext cx="12177712" cy="1446550"/>
          </a:xfrm>
          <a:prstGeom prst="rect">
            <a:avLst/>
          </a:prstGeom>
          <a:noFill/>
        </p:spPr>
        <p:txBody>
          <a:bodyPr wrap="square">
            <a:spAutoFit/>
          </a:bodyPr>
          <a:lstStyle/>
          <a:p>
            <a:pPr algn="ctr" eaLnBrk="1" hangingPunct="1">
              <a:defRPr/>
            </a:pPr>
            <a:r>
              <a:rPr lang="en-US" sz="4400" b="1" dirty="0">
                <a:latin typeface="+mn-lt"/>
                <a:cs typeface="Arial" charset="0"/>
              </a:rPr>
              <a:t>+ it contains all our philosophical </a:t>
            </a:r>
          </a:p>
          <a:p>
            <a:pPr algn="ctr" eaLnBrk="1" hangingPunct="1">
              <a:defRPr/>
            </a:pPr>
            <a:r>
              <a:rPr lang="en-US" sz="4400" b="1" dirty="0">
                <a:solidFill>
                  <a:srgbClr val="00FF00"/>
                </a:solidFill>
                <a:latin typeface="+mn-lt"/>
                <a:cs typeface="Arial" charset="0"/>
              </a:rPr>
              <a:t>primacy issues</a:t>
            </a:r>
          </a:p>
        </p:txBody>
      </p:sp>
    </p:spTree>
    <p:extLst>
      <p:ext uri="{BB962C8B-B14F-4D97-AF65-F5344CB8AC3E}">
        <p14:creationId xmlns:p14="http://schemas.microsoft.com/office/powerpoint/2010/main" val="109100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14</a:t>
            </a:fld>
            <a:endParaRPr lang="en-US" altLang="en-US" dirty="0"/>
          </a:p>
        </p:txBody>
      </p:sp>
      <p:grpSp>
        <p:nvGrpSpPr>
          <p:cNvPr id="4" name="Group 108">
            <a:extLst>
              <a:ext uri="{FF2B5EF4-FFF2-40B4-BE49-F238E27FC236}">
                <a16:creationId xmlns:a16="http://schemas.microsoft.com/office/drawing/2014/main" id="{1D2D37D4-93FB-43FD-A142-A227C8B7458B}"/>
              </a:ext>
            </a:extLst>
          </p:cNvPr>
          <p:cNvGrpSpPr>
            <a:grpSpLocks/>
          </p:cNvGrpSpPr>
          <p:nvPr/>
        </p:nvGrpSpPr>
        <p:grpSpPr bwMode="auto">
          <a:xfrm>
            <a:off x="1447800" y="1219200"/>
            <a:ext cx="4297082" cy="5378824"/>
            <a:chOff x="4253552" y="1719263"/>
            <a:chExt cx="3858935" cy="4876800"/>
          </a:xfrm>
        </p:grpSpPr>
        <p:pic>
          <p:nvPicPr>
            <p:cNvPr id="5" name="Picture 2">
              <a:extLst>
                <a:ext uri="{FF2B5EF4-FFF2-40B4-BE49-F238E27FC236}">
                  <a16:creationId xmlns:a16="http://schemas.microsoft.com/office/drawing/2014/main" id="{75025F91-9800-469B-B31B-917F0A681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552" y="1719263"/>
              <a:ext cx="385893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E07D47F-D1CF-4B2D-98DF-F0862A2B7D54}"/>
                </a:ext>
              </a:extLst>
            </p:cNvPr>
            <p:cNvSpPr txBox="1"/>
            <p:nvPr/>
          </p:nvSpPr>
          <p:spPr>
            <a:xfrm rot="102895">
              <a:off x="6447320" y="5629275"/>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7" name="TextBox 6">
              <a:extLst>
                <a:ext uri="{FF2B5EF4-FFF2-40B4-BE49-F238E27FC236}">
                  <a16:creationId xmlns:a16="http://schemas.microsoft.com/office/drawing/2014/main" id="{A0D742C1-D851-4D3C-9FDE-B61D3E21735A}"/>
                </a:ext>
              </a:extLst>
            </p:cNvPr>
            <p:cNvSpPr txBox="1"/>
            <p:nvPr/>
          </p:nvSpPr>
          <p:spPr>
            <a:xfrm rot="21462895">
              <a:off x="6663204" y="5613400"/>
              <a:ext cx="230170" cy="307975"/>
            </a:xfrm>
            <a:prstGeom prst="rect">
              <a:avLst/>
            </a:prstGeom>
            <a:noFill/>
          </p:spPr>
          <p:txBody>
            <a:bodyPr>
              <a:spAutoFit/>
            </a:bodyPr>
            <a:lstStyle/>
            <a:p>
              <a:pPr eaLnBrk="1" hangingPunct="1">
                <a:defRPr/>
              </a:pPr>
              <a:r>
                <a:rPr lang="en-US" sz="1400" b="1" dirty="0">
                  <a:latin typeface="+mn-lt"/>
                  <a:cs typeface="Arial" charset="0"/>
                </a:rPr>
                <a:t>i</a:t>
              </a:r>
            </a:p>
          </p:txBody>
        </p:sp>
        <p:sp>
          <p:nvSpPr>
            <p:cNvPr id="8" name="TextBox 7">
              <a:extLst>
                <a:ext uri="{FF2B5EF4-FFF2-40B4-BE49-F238E27FC236}">
                  <a16:creationId xmlns:a16="http://schemas.microsoft.com/office/drawing/2014/main" id="{D8198660-4888-4253-B778-FD73B0155714}"/>
                </a:ext>
              </a:extLst>
            </p:cNvPr>
            <p:cNvSpPr txBox="1"/>
            <p:nvPr/>
          </p:nvSpPr>
          <p:spPr>
            <a:xfrm rot="21265875">
              <a:off x="6812418" y="5583238"/>
              <a:ext cx="247632" cy="306387"/>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9" name="TextBox 8">
              <a:extLst>
                <a:ext uri="{FF2B5EF4-FFF2-40B4-BE49-F238E27FC236}">
                  <a16:creationId xmlns:a16="http://schemas.microsoft.com/office/drawing/2014/main" id="{7A673FF6-D0FE-4A04-88FA-38A7575DF1D7}"/>
                </a:ext>
              </a:extLst>
            </p:cNvPr>
            <p:cNvSpPr txBox="1"/>
            <p:nvPr/>
          </p:nvSpPr>
          <p:spPr>
            <a:xfrm rot="20820000">
              <a:off x="6890200" y="5564188"/>
              <a:ext cx="274618"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10" name="TextBox 9">
              <a:extLst>
                <a:ext uri="{FF2B5EF4-FFF2-40B4-BE49-F238E27FC236}">
                  <a16:creationId xmlns:a16="http://schemas.microsoft.com/office/drawing/2014/main" id="{1A54C89C-B5D4-477C-8830-FA3600464C84}"/>
                </a:ext>
              </a:extLst>
            </p:cNvPr>
            <p:cNvSpPr txBox="1"/>
            <p:nvPr/>
          </p:nvSpPr>
          <p:spPr>
            <a:xfrm rot="21082528">
              <a:off x="7128308" y="5486400"/>
              <a:ext cx="280968" cy="306388"/>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11" name="TextBox 10">
              <a:extLst>
                <a:ext uri="{FF2B5EF4-FFF2-40B4-BE49-F238E27FC236}">
                  <a16:creationId xmlns:a16="http://schemas.microsoft.com/office/drawing/2014/main" id="{871966B4-D604-4787-8368-0145BCF0AC8C}"/>
                </a:ext>
              </a:extLst>
            </p:cNvPr>
            <p:cNvSpPr txBox="1"/>
            <p:nvPr/>
          </p:nvSpPr>
          <p:spPr>
            <a:xfrm rot="21060000">
              <a:off x="7272760" y="5424488"/>
              <a:ext cx="280967" cy="307975"/>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12" name="TextBox 11">
              <a:extLst>
                <a:ext uri="{FF2B5EF4-FFF2-40B4-BE49-F238E27FC236}">
                  <a16:creationId xmlns:a16="http://schemas.microsoft.com/office/drawing/2014/main" id="{CBFAF2BB-150E-4A02-96B4-3936E1E34591}"/>
                </a:ext>
              </a:extLst>
            </p:cNvPr>
            <p:cNvSpPr txBox="1"/>
            <p:nvPr/>
          </p:nvSpPr>
          <p:spPr>
            <a:xfrm rot="21120000">
              <a:off x="7226726" y="5451475"/>
              <a:ext cx="230171" cy="307975"/>
            </a:xfrm>
            <a:prstGeom prst="rect">
              <a:avLst/>
            </a:prstGeom>
            <a:noFill/>
          </p:spPr>
          <p:txBody>
            <a:bodyPr wrap="none">
              <a:spAutoFit/>
            </a:bodyPr>
            <a:lstStyle/>
            <a:p>
              <a:pPr eaLnBrk="1" hangingPunct="1">
                <a:defRPr/>
              </a:pPr>
              <a:r>
                <a:rPr lang="en-US" sz="1400" b="1" dirty="0">
                  <a:latin typeface="+mn-lt"/>
                  <a:cs typeface="Arial" charset="0"/>
                </a:rPr>
                <a:t>l</a:t>
              </a:r>
            </a:p>
          </p:txBody>
        </p:sp>
        <p:sp>
          <p:nvSpPr>
            <p:cNvPr id="13" name="TextBox 12">
              <a:extLst>
                <a:ext uri="{FF2B5EF4-FFF2-40B4-BE49-F238E27FC236}">
                  <a16:creationId xmlns:a16="http://schemas.microsoft.com/office/drawing/2014/main" id="{8CD2533A-30A8-4B7D-A83B-199071719395}"/>
                </a:ext>
              </a:extLst>
            </p:cNvPr>
            <p:cNvSpPr txBox="1"/>
            <p:nvPr/>
          </p:nvSpPr>
          <p:spPr>
            <a:xfrm rot="21300000">
              <a:off x="7450548" y="5340350"/>
              <a:ext cx="269856" cy="306388"/>
            </a:xfrm>
            <a:prstGeom prst="rect">
              <a:avLst/>
            </a:prstGeom>
            <a:noFill/>
          </p:spPr>
          <p:txBody>
            <a:bodyPr wrap="none">
              <a:spAutoFit/>
            </a:bodyPr>
            <a:lstStyle/>
            <a:p>
              <a:pPr eaLnBrk="1" hangingPunct="1">
                <a:defRPr/>
              </a:pPr>
              <a:r>
                <a:rPr lang="en-US" sz="1400" b="1" dirty="0">
                  <a:latin typeface="+mn-lt"/>
                  <a:cs typeface="Arial" charset="0"/>
                </a:rPr>
                <a:t>y</a:t>
              </a:r>
            </a:p>
          </p:txBody>
        </p:sp>
        <p:sp>
          <p:nvSpPr>
            <p:cNvPr id="14" name="TextBox 13">
              <a:extLst>
                <a:ext uri="{FF2B5EF4-FFF2-40B4-BE49-F238E27FC236}">
                  <a16:creationId xmlns:a16="http://schemas.microsoft.com/office/drawing/2014/main" id="{77684FA2-67DD-4713-8BBC-F66D94029B57}"/>
                </a:ext>
              </a:extLst>
            </p:cNvPr>
            <p:cNvSpPr txBox="1"/>
            <p:nvPr/>
          </p:nvSpPr>
          <p:spPr>
            <a:xfrm>
              <a:off x="5680612" y="4572000"/>
              <a:ext cx="1176254" cy="584200"/>
            </a:xfrm>
            <a:prstGeom prst="rect">
              <a:avLst/>
            </a:prstGeom>
            <a:noFill/>
          </p:spPr>
          <p:txBody>
            <a:bodyPr wrap="none">
              <a:spAutoFit/>
            </a:bodyPr>
            <a:lstStyle/>
            <a:p>
              <a:pPr algn="ctr" eaLnBrk="1" hangingPunct="1">
                <a:defRPr/>
              </a:pPr>
              <a:r>
                <a:rPr lang="en-US" sz="3200" b="1" dirty="0">
                  <a:latin typeface="+mn-lt"/>
                  <a:cs typeface="Arial" charset="0"/>
                </a:rPr>
                <a:t>Ethics</a:t>
              </a:r>
            </a:p>
          </p:txBody>
        </p:sp>
        <p:sp>
          <p:nvSpPr>
            <p:cNvPr id="15" name="TextBox 14">
              <a:extLst>
                <a:ext uri="{FF2B5EF4-FFF2-40B4-BE49-F238E27FC236}">
                  <a16:creationId xmlns:a16="http://schemas.microsoft.com/office/drawing/2014/main" id="{13C86A39-B3FC-44BF-8AB9-8D60DB94A754}"/>
                </a:ext>
              </a:extLst>
            </p:cNvPr>
            <p:cNvSpPr txBox="1"/>
            <p:nvPr/>
          </p:nvSpPr>
          <p:spPr>
            <a:xfrm rot="1016756">
              <a:off x="5040895" y="5467350"/>
              <a:ext cx="274617" cy="307975"/>
            </a:xfrm>
            <a:prstGeom prst="rect">
              <a:avLst/>
            </a:prstGeom>
            <a:noFill/>
          </p:spPr>
          <p:txBody>
            <a:bodyPr wrap="none">
              <a:spAutoFit/>
            </a:bodyPr>
            <a:lstStyle/>
            <a:p>
              <a:pPr eaLnBrk="1" hangingPunct="1">
                <a:defRPr/>
              </a:pPr>
              <a:r>
                <a:rPr lang="en-US" sz="1400" b="1" dirty="0">
                  <a:latin typeface="+mn-lt"/>
                  <a:cs typeface="Arial" charset="0"/>
                </a:rPr>
                <a:t>a</a:t>
              </a:r>
            </a:p>
          </p:txBody>
        </p:sp>
        <p:sp>
          <p:nvSpPr>
            <p:cNvPr id="16" name="TextBox 15">
              <a:extLst>
                <a:ext uri="{FF2B5EF4-FFF2-40B4-BE49-F238E27FC236}">
                  <a16:creationId xmlns:a16="http://schemas.microsoft.com/office/drawing/2014/main" id="{CC09D40C-7BCC-4BB3-9E5F-9FEEB2D165E7}"/>
                </a:ext>
              </a:extLst>
            </p:cNvPr>
            <p:cNvSpPr txBox="1"/>
            <p:nvPr/>
          </p:nvSpPr>
          <p:spPr>
            <a:xfrm rot="420000">
              <a:off x="5609180" y="5621338"/>
              <a:ext cx="260331" cy="307975"/>
            </a:xfrm>
            <a:prstGeom prst="rect">
              <a:avLst/>
            </a:prstGeom>
            <a:noFill/>
          </p:spPr>
          <p:txBody>
            <a:bodyPr wrap="none">
              <a:spAutoFit/>
            </a:bodyPr>
            <a:lstStyle/>
            <a:p>
              <a:pPr eaLnBrk="1" hangingPunct="1">
                <a:defRPr/>
              </a:pPr>
              <a:r>
                <a:rPr lang="en-US" sz="1400" b="1" dirty="0">
                  <a:latin typeface="+mn-lt"/>
                  <a:cs typeface="Arial" charset="0"/>
                </a:rPr>
                <a:t>c</a:t>
              </a:r>
            </a:p>
          </p:txBody>
        </p:sp>
        <p:sp>
          <p:nvSpPr>
            <p:cNvPr id="17" name="TextBox 16">
              <a:extLst>
                <a:ext uri="{FF2B5EF4-FFF2-40B4-BE49-F238E27FC236}">
                  <a16:creationId xmlns:a16="http://schemas.microsoft.com/office/drawing/2014/main" id="{2778C723-F0A0-41A6-B8C3-263A25000A7A}"/>
                </a:ext>
              </a:extLst>
            </p:cNvPr>
            <p:cNvSpPr txBox="1"/>
            <p:nvPr/>
          </p:nvSpPr>
          <p:spPr>
            <a:xfrm rot="1003486">
              <a:off x="5355198" y="5567363"/>
              <a:ext cx="269856" cy="307975"/>
            </a:xfrm>
            <a:prstGeom prst="rect">
              <a:avLst/>
            </a:prstGeom>
            <a:noFill/>
          </p:spPr>
          <p:txBody>
            <a:bodyPr wrap="none">
              <a:spAutoFit/>
            </a:bodyPr>
            <a:lstStyle/>
            <a:p>
              <a:pPr eaLnBrk="1" hangingPunct="1">
                <a:defRPr/>
              </a:pPr>
              <a:r>
                <a:rPr lang="en-US" sz="1400" b="1" dirty="0">
                  <a:latin typeface="+mn-lt"/>
                  <a:cs typeface="Arial" charset="0"/>
                </a:rPr>
                <a:t>y</a:t>
              </a:r>
            </a:p>
          </p:txBody>
        </p:sp>
        <p:sp>
          <p:nvSpPr>
            <p:cNvPr id="18" name="TextBox 17">
              <a:extLst>
                <a:ext uri="{FF2B5EF4-FFF2-40B4-BE49-F238E27FC236}">
                  <a16:creationId xmlns:a16="http://schemas.microsoft.com/office/drawing/2014/main" id="{7E4D2D5F-089C-4DE4-9F12-8BCE0E38AEFB}"/>
                </a:ext>
              </a:extLst>
            </p:cNvPr>
            <p:cNvSpPr txBox="1"/>
            <p:nvPr/>
          </p:nvSpPr>
          <p:spPr>
            <a:xfrm rot="900000">
              <a:off x="4875807" y="5397500"/>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19" name="TextBox 18">
              <a:extLst>
                <a:ext uri="{FF2B5EF4-FFF2-40B4-BE49-F238E27FC236}">
                  <a16:creationId xmlns:a16="http://schemas.microsoft.com/office/drawing/2014/main" id="{A29C8ADE-8130-4103-8A75-61D5EDF89A34}"/>
                </a:ext>
              </a:extLst>
            </p:cNvPr>
            <p:cNvSpPr txBox="1"/>
            <p:nvPr/>
          </p:nvSpPr>
          <p:spPr>
            <a:xfrm rot="639266">
              <a:off x="5452028" y="5595938"/>
              <a:ext cx="257157" cy="306387"/>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20" name="TextBox 19">
              <a:extLst>
                <a:ext uri="{FF2B5EF4-FFF2-40B4-BE49-F238E27FC236}">
                  <a16:creationId xmlns:a16="http://schemas.microsoft.com/office/drawing/2014/main" id="{3B0D9C22-010E-42DE-85B0-7B2D8198776C}"/>
                </a:ext>
              </a:extLst>
            </p:cNvPr>
            <p:cNvSpPr txBox="1"/>
            <p:nvPr/>
          </p:nvSpPr>
          <p:spPr>
            <a:xfrm rot="1016756">
              <a:off x="4991686" y="3557588"/>
              <a:ext cx="280968" cy="307975"/>
            </a:xfrm>
            <a:prstGeom prst="rect">
              <a:avLst/>
            </a:prstGeom>
            <a:noFill/>
          </p:spPr>
          <p:txBody>
            <a:bodyPr wrap="none">
              <a:spAutoFit/>
            </a:bodyPr>
            <a:lstStyle/>
            <a:p>
              <a:pPr eaLnBrk="1" hangingPunct="1">
                <a:defRPr/>
              </a:pPr>
              <a:r>
                <a:rPr lang="en-US" sz="1400" b="1" dirty="0">
                  <a:latin typeface="+mn-lt"/>
                  <a:cs typeface="Arial" charset="0"/>
                </a:rPr>
                <a:t>o</a:t>
              </a:r>
            </a:p>
          </p:txBody>
        </p:sp>
        <p:sp>
          <p:nvSpPr>
            <p:cNvPr id="21" name="TextBox 20">
              <a:extLst>
                <a:ext uri="{FF2B5EF4-FFF2-40B4-BE49-F238E27FC236}">
                  <a16:creationId xmlns:a16="http://schemas.microsoft.com/office/drawing/2014/main" id="{8CEE9515-33D9-45AD-A51A-75610B3B3B57}"/>
                </a:ext>
              </a:extLst>
            </p:cNvPr>
            <p:cNvSpPr txBox="1"/>
            <p:nvPr/>
          </p:nvSpPr>
          <p:spPr>
            <a:xfrm rot="600000">
              <a:off x="5434567" y="3668713"/>
              <a:ext cx="258743" cy="307975"/>
            </a:xfrm>
            <a:prstGeom prst="rect">
              <a:avLst/>
            </a:prstGeom>
            <a:noFill/>
          </p:spPr>
          <p:txBody>
            <a:bodyPr wrap="none">
              <a:spAutoFit/>
            </a:bodyPr>
            <a:lstStyle/>
            <a:p>
              <a:pPr eaLnBrk="1" hangingPunct="1">
                <a:defRPr/>
              </a:pPr>
              <a:r>
                <a:rPr lang="en-US" sz="1400" b="1" dirty="0">
                  <a:latin typeface="+mn-lt"/>
                  <a:cs typeface="Arial" charset="0"/>
                </a:rPr>
                <a:t>c</a:t>
              </a:r>
            </a:p>
          </p:txBody>
        </p:sp>
        <p:sp>
          <p:nvSpPr>
            <p:cNvPr id="22" name="TextBox 21">
              <a:extLst>
                <a:ext uri="{FF2B5EF4-FFF2-40B4-BE49-F238E27FC236}">
                  <a16:creationId xmlns:a16="http://schemas.microsoft.com/office/drawing/2014/main" id="{319CBC90-316A-4107-9372-F476237B79E5}"/>
                </a:ext>
              </a:extLst>
            </p:cNvPr>
            <p:cNvSpPr txBox="1"/>
            <p:nvPr/>
          </p:nvSpPr>
          <p:spPr>
            <a:xfrm rot="1003486">
              <a:off x="5274241" y="3632200"/>
              <a:ext cx="247632" cy="307975"/>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23" name="TextBox 22">
              <a:extLst>
                <a:ext uri="{FF2B5EF4-FFF2-40B4-BE49-F238E27FC236}">
                  <a16:creationId xmlns:a16="http://schemas.microsoft.com/office/drawing/2014/main" id="{24147E21-E7C2-45B6-8B31-B07721265E5D}"/>
                </a:ext>
              </a:extLst>
            </p:cNvPr>
            <p:cNvSpPr txBox="1"/>
            <p:nvPr/>
          </p:nvSpPr>
          <p:spPr>
            <a:xfrm rot="720000">
              <a:off x="5188522" y="3608388"/>
              <a:ext cx="230171" cy="306387"/>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24" name="TextBox 23">
              <a:extLst>
                <a:ext uri="{FF2B5EF4-FFF2-40B4-BE49-F238E27FC236}">
                  <a16:creationId xmlns:a16="http://schemas.microsoft.com/office/drawing/2014/main" id="{698CB5A6-D9C2-47E7-8ED9-FD5B1F675607}"/>
                </a:ext>
              </a:extLst>
            </p:cNvPr>
            <p:cNvSpPr txBox="1"/>
            <p:nvPr/>
          </p:nvSpPr>
          <p:spPr>
            <a:xfrm rot="660000">
              <a:off x="5361547" y="3652838"/>
              <a:ext cx="230170" cy="306387"/>
            </a:xfrm>
            <a:prstGeom prst="rect">
              <a:avLst/>
            </a:prstGeom>
            <a:noFill/>
          </p:spPr>
          <p:txBody>
            <a:bodyPr wrap="none">
              <a:spAutoFit/>
            </a:bodyPr>
            <a:lstStyle/>
            <a:p>
              <a:pPr eaLnBrk="1" hangingPunct="1">
                <a:defRPr/>
              </a:pPr>
              <a:r>
                <a:rPr lang="en-US" sz="1400" b="1" dirty="0">
                  <a:latin typeface="+mn-lt"/>
                  <a:cs typeface="Arial" charset="0"/>
                </a:rPr>
                <a:t>i</a:t>
              </a:r>
            </a:p>
          </p:txBody>
        </p:sp>
        <p:sp>
          <p:nvSpPr>
            <p:cNvPr id="25" name="TextBox 24">
              <a:extLst>
                <a:ext uri="{FF2B5EF4-FFF2-40B4-BE49-F238E27FC236}">
                  <a16:creationId xmlns:a16="http://schemas.microsoft.com/office/drawing/2014/main" id="{70C02E23-B13A-4D18-B08C-9CD1316F4BA4}"/>
                </a:ext>
              </a:extLst>
            </p:cNvPr>
            <p:cNvSpPr txBox="1"/>
            <p:nvPr/>
          </p:nvSpPr>
          <p:spPr>
            <a:xfrm rot="900000">
              <a:off x="5109153" y="3590925"/>
              <a:ext cx="230171" cy="307975"/>
            </a:xfrm>
            <a:prstGeom prst="rect">
              <a:avLst/>
            </a:prstGeom>
            <a:noFill/>
          </p:spPr>
          <p:txBody>
            <a:bodyPr wrap="none">
              <a:spAutoFit/>
            </a:bodyPr>
            <a:lstStyle/>
            <a:p>
              <a:pPr eaLnBrk="1" hangingPunct="1">
                <a:defRPr/>
              </a:pPr>
              <a:r>
                <a:rPr lang="en-US" sz="1400" b="1" dirty="0">
                  <a:latin typeface="+mn-lt"/>
                  <a:cs typeface="Arial" charset="0"/>
                </a:rPr>
                <a:t>l</a:t>
              </a:r>
            </a:p>
          </p:txBody>
        </p:sp>
        <p:sp>
          <p:nvSpPr>
            <p:cNvPr id="26" name="TextBox 25">
              <a:extLst>
                <a:ext uri="{FF2B5EF4-FFF2-40B4-BE49-F238E27FC236}">
                  <a16:creationId xmlns:a16="http://schemas.microsoft.com/office/drawing/2014/main" id="{202B3702-CE88-4436-B8D2-A16C93E6602D}"/>
                </a:ext>
              </a:extLst>
            </p:cNvPr>
            <p:cNvSpPr txBox="1"/>
            <p:nvPr/>
          </p:nvSpPr>
          <p:spPr>
            <a:xfrm rot="21282895">
              <a:off x="6548912" y="5621338"/>
              <a:ext cx="280967" cy="307975"/>
            </a:xfrm>
            <a:prstGeom prst="rect">
              <a:avLst/>
            </a:prstGeom>
            <a:noFill/>
          </p:spPr>
          <p:txBody>
            <a:bodyPr wrap="none">
              <a:spAutoFit/>
            </a:bodyPr>
            <a:lstStyle/>
            <a:p>
              <a:pPr eaLnBrk="1" hangingPunct="1">
                <a:defRPr/>
              </a:pPr>
              <a:r>
                <a:rPr lang="en-US" sz="1400" b="1" dirty="0">
                  <a:latin typeface="+mn-lt"/>
                  <a:cs typeface="Arial" charset="0"/>
                </a:rPr>
                <a:t>p</a:t>
              </a:r>
            </a:p>
          </p:txBody>
        </p:sp>
        <p:sp>
          <p:nvSpPr>
            <p:cNvPr id="27" name="TextBox 26">
              <a:extLst>
                <a:ext uri="{FF2B5EF4-FFF2-40B4-BE49-F238E27FC236}">
                  <a16:creationId xmlns:a16="http://schemas.microsoft.com/office/drawing/2014/main" id="{AD485365-FF94-4AE0-983F-F8BFBC6F46EF}"/>
                </a:ext>
              </a:extLst>
            </p:cNvPr>
            <p:cNvSpPr txBox="1"/>
            <p:nvPr/>
          </p:nvSpPr>
          <p:spPr>
            <a:xfrm rot="21402895">
              <a:off x="6726699" y="5602288"/>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28" name="TextBox 27">
              <a:extLst>
                <a:ext uri="{FF2B5EF4-FFF2-40B4-BE49-F238E27FC236}">
                  <a16:creationId xmlns:a16="http://schemas.microsoft.com/office/drawing/2014/main" id="{CBD74B07-E42F-40B2-B92D-DEA934B30C07}"/>
                </a:ext>
              </a:extLst>
            </p:cNvPr>
            <p:cNvSpPr txBox="1"/>
            <p:nvPr/>
          </p:nvSpPr>
          <p:spPr>
            <a:xfrm rot="20669522">
              <a:off x="6979093" y="5530850"/>
              <a:ext cx="330176" cy="307975"/>
            </a:xfrm>
            <a:prstGeom prst="rect">
              <a:avLst/>
            </a:prstGeom>
            <a:noFill/>
          </p:spPr>
          <p:txBody>
            <a:bodyPr wrap="none">
              <a:spAutoFit/>
            </a:bodyPr>
            <a:lstStyle/>
            <a:p>
              <a:pPr eaLnBrk="1" hangingPunct="1">
                <a:defRPr/>
              </a:pPr>
              <a:r>
                <a:rPr lang="en-US" sz="1400" b="1" dirty="0">
                  <a:latin typeface="+mn-lt"/>
                  <a:cs typeface="Arial" charset="0"/>
                </a:rPr>
                <a:t>m</a:t>
              </a:r>
            </a:p>
          </p:txBody>
        </p:sp>
        <p:sp>
          <p:nvSpPr>
            <p:cNvPr id="29" name="TextBox 28">
              <a:extLst>
                <a:ext uri="{FF2B5EF4-FFF2-40B4-BE49-F238E27FC236}">
                  <a16:creationId xmlns:a16="http://schemas.microsoft.com/office/drawing/2014/main" id="{ECB9BC0C-8AEB-4ADC-BAC9-02C072B05EB0}"/>
                </a:ext>
              </a:extLst>
            </p:cNvPr>
            <p:cNvSpPr txBox="1"/>
            <p:nvPr/>
          </p:nvSpPr>
          <p:spPr>
            <a:xfrm rot="21000000">
              <a:off x="7369590" y="5384800"/>
              <a:ext cx="269856" cy="307975"/>
            </a:xfrm>
            <a:prstGeom prst="rect">
              <a:avLst/>
            </a:prstGeom>
            <a:noFill/>
          </p:spPr>
          <p:txBody>
            <a:bodyPr wrap="none">
              <a:spAutoFit/>
            </a:bodyPr>
            <a:lstStyle/>
            <a:p>
              <a:pPr eaLnBrk="1" hangingPunct="1">
                <a:defRPr/>
              </a:pPr>
              <a:r>
                <a:rPr lang="en-US" sz="1400" b="1" dirty="0">
                  <a:latin typeface="+mn-lt"/>
                  <a:cs typeface="Arial" charset="0"/>
                </a:rPr>
                <a:t>g</a:t>
              </a:r>
            </a:p>
          </p:txBody>
        </p:sp>
        <p:sp>
          <p:nvSpPr>
            <p:cNvPr id="30" name="TextBox 29">
              <a:extLst>
                <a:ext uri="{FF2B5EF4-FFF2-40B4-BE49-F238E27FC236}">
                  <a16:creationId xmlns:a16="http://schemas.microsoft.com/office/drawing/2014/main" id="{B45D94FD-BB3E-4523-BEFF-4E1B850282FC}"/>
                </a:ext>
              </a:extLst>
            </p:cNvPr>
            <p:cNvSpPr txBox="1"/>
            <p:nvPr/>
          </p:nvSpPr>
          <p:spPr>
            <a:xfrm rot="900000">
              <a:off x="4896443" y="3517900"/>
              <a:ext cx="280968" cy="306388"/>
            </a:xfrm>
            <a:prstGeom prst="rect">
              <a:avLst/>
            </a:prstGeom>
            <a:noFill/>
          </p:spPr>
          <p:txBody>
            <a:bodyPr wrap="none">
              <a:spAutoFit/>
            </a:bodyPr>
            <a:lstStyle/>
            <a:p>
              <a:pPr eaLnBrk="1" hangingPunct="1">
                <a:defRPr/>
              </a:pPr>
              <a:r>
                <a:rPr lang="en-US" sz="1400" b="1" dirty="0">
                  <a:latin typeface="+mn-lt"/>
                  <a:cs typeface="Arial" charset="0"/>
                </a:rPr>
                <a:t>P</a:t>
              </a:r>
            </a:p>
          </p:txBody>
        </p:sp>
        <p:sp>
          <p:nvSpPr>
            <p:cNvPr id="31" name="TextBox 30">
              <a:extLst>
                <a:ext uri="{FF2B5EF4-FFF2-40B4-BE49-F238E27FC236}">
                  <a16:creationId xmlns:a16="http://schemas.microsoft.com/office/drawing/2014/main" id="{7CCA80BF-C420-4A8E-9015-6D8F1B376289}"/>
                </a:ext>
              </a:extLst>
            </p:cNvPr>
            <p:cNvSpPr txBox="1"/>
            <p:nvPr/>
          </p:nvSpPr>
          <p:spPr>
            <a:xfrm rot="360000">
              <a:off x="5532985" y="3683000"/>
              <a:ext cx="255569" cy="307975"/>
            </a:xfrm>
            <a:prstGeom prst="rect">
              <a:avLst/>
            </a:prstGeom>
            <a:noFill/>
          </p:spPr>
          <p:txBody>
            <a:bodyPr wrap="none">
              <a:spAutoFit/>
            </a:bodyPr>
            <a:lstStyle/>
            <a:p>
              <a:pPr eaLnBrk="1" hangingPunct="1">
                <a:defRPr/>
              </a:pPr>
              <a:r>
                <a:rPr lang="en-US" sz="1400" b="1" dirty="0">
                  <a:latin typeface="+mn-lt"/>
                  <a:cs typeface="Arial" charset="0"/>
                </a:rPr>
                <a:t>s</a:t>
              </a:r>
            </a:p>
          </p:txBody>
        </p:sp>
        <p:grpSp>
          <p:nvGrpSpPr>
            <p:cNvPr id="32" name="Group 126">
              <a:extLst>
                <a:ext uri="{FF2B5EF4-FFF2-40B4-BE49-F238E27FC236}">
                  <a16:creationId xmlns:a16="http://schemas.microsoft.com/office/drawing/2014/main" id="{E5698C60-CC23-4452-96A0-860725C26F87}"/>
                </a:ext>
              </a:extLst>
            </p:cNvPr>
            <p:cNvGrpSpPr>
              <a:grpSpLocks/>
            </p:cNvGrpSpPr>
            <p:nvPr/>
          </p:nvGrpSpPr>
          <p:grpSpPr bwMode="auto">
            <a:xfrm rot="227707">
              <a:off x="6612117" y="3468052"/>
              <a:ext cx="1084050" cy="540102"/>
              <a:chOff x="6797635" y="3407041"/>
              <a:chExt cx="1084050" cy="540102"/>
            </a:xfrm>
          </p:grpSpPr>
          <p:grpSp>
            <p:nvGrpSpPr>
              <p:cNvPr id="39" name="Group 119">
                <a:extLst>
                  <a:ext uri="{FF2B5EF4-FFF2-40B4-BE49-F238E27FC236}">
                    <a16:creationId xmlns:a16="http://schemas.microsoft.com/office/drawing/2014/main" id="{FD78620F-46AC-4D6B-AE26-8D062F0F3E5D}"/>
                  </a:ext>
                </a:extLst>
              </p:cNvPr>
              <p:cNvGrpSpPr>
                <a:grpSpLocks/>
              </p:cNvGrpSpPr>
              <p:nvPr/>
            </p:nvGrpSpPr>
            <p:grpSpPr bwMode="auto">
              <a:xfrm>
                <a:off x="6920353" y="3456718"/>
                <a:ext cx="865576" cy="482677"/>
                <a:chOff x="6920353" y="3456718"/>
                <a:chExt cx="865576" cy="482677"/>
              </a:xfrm>
            </p:grpSpPr>
            <p:sp>
              <p:nvSpPr>
                <p:cNvPr id="45" name="TextBox 44">
                  <a:extLst>
                    <a:ext uri="{FF2B5EF4-FFF2-40B4-BE49-F238E27FC236}">
                      <a16:creationId xmlns:a16="http://schemas.microsoft.com/office/drawing/2014/main" id="{2D44DCEE-F77B-4670-8216-48AA3CA72AFC}"/>
                    </a:ext>
                  </a:extLst>
                </p:cNvPr>
                <p:cNvSpPr txBox="1"/>
                <p:nvPr/>
              </p:nvSpPr>
              <p:spPr>
                <a:xfrm rot="20973267">
                  <a:off x="6920353" y="3631420"/>
                  <a:ext cx="273030" cy="307975"/>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46" name="TextBox 45">
                  <a:extLst>
                    <a:ext uri="{FF2B5EF4-FFF2-40B4-BE49-F238E27FC236}">
                      <a16:creationId xmlns:a16="http://schemas.microsoft.com/office/drawing/2014/main" id="{F982C16D-DEDA-478C-B7DC-E8249A4F925C}"/>
                    </a:ext>
                  </a:extLst>
                </p:cNvPr>
                <p:cNvSpPr txBox="1"/>
                <p:nvPr/>
              </p:nvSpPr>
              <p:spPr>
                <a:xfrm rot="20760000">
                  <a:off x="7024436" y="3612861"/>
                  <a:ext cx="253982" cy="304800"/>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47" name="TextBox 46">
                  <a:extLst>
                    <a:ext uri="{FF2B5EF4-FFF2-40B4-BE49-F238E27FC236}">
                      <a16:creationId xmlns:a16="http://schemas.microsoft.com/office/drawing/2014/main" id="{453073FC-E0A9-430F-A72A-B74BB35BB3A9}"/>
                    </a:ext>
                  </a:extLst>
                </p:cNvPr>
                <p:cNvSpPr txBox="1"/>
                <p:nvPr/>
              </p:nvSpPr>
              <p:spPr>
                <a:xfrm rot="20584850">
                  <a:off x="7180180" y="3567991"/>
                  <a:ext cx="274618" cy="306387"/>
                </a:xfrm>
                <a:prstGeom prst="rect">
                  <a:avLst/>
                </a:prstGeom>
                <a:noFill/>
              </p:spPr>
              <p:txBody>
                <a:bodyPr wrap="none">
                  <a:spAutoFit/>
                </a:bodyPr>
                <a:lstStyle/>
                <a:p>
                  <a:pPr eaLnBrk="1" hangingPunct="1">
                    <a:defRPr/>
                  </a:pPr>
                  <a:r>
                    <a:rPr lang="en-US" sz="1400" b="1" dirty="0">
                      <a:latin typeface="+mn-lt"/>
                      <a:cs typeface="Arial" charset="0"/>
                    </a:rPr>
                    <a:t>h</a:t>
                  </a:r>
                </a:p>
              </p:txBody>
            </p:sp>
            <p:sp>
              <p:nvSpPr>
                <p:cNvPr id="48" name="TextBox 47">
                  <a:extLst>
                    <a:ext uri="{FF2B5EF4-FFF2-40B4-BE49-F238E27FC236}">
                      <a16:creationId xmlns:a16="http://schemas.microsoft.com/office/drawing/2014/main" id="{29DE5CF4-A713-4353-BE9C-453E568EA341}"/>
                    </a:ext>
                  </a:extLst>
                </p:cNvPr>
                <p:cNvSpPr txBox="1"/>
                <p:nvPr/>
              </p:nvSpPr>
              <p:spPr>
                <a:xfrm rot="20640000">
                  <a:off x="7388884" y="3501053"/>
                  <a:ext cx="244457" cy="306387"/>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49" name="TextBox 48">
                  <a:extLst>
                    <a:ext uri="{FF2B5EF4-FFF2-40B4-BE49-F238E27FC236}">
                      <a16:creationId xmlns:a16="http://schemas.microsoft.com/office/drawing/2014/main" id="{9B7A81BA-877E-4E89-9F8D-20BC3DB2C0BA}"/>
                    </a:ext>
                  </a:extLst>
                </p:cNvPr>
                <p:cNvSpPr txBox="1"/>
                <p:nvPr/>
              </p:nvSpPr>
              <p:spPr>
                <a:xfrm rot="20539459">
                  <a:off x="7474047" y="3486679"/>
                  <a:ext cx="228583" cy="306388"/>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50" name="TextBox 49">
                  <a:extLst>
                    <a:ext uri="{FF2B5EF4-FFF2-40B4-BE49-F238E27FC236}">
                      <a16:creationId xmlns:a16="http://schemas.microsoft.com/office/drawing/2014/main" id="{A6A25FF2-77C1-4C3D-AACF-CA91DBFA7E8F}"/>
                    </a:ext>
                  </a:extLst>
                </p:cNvPr>
                <p:cNvSpPr txBox="1"/>
                <p:nvPr/>
              </p:nvSpPr>
              <p:spPr>
                <a:xfrm rot="20460000">
                  <a:off x="7528774" y="3456718"/>
                  <a:ext cx="257155" cy="306387"/>
                </a:xfrm>
                <a:prstGeom prst="rect">
                  <a:avLst/>
                </a:prstGeom>
                <a:noFill/>
              </p:spPr>
              <p:txBody>
                <a:bodyPr wrap="none">
                  <a:spAutoFit/>
                </a:bodyPr>
                <a:lstStyle/>
                <a:p>
                  <a:pPr eaLnBrk="1" hangingPunct="1">
                    <a:defRPr/>
                  </a:pPr>
                  <a:r>
                    <a:rPr lang="en-US" sz="1400" b="1" dirty="0">
                      <a:latin typeface="+mn-lt"/>
                      <a:cs typeface="Arial" charset="0"/>
                    </a:rPr>
                    <a:t>c</a:t>
                  </a:r>
                </a:p>
              </p:txBody>
            </p:sp>
          </p:grpSp>
          <p:grpSp>
            <p:nvGrpSpPr>
              <p:cNvPr id="40" name="Group 118">
                <a:extLst>
                  <a:ext uri="{FF2B5EF4-FFF2-40B4-BE49-F238E27FC236}">
                    <a16:creationId xmlns:a16="http://schemas.microsoft.com/office/drawing/2014/main" id="{29EAE997-B32E-46FF-B08B-D1C89B3452DC}"/>
                  </a:ext>
                </a:extLst>
              </p:cNvPr>
              <p:cNvGrpSpPr>
                <a:grpSpLocks/>
              </p:cNvGrpSpPr>
              <p:nvPr/>
            </p:nvGrpSpPr>
            <p:grpSpPr bwMode="auto">
              <a:xfrm>
                <a:off x="6797635" y="3407041"/>
                <a:ext cx="1084050" cy="540102"/>
                <a:chOff x="6797635" y="3407041"/>
                <a:chExt cx="1084050" cy="540102"/>
              </a:xfrm>
            </p:grpSpPr>
            <p:sp>
              <p:nvSpPr>
                <p:cNvPr id="41" name="TextBox 40">
                  <a:extLst>
                    <a:ext uri="{FF2B5EF4-FFF2-40B4-BE49-F238E27FC236}">
                      <a16:creationId xmlns:a16="http://schemas.microsoft.com/office/drawing/2014/main" id="{08E67EAF-7358-49B7-8BBA-F4ED3C59F0F0}"/>
                    </a:ext>
                  </a:extLst>
                </p:cNvPr>
                <p:cNvSpPr txBox="1"/>
                <p:nvPr/>
              </p:nvSpPr>
              <p:spPr>
                <a:xfrm rot="20956834">
                  <a:off x="6797635" y="3664568"/>
                  <a:ext cx="285729" cy="282575"/>
                </a:xfrm>
                <a:prstGeom prst="rect">
                  <a:avLst/>
                </a:prstGeom>
                <a:noFill/>
              </p:spPr>
              <p:txBody>
                <a:bodyPr wrap="none">
                  <a:spAutoFit/>
                </a:bodyPr>
                <a:lstStyle/>
                <a:p>
                  <a:pPr eaLnBrk="1" hangingPunct="1">
                    <a:defRPr/>
                  </a:pPr>
                  <a:r>
                    <a:rPr lang="en-US" sz="1400" b="1" dirty="0">
                      <a:latin typeface="+mn-lt"/>
                      <a:cs typeface="Arial" charset="0"/>
                    </a:rPr>
                    <a:t>A</a:t>
                  </a:r>
                </a:p>
              </p:txBody>
            </p:sp>
            <p:sp>
              <p:nvSpPr>
                <p:cNvPr id="42" name="TextBox 41">
                  <a:extLst>
                    <a:ext uri="{FF2B5EF4-FFF2-40B4-BE49-F238E27FC236}">
                      <a16:creationId xmlns:a16="http://schemas.microsoft.com/office/drawing/2014/main" id="{31BA1E4A-9A09-4C57-A034-CE8C72E6811F}"/>
                    </a:ext>
                  </a:extLst>
                </p:cNvPr>
                <p:cNvSpPr txBox="1"/>
                <p:nvPr/>
              </p:nvSpPr>
              <p:spPr>
                <a:xfrm rot="20791919">
                  <a:off x="7106612" y="3588240"/>
                  <a:ext cx="242869" cy="303213"/>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43" name="TextBox 42">
                  <a:extLst>
                    <a:ext uri="{FF2B5EF4-FFF2-40B4-BE49-F238E27FC236}">
                      <a16:creationId xmlns:a16="http://schemas.microsoft.com/office/drawing/2014/main" id="{9E9A401A-4B0C-4E36-AD37-845B0FE95BC0}"/>
                    </a:ext>
                  </a:extLst>
                </p:cNvPr>
                <p:cNvSpPr txBox="1"/>
                <p:nvPr/>
              </p:nvSpPr>
              <p:spPr>
                <a:xfrm rot="20400000">
                  <a:off x="7286899" y="3533836"/>
                  <a:ext cx="274617" cy="306387"/>
                </a:xfrm>
                <a:prstGeom prst="rect">
                  <a:avLst/>
                </a:prstGeom>
                <a:noFill/>
              </p:spPr>
              <p:txBody>
                <a:bodyPr wrap="none">
                  <a:spAutoFit/>
                </a:bodyPr>
                <a:lstStyle/>
                <a:p>
                  <a:pPr eaLnBrk="1" hangingPunct="1">
                    <a:defRPr/>
                  </a:pPr>
                  <a:r>
                    <a:rPr lang="en-US" sz="1400" b="1" dirty="0">
                      <a:latin typeface="+mn-lt"/>
                      <a:cs typeface="Arial" charset="0"/>
                    </a:rPr>
                    <a:t>e</a:t>
                  </a:r>
                </a:p>
              </p:txBody>
            </p:sp>
            <p:sp>
              <p:nvSpPr>
                <p:cNvPr id="44" name="TextBox 43">
                  <a:extLst>
                    <a:ext uri="{FF2B5EF4-FFF2-40B4-BE49-F238E27FC236}">
                      <a16:creationId xmlns:a16="http://schemas.microsoft.com/office/drawing/2014/main" id="{56B3DDBA-8608-46F6-AD4D-E789CDFB674F}"/>
                    </a:ext>
                  </a:extLst>
                </p:cNvPr>
                <p:cNvSpPr txBox="1"/>
                <p:nvPr/>
              </p:nvSpPr>
              <p:spPr>
                <a:xfrm rot="20340000">
                  <a:off x="7624528" y="3407041"/>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grpSp>
        </p:grpSp>
        <p:sp>
          <p:nvSpPr>
            <p:cNvPr id="33" name="TextBox 32">
              <a:extLst>
                <a:ext uri="{FF2B5EF4-FFF2-40B4-BE49-F238E27FC236}">
                  <a16:creationId xmlns:a16="http://schemas.microsoft.com/office/drawing/2014/main" id="{0D7A3383-A5AC-4DC5-B3DA-4540A0B14FEB}"/>
                </a:ext>
              </a:extLst>
            </p:cNvPr>
            <p:cNvSpPr txBox="1"/>
            <p:nvPr/>
          </p:nvSpPr>
          <p:spPr>
            <a:xfrm rot="467845">
              <a:off x="5552034" y="5607050"/>
              <a:ext cx="228584" cy="307975"/>
            </a:xfrm>
            <a:prstGeom prst="rect">
              <a:avLst/>
            </a:prstGeom>
            <a:noFill/>
          </p:spPr>
          <p:txBody>
            <a:bodyPr wrap="none">
              <a:spAutoFit/>
            </a:bodyPr>
            <a:lstStyle/>
            <a:p>
              <a:pPr eaLnBrk="1" hangingPunct="1">
                <a:defRPr/>
              </a:pPr>
              <a:r>
                <a:rPr lang="en-US" sz="1400" b="1" dirty="0" err="1">
                  <a:latin typeface="+mn-lt"/>
                  <a:cs typeface="Arial" charset="0"/>
                </a:rPr>
                <a:t>i</a:t>
              </a:r>
              <a:endParaRPr lang="en-US" sz="1400" b="1" dirty="0">
                <a:latin typeface="+mn-lt"/>
                <a:cs typeface="Arial" charset="0"/>
              </a:endParaRPr>
            </a:p>
          </p:txBody>
        </p:sp>
        <p:sp>
          <p:nvSpPr>
            <p:cNvPr id="34" name="TextBox 33">
              <a:extLst>
                <a:ext uri="{FF2B5EF4-FFF2-40B4-BE49-F238E27FC236}">
                  <a16:creationId xmlns:a16="http://schemas.microsoft.com/office/drawing/2014/main" id="{B87E8664-A453-4F2F-BE1A-F1890CACAF89}"/>
                </a:ext>
              </a:extLst>
            </p:cNvPr>
            <p:cNvSpPr txBox="1"/>
            <p:nvPr/>
          </p:nvSpPr>
          <p:spPr>
            <a:xfrm rot="1440000">
              <a:off x="4729768" y="5341938"/>
              <a:ext cx="338113" cy="307975"/>
            </a:xfrm>
            <a:prstGeom prst="rect">
              <a:avLst/>
            </a:prstGeom>
            <a:noFill/>
          </p:spPr>
          <p:txBody>
            <a:bodyPr wrap="none">
              <a:spAutoFit/>
            </a:bodyPr>
            <a:lstStyle/>
            <a:p>
              <a:pPr eaLnBrk="1" hangingPunct="1">
                <a:defRPr/>
              </a:pPr>
              <a:r>
                <a:rPr lang="en-US" sz="1400" b="1" dirty="0">
                  <a:latin typeface="+mn-lt"/>
                  <a:cs typeface="Arial" charset="0"/>
                </a:rPr>
                <a:t>M</a:t>
              </a:r>
            </a:p>
          </p:txBody>
        </p:sp>
        <p:sp>
          <p:nvSpPr>
            <p:cNvPr id="35" name="TextBox 34">
              <a:extLst>
                <a:ext uri="{FF2B5EF4-FFF2-40B4-BE49-F238E27FC236}">
                  <a16:creationId xmlns:a16="http://schemas.microsoft.com/office/drawing/2014/main" id="{447B94FB-6703-47D1-9B25-5F6D81FEE1F5}"/>
                </a:ext>
              </a:extLst>
            </p:cNvPr>
            <p:cNvSpPr txBox="1"/>
            <p:nvPr/>
          </p:nvSpPr>
          <p:spPr>
            <a:xfrm rot="107845">
              <a:off x="5699660" y="5637213"/>
              <a:ext cx="257157" cy="307975"/>
            </a:xfrm>
            <a:prstGeom prst="rect">
              <a:avLst/>
            </a:prstGeom>
            <a:noFill/>
          </p:spPr>
          <p:txBody>
            <a:bodyPr wrap="none">
              <a:spAutoFit/>
            </a:bodyPr>
            <a:lstStyle/>
            <a:p>
              <a:pPr eaLnBrk="1" hangingPunct="1">
                <a:defRPr/>
              </a:pPr>
              <a:r>
                <a:rPr lang="en-US" sz="1400" b="1" dirty="0">
                  <a:latin typeface="+mn-lt"/>
                  <a:cs typeface="Arial" charset="0"/>
                </a:rPr>
                <a:t>s</a:t>
              </a:r>
            </a:p>
          </p:txBody>
        </p:sp>
        <p:sp>
          <p:nvSpPr>
            <p:cNvPr id="36" name="TextBox 35">
              <a:extLst>
                <a:ext uri="{FF2B5EF4-FFF2-40B4-BE49-F238E27FC236}">
                  <a16:creationId xmlns:a16="http://schemas.microsoft.com/office/drawing/2014/main" id="{39AE976C-8C1D-4B71-8A8C-C5D5722F8236}"/>
                </a:ext>
              </a:extLst>
            </p:cNvPr>
            <p:cNvSpPr txBox="1"/>
            <p:nvPr/>
          </p:nvSpPr>
          <p:spPr>
            <a:xfrm rot="1020000">
              <a:off x="5240906" y="5546725"/>
              <a:ext cx="280967" cy="306388"/>
            </a:xfrm>
            <a:prstGeom prst="rect">
              <a:avLst/>
            </a:prstGeom>
            <a:noFill/>
          </p:spPr>
          <p:txBody>
            <a:bodyPr wrap="none">
              <a:spAutoFit/>
            </a:bodyPr>
            <a:lstStyle/>
            <a:p>
              <a:pPr eaLnBrk="1" hangingPunct="1">
                <a:defRPr/>
              </a:pPr>
              <a:r>
                <a:rPr lang="en-US" sz="1400" b="1" dirty="0">
                  <a:latin typeface="+mn-lt"/>
                  <a:cs typeface="Arial" charset="0"/>
                </a:rPr>
                <a:t>h</a:t>
              </a:r>
            </a:p>
          </p:txBody>
        </p:sp>
        <p:sp>
          <p:nvSpPr>
            <p:cNvPr id="37" name="TextBox 36">
              <a:extLst>
                <a:ext uri="{FF2B5EF4-FFF2-40B4-BE49-F238E27FC236}">
                  <a16:creationId xmlns:a16="http://schemas.microsoft.com/office/drawing/2014/main" id="{7D955F84-8EE2-49ED-A081-58569C84C0F3}"/>
                </a:ext>
              </a:extLst>
            </p:cNvPr>
            <p:cNvSpPr txBox="1"/>
            <p:nvPr/>
          </p:nvSpPr>
          <p:spPr>
            <a:xfrm rot="1123729">
              <a:off x="4971050" y="5432425"/>
              <a:ext cx="247632" cy="307975"/>
            </a:xfrm>
            <a:prstGeom prst="rect">
              <a:avLst/>
            </a:prstGeom>
            <a:noFill/>
          </p:spPr>
          <p:txBody>
            <a:bodyPr wrap="none">
              <a:spAutoFit/>
            </a:bodyPr>
            <a:lstStyle/>
            <a:p>
              <a:pPr eaLnBrk="1" hangingPunct="1">
                <a:defRPr/>
              </a:pPr>
              <a:r>
                <a:rPr lang="en-US" sz="1400" b="1" dirty="0">
                  <a:latin typeface="+mn-lt"/>
                  <a:cs typeface="Arial" charset="0"/>
                </a:rPr>
                <a:t>t</a:t>
              </a:r>
            </a:p>
          </p:txBody>
        </p:sp>
        <p:sp>
          <p:nvSpPr>
            <p:cNvPr id="38" name="TextBox 37">
              <a:extLst>
                <a:ext uri="{FF2B5EF4-FFF2-40B4-BE49-F238E27FC236}">
                  <a16:creationId xmlns:a16="http://schemas.microsoft.com/office/drawing/2014/main" id="{7750D1EE-561B-4B2A-96A7-A411C9AAC2CB}"/>
                </a:ext>
              </a:extLst>
            </p:cNvPr>
            <p:cNvSpPr txBox="1"/>
            <p:nvPr/>
          </p:nvSpPr>
          <p:spPr>
            <a:xfrm rot="1098926">
              <a:off x="5136139" y="5502275"/>
              <a:ext cx="280967" cy="307975"/>
            </a:xfrm>
            <a:prstGeom prst="rect">
              <a:avLst/>
            </a:prstGeom>
            <a:noFill/>
          </p:spPr>
          <p:txBody>
            <a:bodyPr wrap="none">
              <a:spAutoFit/>
            </a:bodyPr>
            <a:lstStyle/>
            <a:p>
              <a:pPr eaLnBrk="1" hangingPunct="1">
                <a:defRPr/>
              </a:pPr>
              <a:r>
                <a:rPr lang="en-US" sz="1400" b="1" dirty="0">
                  <a:latin typeface="+mn-lt"/>
                  <a:cs typeface="Arial" charset="0"/>
                </a:rPr>
                <a:t>p</a:t>
              </a:r>
            </a:p>
          </p:txBody>
        </p:sp>
      </p:grpSp>
      <p:sp>
        <p:nvSpPr>
          <p:cNvPr id="51" name="Rectangle 50">
            <a:extLst>
              <a:ext uri="{FF2B5EF4-FFF2-40B4-BE49-F238E27FC236}">
                <a16:creationId xmlns:a16="http://schemas.microsoft.com/office/drawing/2014/main" id="{B602E7A0-CDD9-4FD6-9578-7E550982BFE7}"/>
              </a:ext>
            </a:extLst>
          </p:cNvPr>
          <p:cNvSpPr/>
          <p:nvPr/>
        </p:nvSpPr>
        <p:spPr bwMode="auto">
          <a:xfrm>
            <a:off x="14288" y="0"/>
            <a:ext cx="122682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1" name="Group 41">
            <a:extLst>
              <a:ext uri="{FF2B5EF4-FFF2-40B4-BE49-F238E27FC236}">
                <a16:creationId xmlns:a16="http://schemas.microsoft.com/office/drawing/2014/main" id="{E8BECFF4-C0C6-4C44-BD79-FCF4D7568EEE}"/>
              </a:ext>
            </a:extLst>
          </p:cNvPr>
          <p:cNvGrpSpPr>
            <a:grpSpLocks/>
          </p:cNvGrpSpPr>
          <p:nvPr/>
        </p:nvGrpSpPr>
        <p:grpSpPr bwMode="auto">
          <a:xfrm>
            <a:off x="6832600" y="1905000"/>
            <a:ext cx="3911600" cy="4648200"/>
            <a:chOff x="4267200" y="1600200"/>
            <a:chExt cx="3912235" cy="4648200"/>
          </a:xfrm>
        </p:grpSpPr>
        <p:grpSp>
          <p:nvGrpSpPr>
            <p:cNvPr id="62" name="Group 23">
              <a:extLst>
                <a:ext uri="{FF2B5EF4-FFF2-40B4-BE49-F238E27FC236}">
                  <a16:creationId xmlns:a16="http://schemas.microsoft.com/office/drawing/2014/main" id="{EDEE1F84-B5B3-4666-B3AC-F974B35EDC5D}"/>
                </a:ext>
              </a:extLst>
            </p:cNvPr>
            <p:cNvGrpSpPr>
              <a:grpSpLocks/>
            </p:cNvGrpSpPr>
            <p:nvPr/>
          </p:nvGrpSpPr>
          <p:grpSpPr bwMode="auto">
            <a:xfrm>
              <a:off x="4267200" y="1600200"/>
              <a:ext cx="3912235" cy="4648200"/>
              <a:chOff x="4267200" y="1600200"/>
              <a:chExt cx="3912235" cy="4648200"/>
            </a:xfrm>
          </p:grpSpPr>
          <p:pic>
            <p:nvPicPr>
              <p:cNvPr id="64" name="Picture 6">
                <a:extLst>
                  <a:ext uri="{FF2B5EF4-FFF2-40B4-BE49-F238E27FC236}">
                    <a16:creationId xmlns:a16="http://schemas.microsoft.com/office/drawing/2014/main" id="{966F529D-62A7-4B0B-AC22-BA5EDDB95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391223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Group 22">
                <a:extLst>
                  <a:ext uri="{FF2B5EF4-FFF2-40B4-BE49-F238E27FC236}">
                    <a16:creationId xmlns:a16="http://schemas.microsoft.com/office/drawing/2014/main" id="{1887C1BA-A47E-4BB6-AE75-DB3F83A145EC}"/>
                  </a:ext>
                </a:extLst>
              </p:cNvPr>
              <p:cNvGrpSpPr>
                <a:grpSpLocks/>
              </p:cNvGrpSpPr>
              <p:nvPr/>
            </p:nvGrpSpPr>
            <p:grpSpPr bwMode="auto">
              <a:xfrm>
                <a:off x="5341659" y="3235476"/>
                <a:ext cx="1172836" cy="422123"/>
                <a:chOff x="5341659" y="3235476"/>
                <a:chExt cx="1172836" cy="422123"/>
              </a:xfrm>
            </p:grpSpPr>
            <p:sp>
              <p:nvSpPr>
                <p:cNvPr id="66" name="Oval 65">
                  <a:extLst>
                    <a:ext uri="{FF2B5EF4-FFF2-40B4-BE49-F238E27FC236}">
                      <a16:creationId xmlns:a16="http://schemas.microsoft.com/office/drawing/2014/main" id="{B94DAA5C-9F48-415F-83BC-7EA06CFFA693}"/>
                    </a:ext>
                  </a:extLst>
                </p:cNvPr>
                <p:cNvSpPr/>
                <p:nvPr/>
              </p:nvSpPr>
              <p:spPr>
                <a:xfrm>
                  <a:off x="5375454" y="3235325"/>
                  <a:ext cx="1103492" cy="422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 name="Freeform 47">
                  <a:extLst>
                    <a:ext uri="{FF2B5EF4-FFF2-40B4-BE49-F238E27FC236}">
                      <a16:creationId xmlns:a16="http://schemas.microsoft.com/office/drawing/2014/main" id="{E69988C2-366C-43BB-9D49-3F10BE92B65A}"/>
                    </a:ext>
                  </a:extLst>
                </p:cNvPr>
                <p:cNvSpPr/>
                <p:nvPr/>
              </p:nvSpPr>
              <p:spPr>
                <a:xfrm>
                  <a:off x="5342112" y="3321050"/>
                  <a:ext cx="165127" cy="257175"/>
                </a:xfrm>
                <a:custGeom>
                  <a:avLst/>
                  <a:gdLst>
                    <a:gd name="connsiteX0" fmla="*/ 132645 w 165705"/>
                    <a:gd name="connsiteY0" fmla="*/ 19755 h 258031"/>
                    <a:gd name="connsiteX1" fmla="*/ 2016 w 165705"/>
                    <a:gd name="connsiteY1" fmla="*/ 121355 h 258031"/>
                    <a:gd name="connsiteX2" fmla="*/ 144740 w 165705"/>
                    <a:gd name="connsiteY2" fmla="*/ 239888 h 258031"/>
                    <a:gd name="connsiteX3" fmla="*/ 132645 w 165705"/>
                    <a:gd name="connsiteY3" fmla="*/ 19755 h 258031"/>
                  </a:gdLst>
                  <a:ahLst/>
                  <a:cxnLst>
                    <a:cxn ang="0">
                      <a:pos x="connsiteX0" y="connsiteY0"/>
                    </a:cxn>
                    <a:cxn ang="0">
                      <a:pos x="connsiteX1" y="connsiteY1"/>
                    </a:cxn>
                    <a:cxn ang="0">
                      <a:pos x="connsiteX2" y="connsiteY2"/>
                    </a:cxn>
                    <a:cxn ang="0">
                      <a:pos x="connsiteX3" y="connsiteY3"/>
                    </a:cxn>
                  </a:cxnLst>
                  <a:rect l="l" t="t" r="r" b="b"/>
                  <a:pathLst>
                    <a:path w="165705" h="258031">
                      <a:moveTo>
                        <a:pt x="132645" y="19755"/>
                      </a:moveTo>
                      <a:cubicBezTo>
                        <a:pt x="108858" y="0"/>
                        <a:pt x="0" y="84666"/>
                        <a:pt x="2016" y="121355"/>
                      </a:cubicBezTo>
                      <a:cubicBezTo>
                        <a:pt x="4032" y="158044"/>
                        <a:pt x="123775" y="258031"/>
                        <a:pt x="144740" y="239888"/>
                      </a:cubicBezTo>
                      <a:cubicBezTo>
                        <a:pt x="165705" y="221745"/>
                        <a:pt x="156432" y="39510"/>
                        <a:pt x="132645" y="1975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 name="Freeform 48">
                  <a:extLst>
                    <a:ext uri="{FF2B5EF4-FFF2-40B4-BE49-F238E27FC236}">
                      <a16:creationId xmlns:a16="http://schemas.microsoft.com/office/drawing/2014/main" id="{1144412D-53C8-4128-A2F2-BB006A7C2A30}"/>
                    </a:ext>
                  </a:extLst>
                </p:cNvPr>
                <p:cNvSpPr/>
                <p:nvPr/>
              </p:nvSpPr>
              <p:spPr>
                <a:xfrm flipH="1">
                  <a:off x="6348750" y="3319463"/>
                  <a:ext cx="165127" cy="258762"/>
                </a:xfrm>
                <a:custGeom>
                  <a:avLst/>
                  <a:gdLst>
                    <a:gd name="connsiteX0" fmla="*/ 132645 w 165705"/>
                    <a:gd name="connsiteY0" fmla="*/ 19755 h 258031"/>
                    <a:gd name="connsiteX1" fmla="*/ 2016 w 165705"/>
                    <a:gd name="connsiteY1" fmla="*/ 121355 h 258031"/>
                    <a:gd name="connsiteX2" fmla="*/ 144740 w 165705"/>
                    <a:gd name="connsiteY2" fmla="*/ 239888 h 258031"/>
                    <a:gd name="connsiteX3" fmla="*/ 132645 w 165705"/>
                    <a:gd name="connsiteY3" fmla="*/ 19755 h 258031"/>
                  </a:gdLst>
                  <a:ahLst/>
                  <a:cxnLst>
                    <a:cxn ang="0">
                      <a:pos x="connsiteX0" y="connsiteY0"/>
                    </a:cxn>
                    <a:cxn ang="0">
                      <a:pos x="connsiteX1" y="connsiteY1"/>
                    </a:cxn>
                    <a:cxn ang="0">
                      <a:pos x="connsiteX2" y="connsiteY2"/>
                    </a:cxn>
                    <a:cxn ang="0">
                      <a:pos x="connsiteX3" y="connsiteY3"/>
                    </a:cxn>
                  </a:cxnLst>
                  <a:rect l="l" t="t" r="r" b="b"/>
                  <a:pathLst>
                    <a:path w="165705" h="258031">
                      <a:moveTo>
                        <a:pt x="132645" y="19755"/>
                      </a:moveTo>
                      <a:cubicBezTo>
                        <a:pt x="108858" y="0"/>
                        <a:pt x="0" y="84666"/>
                        <a:pt x="2016" y="121355"/>
                      </a:cubicBezTo>
                      <a:cubicBezTo>
                        <a:pt x="4032" y="158044"/>
                        <a:pt x="123775" y="258031"/>
                        <a:pt x="144740" y="239888"/>
                      </a:cubicBezTo>
                      <a:cubicBezTo>
                        <a:pt x="165705" y="221745"/>
                        <a:pt x="156432" y="39510"/>
                        <a:pt x="132645" y="1975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pic>
          <p:nvPicPr>
            <p:cNvPr id="63" name="Picture 9">
              <a:extLst>
                <a:ext uri="{FF2B5EF4-FFF2-40B4-BE49-F238E27FC236}">
                  <a16:creationId xmlns:a16="http://schemas.microsoft.com/office/drawing/2014/main" id="{1E4B5387-1451-48EA-A5EE-546DF21AE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285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Rectangle 1">
            <a:extLst>
              <a:ext uri="{FF2B5EF4-FFF2-40B4-BE49-F238E27FC236}">
                <a16:creationId xmlns:a16="http://schemas.microsoft.com/office/drawing/2014/main" id="{938AC26F-4607-4AAD-B787-38DE1B6BDB2B}"/>
              </a:ext>
            </a:extLst>
          </p:cNvPr>
          <p:cNvSpPr>
            <a:spLocks noChangeArrowheads="1"/>
          </p:cNvSpPr>
          <p:nvPr/>
        </p:nvSpPr>
        <p:spPr bwMode="auto">
          <a:xfrm>
            <a:off x="126615" y="76200"/>
            <a:ext cx="12065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dirty="0">
                <a:latin typeface="+mn-lt"/>
              </a:rPr>
              <a:t>What is the </a:t>
            </a:r>
            <a:r>
              <a:rPr lang="en-US" altLang="en-US" sz="4400" b="1" dirty="0">
                <a:solidFill>
                  <a:srgbClr val="00FF00"/>
                </a:solidFill>
                <a:latin typeface="+mn-lt"/>
              </a:rPr>
              <a:t>bottom</a:t>
            </a:r>
            <a:r>
              <a:rPr lang="en-US" altLang="en-US" sz="4400" b="1" dirty="0">
                <a:latin typeface="+mn-lt"/>
              </a:rPr>
              <a:t> of the barrel?</a:t>
            </a:r>
          </a:p>
        </p:txBody>
      </p:sp>
      <p:sp>
        <p:nvSpPr>
          <p:cNvPr id="70" name="TextBox 69">
            <a:extLst>
              <a:ext uri="{FF2B5EF4-FFF2-40B4-BE49-F238E27FC236}">
                <a16:creationId xmlns:a16="http://schemas.microsoft.com/office/drawing/2014/main" id="{34E38F49-63BC-41EA-B6A0-50156F7B4ECD}"/>
              </a:ext>
            </a:extLst>
          </p:cNvPr>
          <p:cNvSpPr txBox="1"/>
          <p:nvPr/>
        </p:nvSpPr>
        <p:spPr>
          <a:xfrm>
            <a:off x="9372600" y="4845843"/>
            <a:ext cx="533400" cy="1200150"/>
          </a:xfrm>
          <a:prstGeom prst="rect">
            <a:avLst/>
          </a:prstGeom>
          <a:noFill/>
        </p:spPr>
        <p:txBody>
          <a:bodyPr>
            <a:spAutoFit/>
          </a:bodyPr>
          <a:lstStyle/>
          <a:p>
            <a:pPr algn="ctr" eaLnBrk="1" hangingPunct="1">
              <a:defRPr/>
            </a:pPr>
            <a:r>
              <a:rPr lang="en-US" sz="7200" b="1" dirty="0">
                <a:latin typeface="+mn-lt"/>
                <a:cs typeface="Arial" charset="0"/>
              </a:rPr>
              <a:t>?</a:t>
            </a:r>
          </a:p>
        </p:txBody>
      </p:sp>
    </p:spTree>
    <p:extLst>
      <p:ext uri="{BB962C8B-B14F-4D97-AF65-F5344CB8AC3E}">
        <p14:creationId xmlns:p14="http://schemas.microsoft.com/office/powerpoint/2010/main" val="109264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15</a:t>
            </a:fld>
            <a:endParaRPr lang="en-US" altLang="en-US" dirty="0"/>
          </a:p>
        </p:txBody>
      </p:sp>
      <p:sp>
        <p:nvSpPr>
          <p:cNvPr id="51" name="Rectangle 50">
            <a:extLst>
              <a:ext uri="{FF2B5EF4-FFF2-40B4-BE49-F238E27FC236}">
                <a16:creationId xmlns:a16="http://schemas.microsoft.com/office/drawing/2014/main" id="{B602E7A0-CDD9-4FD6-9578-7E550982BFE7}"/>
              </a:ext>
            </a:extLst>
          </p:cNvPr>
          <p:cNvSpPr/>
          <p:nvPr/>
        </p:nvSpPr>
        <p:spPr bwMode="auto">
          <a:xfrm>
            <a:off x="14288" y="0"/>
            <a:ext cx="122682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1" name="Group 41">
            <a:extLst>
              <a:ext uri="{FF2B5EF4-FFF2-40B4-BE49-F238E27FC236}">
                <a16:creationId xmlns:a16="http://schemas.microsoft.com/office/drawing/2014/main" id="{E8BECFF4-C0C6-4C44-BD79-FCF4D7568EEE}"/>
              </a:ext>
            </a:extLst>
          </p:cNvPr>
          <p:cNvGrpSpPr>
            <a:grpSpLocks/>
          </p:cNvGrpSpPr>
          <p:nvPr/>
        </p:nvGrpSpPr>
        <p:grpSpPr bwMode="auto">
          <a:xfrm>
            <a:off x="6832600" y="1905000"/>
            <a:ext cx="3911600" cy="4648200"/>
            <a:chOff x="4267200" y="1600200"/>
            <a:chExt cx="3912235" cy="4648200"/>
          </a:xfrm>
        </p:grpSpPr>
        <p:grpSp>
          <p:nvGrpSpPr>
            <p:cNvPr id="62" name="Group 23">
              <a:extLst>
                <a:ext uri="{FF2B5EF4-FFF2-40B4-BE49-F238E27FC236}">
                  <a16:creationId xmlns:a16="http://schemas.microsoft.com/office/drawing/2014/main" id="{EDEE1F84-B5B3-4666-B3AC-F974B35EDC5D}"/>
                </a:ext>
              </a:extLst>
            </p:cNvPr>
            <p:cNvGrpSpPr>
              <a:grpSpLocks/>
            </p:cNvGrpSpPr>
            <p:nvPr/>
          </p:nvGrpSpPr>
          <p:grpSpPr bwMode="auto">
            <a:xfrm>
              <a:off x="4267200" y="1600200"/>
              <a:ext cx="3912235" cy="4648200"/>
              <a:chOff x="4267200" y="1600200"/>
              <a:chExt cx="3912235" cy="4648200"/>
            </a:xfrm>
          </p:grpSpPr>
          <p:pic>
            <p:nvPicPr>
              <p:cNvPr id="64" name="Picture 6">
                <a:extLst>
                  <a:ext uri="{FF2B5EF4-FFF2-40B4-BE49-F238E27FC236}">
                    <a16:creationId xmlns:a16="http://schemas.microsoft.com/office/drawing/2014/main" id="{966F529D-62A7-4B0B-AC22-BA5EDDB95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391223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Group 22">
                <a:extLst>
                  <a:ext uri="{FF2B5EF4-FFF2-40B4-BE49-F238E27FC236}">
                    <a16:creationId xmlns:a16="http://schemas.microsoft.com/office/drawing/2014/main" id="{1887C1BA-A47E-4BB6-AE75-DB3F83A145EC}"/>
                  </a:ext>
                </a:extLst>
              </p:cNvPr>
              <p:cNvGrpSpPr>
                <a:grpSpLocks/>
              </p:cNvGrpSpPr>
              <p:nvPr/>
            </p:nvGrpSpPr>
            <p:grpSpPr bwMode="auto">
              <a:xfrm>
                <a:off x="5341659" y="3235476"/>
                <a:ext cx="1172836" cy="422123"/>
                <a:chOff x="5341659" y="3235476"/>
                <a:chExt cx="1172836" cy="422123"/>
              </a:xfrm>
            </p:grpSpPr>
            <p:sp>
              <p:nvSpPr>
                <p:cNvPr id="66" name="Oval 65">
                  <a:extLst>
                    <a:ext uri="{FF2B5EF4-FFF2-40B4-BE49-F238E27FC236}">
                      <a16:creationId xmlns:a16="http://schemas.microsoft.com/office/drawing/2014/main" id="{B94DAA5C-9F48-415F-83BC-7EA06CFFA693}"/>
                    </a:ext>
                  </a:extLst>
                </p:cNvPr>
                <p:cNvSpPr/>
                <p:nvPr/>
              </p:nvSpPr>
              <p:spPr>
                <a:xfrm>
                  <a:off x="5375454" y="3235325"/>
                  <a:ext cx="1103492" cy="422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 name="Freeform 47">
                  <a:extLst>
                    <a:ext uri="{FF2B5EF4-FFF2-40B4-BE49-F238E27FC236}">
                      <a16:creationId xmlns:a16="http://schemas.microsoft.com/office/drawing/2014/main" id="{E69988C2-366C-43BB-9D49-3F10BE92B65A}"/>
                    </a:ext>
                  </a:extLst>
                </p:cNvPr>
                <p:cNvSpPr/>
                <p:nvPr/>
              </p:nvSpPr>
              <p:spPr>
                <a:xfrm>
                  <a:off x="5342112" y="3321050"/>
                  <a:ext cx="165127" cy="257175"/>
                </a:xfrm>
                <a:custGeom>
                  <a:avLst/>
                  <a:gdLst>
                    <a:gd name="connsiteX0" fmla="*/ 132645 w 165705"/>
                    <a:gd name="connsiteY0" fmla="*/ 19755 h 258031"/>
                    <a:gd name="connsiteX1" fmla="*/ 2016 w 165705"/>
                    <a:gd name="connsiteY1" fmla="*/ 121355 h 258031"/>
                    <a:gd name="connsiteX2" fmla="*/ 144740 w 165705"/>
                    <a:gd name="connsiteY2" fmla="*/ 239888 h 258031"/>
                    <a:gd name="connsiteX3" fmla="*/ 132645 w 165705"/>
                    <a:gd name="connsiteY3" fmla="*/ 19755 h 258031"/>
                  </a:gdLst>
                  <a:ahLst/>
                  <a:cxnLst>
                    <a:cxn ang="0">
                      <a:pos x="connsiteX0" y="connsiteY0"/>
                    </a:cxn>
                    <a:cxn ang="0">
                      <a:pos x="connsiteX1" y="connsiteY1"/>
                    </a:cxn>
                    <a:cxn ang="0">
                      <a:pos x="connsiteX2" y="connsiteY2"/>
                    </a:cxn>
                    <a:cxn ang="0">
                      <a:pos x="connsiteX3" y="connsiteY3"/>
                    </a:cxn>
                  </a:cxnLst>
                  <a:rect l="l" t="t" r="r" b="b"/>
                  <a:pathLst>
                    <a:path w="165705" h="258031">
                      <a:moveTo>
                        <a:pt x="132645" y="19755"/>
                      </a:moveTo>
                      <a:cubicBezTo>
                        <a:pt x="108858" y="0"/>
                        <a:pt x="0" y="84666"/>
                        <a:pt x="2016" y="121355"/>
                      </a:cubicBezTo>
                      <a:cubicBezTo>
                        <a:pt x="4032" y="158044"/>
                        <a:pt x="123775" y="258031"/>
                        <a:pt x="144740" y="239888"/>
                      </a:cubicBezTo>
                      <a:cubicBezTo>
                        <a:pt x="165705" y="221745"/>
                        <a:pt x="156432" y="39510"/>
                        <a:pt x="132645" y="1975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 name="Freeform 48">
                  <a:extLst>
                    <a:ext uri="{FF2B5EF4-FFF2-40B4-BE49-F238E27FC236}">
                      <a16:creationId xmlns:a16="http://schemas.microsoft.com/office/drawing/2014/main" id="{1144412D-53C8-4128-A2F2-BB006A7C2A30}"/>
                    </a:ext>
                  </a:extLst>
                </p:cNvPr>
                <p:cNvSpPr/>
                <p:nvPr/>
              </p:nvSpPr>
              <p:spPr>
                <a:xfrm flipH="1">
                  <a:off x="6348750" y="3319463"/>
                  <a:ext cx="165127" cy="258762"/>
                </a:xfrm>
                <a:custGeom>
                  <a:avLst/>
                  <a:gdLst>
                    <a:gd name="connsiteX0" fmla="*/ 132645 w 165705"/>
                    <a:gd name="connsiteY0" fmla="*/ 19755 h 258031"/>
                    <a:gd name="connsiteX1" fmla="*/ 2016 w 165705"/>
                    <a:gd name="connsiteY1" fmla="*/ 121355 h 258031"/>
                    <a:gd name="connsiteX2" fmla="*/ 144740 w 165705"/>
                    <a:gd name="connsiteY2" fmla="*/ 239888 h 258031"/>
                    <a:gd name="connsiteX3" fmla="*/ 132645 w 165705"/>
                    <a:gd name="connsiteY3" fmla="*/ 19755 h 258031"/>
                  </a:gdLst>
                  <a:ahLst/>
                  <a:cxnLst>
                    <a:cxn ang="0">
                      <a:pos x="connsiteX0" y="connsiteY0"/>
                    </a:cxn>
                    <a:cxn ang="0">
                      <a:pos x="connsiteX1" y="connsiteY1"/>
                    </a:cxn>
                    <a:cxn ang="0">
                      <a:pos x="connsiteX2" y="connsiteY2"/>
                    </a:cxn>
                    <a:cxn ang="0">
                      <a:pos x="connsiteX3" y="connsiteY3"/>
                    </a:cxn>
                  </a:cxnLst>
                  <a:rect l="l" t="t" r="r" b="b"/>
                  <a:pathLst>
                    <a:path w="165705" h="258031">
                      <a:moveTo>
                        <a:pt x="132645" y="19755"/>
                      </a:moveTo>
                      <a:cubicBezTo>
                        <a:pt x="108858" y="0"/>
                        <a:pt x="0" y="84666"/>
                        <a:pt x="2016" y="121355"/>
                      </a:cubicBezTo>
                      <a:cubicBezTo>
                        <a:pt x="4032" y="158044"/>
                        <a:pt x="123775" y="258031"/>
                        <a:pt x="144740" y="239888"/>
                      </a:cubicBezTo>
                      <a:cubicBezTo>
                        <a:pt x="165705" y="221745"/>
                        <a:pt x="156432" y="39510"/>
                        <a:pt x="132645" y="1975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pic>
          <p:nvPicPr>
            <p:cNvPr id="63" name="Picture 9">
              <a:extLst>
                <a:ext uri="{FF2B5EF4-FFF2-40B4-BE49-F238E27FC236}">
                  <a16:creationId xmlns:a16="http://schemas.microsoft.com/office/drawing/2014/main" id="{1E4B5387-1451-48EA-A5EE-546DF21AE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285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Rectangle 1">
            <a:extLst>
              <a:ext uri="{FF2B5EF4-FFF2-40B4-BE49-F238E27FC236}">
                <a16:creationId xmlns:a16="http://schemas.microsoft.com/office/drawing/2014/main" id="{938AC26F-4607-4AAD-B787-38DE1B6BDB2B}"/>
              </a:ext>
            </a:extLst>
          </p:cNvPr>
          <p:cNvSpPr>
            <a:spLocks noChangeArrowheads="1"/>
          </p:cNvSpPr>
          <p:nvPr/>
        </p:nvSpPr>
        <p:spPr bwMode="auto">
          <a:xfrm>
            <a:off x="126615" y="76200"/>
            <a:ext cx="12065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dirty="0">
                <a:latin typeface="+mn-lt"/>
              </a:rPr>
              <a:t>What is the </a:t>
            </a:r>
            <a:r>
              <a:rPr lang="en-US" altLang="en-US" sz="4400" b="1" dirty="0">
                <a:solidFill>
                  <a:srgbClr val="00FF00"/>
                </a:solidFill>
                <a:latin typeface="+mn-lt"/>
              </a:rPr>
              <a:t>bottom</a:t>
            </a:r>
            <a:r>
              <a:rPr lang="en-US" altLang="en-US" sz="4400" b="1" dirty="0">
                <a:latin typeface="+mn-lt"/>
              </a:rPr>
              <a:t> of the barrel?</a:t>
            </a:r>
          </a:p>
        </p:txBody>
      </p:sp>
      <p:sp>
        <p:nvSpPr>
          <p:cNvPr id="71" name="Text Box 13">
            <a:extLst>
              <a:ext uri="{FF2B5EF4-FFF2-40B4-BE49-F238E27FC236}">
                <a16:creationId xmlns:a16="http://schemas.microsoft.com/office/drawing/2014/main" id="{01094B6B-F24D-47ED-BE04-402046ACDB4F}"/>
              </a:ext>
            </a:extLst>
          </p:cNvPr>
          <p:cNvSpPr txBox="1">
            <a:spLocks noChangeArrowheads="1"/>
          </p:cNvSpPr>
          <p:nvPr/>
        </p:nvSpPr>
        <p:spPr bwMode="auto">
          <a:xfrm>
            <a:off x="1141846" y="1404398"/>
            <a:ext cx="520418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dirty="0">
                <a:latin typeface="+mn-lt"/>
              </a:rPr>
              <a:t>Philosophical Axioms </a:t>
            </a:r>
            <a:r>
              <a:rPr lang="en-US" altLang="en-US" sz="4400" b="1" dirty="0">
                <a:solidFill>
                  <a:srgbClr val="00FF00"/>
                </a:solidFill>
                <a:latin typeface="+mn-lt"/>
              </a:rPr>
              <a:t>Are</a:t>
            </a:r>
            <a:r>
              <a:rPr lang="en-US" altLang="en-US" sz="4400" dirty="0">
                <a:latin typeface="+mn-lt"/>
              </a:rPr>
              <a:t> the Bottom of the Philosophical Barrel.</a:t>
            </a:r>
          </a:p>
          <a:p>
            <a:pPr algn="ctr" eaLnBrk="1" hangingPunct="1">
              <a:spcBef>
                <a:spcPct val="0"/>
              </a:spcBef>
              <a:buFontTx/>
              <a:buNone/>
            </a:pPr>
            <a:endParaRPr lang="en-US" altLang="en-US" sz="4400" dirty="0">
              <a:latin typeface="+mn-lt"/>
            </a:endParaRPr>
          </a:p>
          <a:p>
            <a:pPr algn="ctr" eaLnBrk="1" hangingPunct="1">
              <a:spcBef>
                <a:spcPct val="0"/>
              </a:spcBef>
              <a:buFontTx/>
              <a:buNone/>
            </a:pPr>
            <a:r>
              <a:rPr lang="en-US" altLang="en-US" sz="4400" b="1" dirty="0">
                <a:solidFill>
                  <a:srgbClr val="00FF00"/>
                </a:solidFill>
                <a:latin typeface="+mn-lt"/>
              </a:rPr>
              <a:t>Existence</a:t>
            </a:r>
          </a:p>
          <a:p>
            <a:pPr algn="ctr" eaLnBrk="1" hangingPunct="1">
              <a:spcBef>
                <a:spcPct val="0"/>
              </a:spcBef>
              <a:buFontTx/>
              <a:buNone/>
            </a:pPr>
            <a:r>
              <a:rPr lang="en-US" altLang="en-US" sz="4400" b="1" dirty="0">
                <a:solidFill>
                  <a:srgbClr val="00FF00"/>
                </a:solidFill>
                <a:latin typeface="+mn-lt"/>
              </a:rPr>
              <a:t>Consciousness</a:t>
            </a:r>
          </a:p>
          <a:p>
            <a:pPr algn="ctr" eaLnBrk="1" hangingPunct="1">
              <a:spcBef>
                <a:spcPct val="0"/>
              </a:spcBef>
              <a:buFontTx/>
              <a:buNone/>
            </a:pPr>
            <a:r>
              <a:rPr lang="en-US" altLang="en-US" sz="4400" b="1" dirty="0">
                <a:solidFill>
                  <a:srgbClr val="00FF00"/>
                </a:solidFill>
                <a:latin typeface="+mn-lt"/>
              </a:rPr>
              <a:t>Identity</a:t>
            </a:r>
          </a:p>
        </p:txBody>
      </p:sp>
      <p:sp>
        <p:nvSpPr>
          <p:cNvPr id="73" name="TextBox 72">
            <a:extLst>
              <a:ext uri="{FF2B5EF4-FFF2-40B4-BE49-F238E27FC236}">
                <a16:creationId xmlns:a16="http://schemas.microsoft.com/office/drawing/2014/main" id="{128C5CB4-BB8E-4FAC-B3FA-28752B46D7AB}"/>
              </a:ext>
            </a:extLst>
          </p:cNvPr>
          <p:cNvSpPr txBox="1"/>
          <p:nvPr/>
        </p:nvSpPr>
        <p:spPr>
          <a:xfrm>
            <a:off x="8788400" y="5159375"/>
            <a:ext cx="1752600" cy="708025"/>
          </a:xfrm>
          <a:prstGeom prst="rect">
            <a:avLst/>
          </a:prstGeom>
          <a:noFill/>
        </p:spPr>
        <p:txBody>
          <a:bodyPr>
            <a:spAutoFit/>
          </a:bodyPr>
          <a:lstStyle/>
          <a:p>
            <a:pPr algn="ctr" eaLnBrk="1" hangingPunct="1">
              <a:defRPr/>
            </a:pPr>
            <a:r>
              <a:rPr lang="en-US" sz="2000" b="1" dirty="0">
                <a:latin typeface="+mn-lt"/>
                <a:cs typeface="Arial" charset="0"/>
              </a:rPr>
              <a:t>Philosophical Axioms</a:t>
            </a:r>
          </a:p>
        </p:txBody>
      </p:sp>
    </p:spTree>
    <p:extLst>
      <p:ext uri="{BB962C8B-B14F-4D97-AF65-F5344CB8AC3E}">
        <p14:creationId xmlns:p14="http://schemas.microsoft.com/office/powerpoint/2010/main" val="189221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16</a:t>
            </a:fld>
            <a:endParaRPr lang="en-US" altLang="en-US" dirty="0"/>
          </a:p>
        </p:txBody>
      </p:sp>
      <p:sp>
        <p:nvSpPr>
          <p:cNvPr id="51" name="Rectangle 50">
            <a:extLst>
              <a:ext uri="{FF2B5EF4-FFF2-40B4-BE49-F238E27FC236}">
                <a16:creationId xmlns:a16="http://schemas.microsoft.com/office/drawing/2014/main" id="{B602E7A0-CDD9-4FD6-9578-7E550982BFE7}"/>
              </a:ext>
            </a:extLst>
          </p:cNvPr>
          <p:cNvSpPr/>
          <p:nvPr/>
        </p:nvSpPr>
        <p:spPr bwMode="auto">
          <a:xfrm>
            <a:off x="14288" y="0"/>
            <a:ext cx="122682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9" name="Rectangle 1">
            <a:extLst>
              <a:ext uri="{FF2B5EF4-FFF2-40B4-BE49-F238E27FC236}">
                <a16:creationId xmlns:a16="http://schemas.microsoft.com/office/drawing/2014/main" id="{938AC26F-4607-4AAD-B787-38DE1B6BDB2B}"/>
              </a:ext>
            </a:extLst>
          </p:cNvPr>
          <p:cNvSpPr>
            <a:spLocks noChangeArrowheads="1"/>
          </p:cNvSpPr>
          <p:nvPr/>
        </p:nvSpPr>
        <p:spPr bwMode="auto">
          <a:xfrm>
            <a:off x="126615" y="76200"/>
            <a:ext cx="12065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dirty="0">
                <a:latin typeface="+mn-lt"/>
              </a:rPr>
              <a:t>What is the </a:t>
            </a:r>
            <a:r>
              <a:rPr lang="en-US" altLang="en-US" sz="4400" b="1" dirty="0">
                <a:solidFill>
                  <a:srgbClr val="00FF00"/>
                </a:solidFill>
                <a:latin typeface="+mn-lt"/>
              </a:rPr>
              <a:t>bottom</a:t>
            </a:r>
            <a:r>
              <a:rPr lang="en-US" altLang="en-US" sz="4400" b="1" dirty="0">
                <a:latin typeface="+mn-lt"/>
              </a:rPr>
              <a:t> of the barrel?</a:t>
            </a:r>
          </a:p>
        </p:txBody>
      </p:sp>
      <p:grpSp>
        <p:nvGrpSpPr>
          <p:cNvPr id="17" name="Group 41">
            <a:extLst>
              <a:ext uri="{FF2B5EF4-FFF2-40B4-BE49-F238E27FC236}">
                <a16:creationId xmlns:a16="http://schemas.microsoft.com/office/drawing/2014/main" id="{9B492F5D-E150-443C-B1EC-E610855A7BA6}"/>
              </a:ext>
            </a:extLst>
          </p:cNvPr>
          <p:cNvGrpSpPr>
            <a:grpSpLocks/>
          </p:cNvGrpSpPr>
          <p:nvPr/>
        </p:nvGrpSpPr>
        <p:grpSpPr bwMode="auto">
          <a:xfrm>
            <a:off x="7747000" y="1857375"/>
            <a:ext cx="3911600" cy="4648200"/>
            <a:chOff x="4267200" y="1600200"/>
            <a:chExt cx="3912235" cy="4648200"/>
          </a:xfrm>
        </p:grpSpPr>
        <p:grpSp>
          <p:nvGrpSpPr>
            <p:cNvPr id="18" name="Group 23">
              <a:extLst>
                <a:ext uri="{FF2B5EF4-FFF2-40B4-BE49-F238E27FC236}">
                  <a16:creationId xmlns:a16="http://schemas.microsoft.com/office/drawing/2014/main" id="{2C9682D5-D24A-407F-88C1-9C7711215B85}"/>
                </a:ext>
              </a:extLst>
            </p:cNvPr>
            <p:cNvGrpSpPr>
              <a:grpSpLocks/>
            </p:cNvGrpSpPr>
            <p:nvPr/>
          </p:nvGrpSpPr>
          <p:grpSpPr bwMode="auto">
            <a:xfrm>
              <a:off x="4267200" y="1600200"/>
              <a:ext cx="3912235" cy="4648200"/>
              <a:chOff x="4267200" y="1600200"/>
              <a:chExt cx="3912235" cy="4648200"/>
            </a:xfrm>
          </p:grpSpPr>
          <p:pic>
            <p:nvPicPr>
              <p:cNvPr id="20" name="Picture 6">
                <a:extLst>
                  <a:ext uri="{FF2B5EF4-FFF2-40B4-BE49-F238E27FC236}">
                    <a16:creationId xmlns:a16="http://schemas.microsoft.com/office/drawing/2014/main" id="{DC928DFC-A1C0-47E3-9FA6-40385AF01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391223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2">
                <a:extLst>
                  <a:ext uri="{FF2B5EF4-FFF2-40B4-BE49-F238E27FC236}">
                    <a16:creationId xmlns:a16="http://schemas.microsoft.com/office/drawing/2014/main" id="{406018B9-EE3C-4DD2-992C-FB0D9B420994}"/>
                  </a:ext>
                </a:extLst>
              </p:cNvPr>
              <p:cNvGrpSpPr>
                <a:grpSpLocks/>
              </p:cNvGrpSpPr>
              <p:nvPr/>
            </p:nvGrpSpPr>
            <p:grpSpPr bwMode="auto">
              <a:xfrm>
                <a:off x="5341659" y="3235476"/>
                <a:ext cx="1172836" cy="422123"/>
                <a:chOff x="5341659" y="3235476"/>
                <a:chExt cx="1172836" cy="422123"/>
              </a:xfrm>
            </p:grpSpPr>
            <p:sp>
              <p:nvSpPr>
                <p:cNvPr id="22" name="Oval 21">
                  <a:extLst>
                    <a:ext uri="{FF2B5EF4-FFF2-40B4-BE49-F238E27FC236}">
                      <a16:creationId xmlns:a16="http://schemas.microsoft.com/office/drawing/2014/main" id="{497B6096-8921-48D2-8036-03F751C51ECD}"/>
                    </a:ext>
                  </a:extLst>
                </p:cNvPr>
                <p:cNvSpPr/>
                <p:nvPr/>
              </p:nvSpPr>
              <p:spPr>
                <a:xfrm>
                  <a:off x="5375454" y="3235325"/>
                  <a:ext cx="1103492" cy="422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Freeform 47">
                  <a:extLst>
                    <a:ext uri="{FF2B5EF4-FFF2-40B4-BE49-F238E27FC236}">
                      <a16:creationId xmlns:a16="http://schemas.microsoft.com/office/drawing/2014/main" id="{CADC91AA-D0FB-45A8-BDEC-F34511596704}"/>
                    </a:ext>
                  </a:extLst>
                </p:cNvPr>
                <p:cNvSpPr/>
                <p:nvPr/>
              </p:nvSpPr>
              <p:spPr>
                <a:xfrm>
                  <a:off x="5342112" y="3321050"/>
                  <a:ext cx="165127" cy="257175"/>
                </a:xfrm>
                <a:custGeom>
                  <a:avLst/>
                  <a:gdLst>
                    <a:gd name="connsiteX0" fmla="*/ 132645 w 165705"/>
                    <a:gd name="connsiteY0" fmla="*/ 19755 h 258031"/>
                    <a:gd name="connsiteX1" fmla="*/ 2016 w 165705"/>
                    <a:gd name="connsiteY1" fmla="*/ 121355 h 258031"/>
                    <a:gd name="connsiteX2" fmla="*/ 144740 w 165705"/>
                    <a:gd name="connsiteY2" fmla="*/ 239888 h 258031"/>
                    <a:gd name="connsiteX3" fmla="*/ 132645 w 165705"/>
                    <a:gd name="connsiteY3" fmla="*/ 19755 h 258031"/>
                  </a:gdLst>
                  <a:ahLst/>
                  <a:cxnLst>
                    <a:cxn ang="0">
                      <a:pos x="connsiteX0" y="connsiteY0"/>
                    </a:cxn>
                    <a:cxn ang="0">
                      <a:pos x="connsiteX1" y="connsiteY1"/>
                    </a:cxn>
                    <a:cxn ang="0">
                      <a:pos x="connsiteX2" y="connsiteY2"/>
                    </a:cxn>
                    <a:cxn ang="0">
                      <a:pos x="connsiteX3" y="connsiteY3"/>
                    </a:cxn>
                  </a:cxnLst>
                  <a:rect l="l" t="t" r="r" b="b"/>
                  <a:pathLst>
                    <a:path w="165705" h="258031">
                      <a:moveTo>
                        <a:pt x="132645" y="19755"/>
                      </a:moveTo>
                      <a:cubicBezTo>
                        <a:pt x="108858" y="0"/>
                        <a:pt x="0" y="84666"/>
                        <a:pt x="2016" y="121355"/>
                      </a:cubicBezTo>
                      <a:cubicBezTo>
                        <a:pt x="4032" y="158044"/>
                        <a:pt x="123775" y="258031"/>
                        <a:pt x="144740" y="239888"/>
                      </a:cubicBezTo>
                      <a:cubicBezTo>
                        <a:pt x="165705" y="221745"/>
                        <a:pt x="156432" y="39510"/>
                        <a:pt x="132645" y="1975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Freeform 48">
                  <a:extLst>
                    <a:ext uri="{FF2B5EF4-FFF2-40B4-BE49-F238E27FC236}">
                      <a16:creationId xmlns:a16="http://schemas.microsoft.com/office/drawing/2014/main" id="{7CFFDE31-99AD-4FE2-B7BF-C6F5E232F0B4}"/>
                    </a:ext>
                  </a:extLst>
                </p:cNvPr>
                <p:cNvSpPr/>
                <p:nvPr/>
              </p:nvSpPr>
              <p:spPr>
                <a:xfrm flipH="1">
                  <a:off x="6348750" y="3319463"/>
                  <a:ext cx="165127" cy="258762"/>
                </a:xfrm>
                <a:custGeom>
                  <a:avLst/>
                  <a:gdLst>
                    <a:gd name="connsiteX0" fmla="*/ 132645 w 165705"/>
                    <a:gd name="connsiteY0" fmla="*/ 19755 h 258031"/>
                    <a:gd name="connsiteX1" fmla="*/ 2016 w 165705"/>
                    <a:gd name="connsiteY1" fmla="*/ 121355 h 258031"/>
                    <a:gd name="connsiteX2" fmla="*/ 144740 w 165705"/>
                    <a:gd name="connsiteY2" fmla="*/ 239888 h 258031"/>
                    <a:gd name="connsiteX3" fmla="*/ 132645 w 165705"/>
                    <a:gd name="connsiteY3" fmla="*/ 19755 h 258031"/>
                  </a:gdLst>
                  <a:ahLst/>
                  <a:cxnLst>
                    <a:cxn ang="0">
                      <a:pos x="connsiteX0" y="connsiteY0"/>
                    </a:cxn>
                    <a:cxn ang="0">
                      <a:pos x="connsiteX1" y="connsiteY1"/>
                    </a:cxn>
                    <a:cxn ang="0">
                      <a:pos x="connsiteX2" y="connsiteY2"/>
                    </a:cxn>
                    <a:cxn ang="0">
                      <a:pos x="connsiteX3" y="connsiteY3"/>
                    </a:cxn>
                  </a:cxnLst>
                  <a:rect l="l" t="t" r="r" b="b"/>
                  <a:pathLst>
                    <a:path w="165705" h="258031">
                      <a:moveTo>
                        <a:pt x="132645" y="19755"/>
                      </a:moveTo>
                      <a:cubicBezTo>
                        <a:pt x="108858" y="0"/>
                        <a:pt x="0" y="84666"/>
                        <a:pt x="2016" y="121355"/>
                      </a:cubicBezTo>
                      <a:cubicBezTo>
                        <a:pt x="4032" y="158044"/>
                        <a:pt x="123775" y="258031"/>
                        <a:pt x="144740" y="239888"/>
                      </a:cubicBezTo>
                      <a:cubicBezTo>
                        <a:pt x="165705" y="221745"/>
                        <a:pt x="156432" y="39510"/>
                        <a:pt x="132645" y="1975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pic>
          <p:nvPicPr>
            <p:cNvPr id="19" name="Picture 9">
              <a:extLst>
                <a:ext uri="{FF2B5EF4-FFF2-40B4-BE49-F238E27FC236}">
                  <a16:creationId xmlns:a16="http://schemas.microsoft.com/office/drawing/2014/main" id="{E6A1C44A-D167-431E-891A-C13C036CC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285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4">
            <a:extLst>
              <a:ext uri="{FF2B5EF4-FFF2-40B4-BE49-F238E27FC236}">
                <a16:creationId xmlns:a16="http://schemas.microsoft.com/office/drawing/2014/main" id="{0BB48BBB-84E3-4073-A2C5-2DDC904CCAF7}"/>
              </a:ext>
            </a:extLst>
          </p:cNvPr>
          <p:cNvSpPr/>
          <p:nvPr/>
        </p:nvSpPr>
        <p:spPr>
          <a:xfrm>
            <a:off x="7373938" y="1981200"/>
            <a:ext cx="8382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Moon 25">
            <a:extLst>
              <a:ext uri="{FF2B5EF4-FFF2-40B4-BE49-F238E27FC236}">
                <a16:creationId xmlns:a16="http://schemas.microsoft.com/office/drawing/2014/main" id="{4A7123C7-EC5E-4D2E-8EF0-53FE24141529}"/>
              </a:ext>
            </a:extLst>
          </p:cNvPr>
          <p:cNvSpPr/>
          <p:nvPr/>
        </p:nvSpPr>
        <p:spPr>
          <a:xfrm rot="19194037">
            <a:off x="7891463" y="3632200"/>
            <a:ext cx="1143000" cy="2214563"/>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Rectangle 26">
            <a:extLst>
              <a:ext uri="{FF2B5EF4-FFF2-40B4-BE49-F238E27FC236}">
                <a16:creationId xmlns:a16="http://schemas.microsoft.com/office/drawing/2014/main" id="{0946392F-1221-4E68-AAA8-F41AFD749DBC}"/>
              </a:ext>
            </a:extLst>
          </p:cNvPr>
          <p:cNvSpPr/>
          <p:nvPr/>
        </p:nvSpPr>
        <p:spPr>
          <a:xfrm>
            <a:off x="8153400" y="5257800"/>
            <a:ext cx="1447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Moon 27">
            <a:extLst>
              <a:ext uri="{FF2B5EF4-FFF2-40B4-BE49-F238E27FC236}">
                <a16:creationId xmlns:a16="http://schemas.microsoft.com/office/drawing/2014/main" id="{A438F2D8-B605-434D-8007-311B095DFB65}"/>
              </a:ext>
            </a:extLst>
          </p:cNvPr>
          <p:cNvSpPr/>
          <p:nvPr/>
        </p:nvSpPr>
        <p:spPr>
          <a:xfrm rot="19771525">
            <a:off x="7773988" y="3398838"/>
            <a:ext cx="1143000" cy="2366962"/>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Moon 28">
            <a:extLst>
              <a:ext uri="{FF2B5EF4-FFF2-40B4-BE49-F238E27FC236}">
                <a16:creationId xmlns:a16="http://schemas.microsoft.com/office/drawing/2014/main" id="{23639944-4046-4CE1-868B-8AC7E74CF02E}"/>
              </a:ext>
            </a:extLst>
          </p:cNvPr>
          <p:cNvSpPr/>
          <p:nvPr/>
        </p:nvSpPr>
        <p:spPr>
          <a:xfrm rot="20050718">
            <a:off x="7926388" y="2593975"/>
            <a:ext cx="1143000" cy="4316413"/>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Moon 29">
            <a:extLst>
              <a:ext uri="{FF2B5EF4-FFF2-40B4-BE49-F238E27FC236}">
                <a16:creationId xmlns:a16="http://schemas.microsoft.com/office/drawing/2014/main" id="{0DC046A5-CD1E-4259-963D-F3460CC3CA81}"/>
              </a:ext>
            </a:extLst>
          </p:cNvPr>
          <p:cNvSpPr/>
          <p:nvPr/>
        </p:nvSpPr>
        <p:spPr>
          <a:xfrm rot="19958721">
            <a:off x="7794625" y="3246438"/>
            <a:ext cx="1143000" cy="2544762"/>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Moon 30">
            <a:extLst>
              <a:ext uri="{FF2B5EF4-FFF2-40B4-BE49-F238E27FC236}">
                <a16:creationId xmlns:a16="http://schemas.microsoft.com/office/drawing/2014/main" id="{AF628464-D1D1-46A0-835E-51E43BBC102A}"/>
              </a:ext>
            </a:extLst>
          </p:cNvPr>
          <p:cNvSpPr/>
          <p:nvPr/>
        </p:nvSpPr>
        <p:spPr>
          <a:xfrm rot="17928754">
            <a:off x="8026308" y="4458259"/>
            <a:ext cx="1143000" cy="1702419"/>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Moon 31">
            <a:extLst>
              <a:ext uri="{FF2B5EF4-FFF2-40B4-BE49-F238E27FC236}">
                <a16:creationId xmlns:a16="http://schemas.microsoft.com/office/drawing/2014/main" id="{C2255EA0-8F03-43CF-9A37-9F891097B7D8}"/>
              </a:ext>
            </a:extLst>
          </p:cNvPr>
          <p:cNvSpPr/>
          <p:nvPr/>
        </p:nvSpPr>
        <p:spPr>
          <a:xfrm rot="18447666">
            <a:off x="9519444" y="5231606"/>
            <a:ext cx="946150" cy="1741488"/>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Moon 32">
            <a:extLst>
              <a:ext uri="{FF2B5EF4-FFF2-40B4-BE49-F238E27FC236}">
                <a16:creationId xmlns:a16="http://schemas.microsoft.com/office/drawing/2014/main" id="{A652AEF0-1D49-4357-9313-3EFBB28C4E6B}"/>
              </a:ext>
            </a:extLst>
          </p:cNvPr>
          <p:cNvSpPr/>
          <p:nvPr/>
        </p:nvSpPr>
        <p:spPr>
          <a:xfrm rot="18129148">
            <a:off x="8324851" y="4149725"/>
            <a:ext cx="792162" cy="1741487"/>
          </a:xfrm>
          <a:prstGeom prst="mo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TextBox 33">
            <a:extLst>
              <a:ext uri="{FF2B5EF4-FFF2-40B4-BE49-F238E27FC236}">
                <a16:creationId xmlns:a16="http://schemas.microsoft.com/office/drawing/2014/main" id="{6C437B42-FD2F-45AF-93E0-918DEED9BF23}"/>
              </a:ext>
            </a:extLst>
          </p:cNvPr>
          <p:cNvSpPr txBox="1">
            <a:spLocks noChangeArrowheads="1"/>
          </p:cNvSpPr>
          <p:nvPr/>
        </p:nvSpPr>
        <p:spPr bwMode="auto">
          <a:xfrm>
            <a:off x="265849" y="899401"/>
            <a:ext cx="11911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dirty="0"/>
              <a:t>Every credible philosophy or theology (including </a:t>
            </a:r>
            <a:r>
              <a:rPr lang="en-US" altLang="en-US" sz="2400" b="1" dirty="0">
                <a:solidFill>
                  <a:srgbClr val="00FF00"/>
                </a:solidFill>
              </a:rPr>
              <a:t>E</a:t>
            </a:r>
            <a:r>
              <a:rPr lang="en-US" altLang="en-US" sz="2400" b="1" dirty="0"/>
              <a:t>ternalism) must start somewhere. No philosophy can hold water without these philosophical axioms. If you knock the bottom of the barrel out by denying any one of these three axioms, all philosophy (including all of your primacy issues) all fall away.</a:t>
            </a:r>
          </a:p>
        </p:txBody>
      </p:sp>
      <p:cxnSp>
        <p:nvCxnSpPr>
          <p:cNvPr id="35" name="Straight Connector 34">
            <a:extLst>
              <a:ext uri="{FF2B5EF4-FFF2-40B4-BE49-F238E27FC236}">
                <a16:creationId xmlns:a16="http://schemas.microsoft.com/office/drawing/2014/main" id="{D8874165-BC1E-4531-A5FF-88A423CA2476}"/>
              </a:ext>
            </a:extLst>
          </p:cNvPr>
          <p:cNvCxnSpPr/>
          <p:nvPr/>
        </p:nvCxnSpPr>
        <p:spPr>
          <a:xfrm flipH="1">
            <a:off x="11277533" y="2201496"/>
            <a:ext cx="118070" cy="2068844"/>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E8DDDF9-35A6-4FC0-9C42-6EE43DCF9370}"/>
              </a:ext>
            </a:extLst>
          </p:cNvPr>
          <p:cNvSpPr txBox="1"/>
          <p:nvPr/>
        </p:nvSpPr>
        <p:spPr>
          <a:xfrm>
            <a:off x="9704388" y="4859338"/>
            <a:ext cx="1752600" cy="1016000"/>
          </a:xfrm>
          <a:prstGeom prst="rect">
            <a:avLst/>
          </a:prstGeom>
          <a:noFill/>
        </p:spPr>
        <p:txBody>
          <a:bodyPr>
            <a:spAutoFit/>
          </a:bodyPr>
          <a:lstStyle/>
          <a:p>
            <a:pPr algn="ctr" eaLnBrk="1" hangingPunct="1">
              <a:defRPr/>
            </a:pPr>
            <a:r>
              <a:rPr lang="en-US" sz="2000" b="1" dirty="0">
                <a:latin typeface="+mn-lt"/>
                <a:cs typeface="Arial" charset="0"/>
              </a:rPr>
              <a:t>Existence</a:t>
            </a:r>
          </a:p>
          <a:p>
            <a:pPr algn="ctr" eaLnBrk="1" hangingPunct="1">
              <a:defRPr/>
            </a:pPr>
            <a:r>
              <a:rPr lang="en-US" sz="2000" b="1" dirty="0">
                <a:latin typeface="+mn-lt"/>
                <a:cs typeface="Arial" charset="0"/>
              </a:rPr>
              <a:t>Consciousness</a:t>
            </a:r>
          </a:p>
          <a:p>
            <a:pPr algn="ctr" eaLnBrk="1" hangingPunct="1">
              <a:defRPr/>
            </a:pPr>
            <a:r>
              <a:rPr lang="en-US" sz="2000" b="1" dirty="0">
                <a:latin typeface="+mn-lt"/>
                <a:cs typeface="Arial" charset="0"/>
              </a:rPr>
              <a:t>Identity</a:t>
            </a:r>
          </a:p>
        </p:txBody>
      </p:sp>
      <p:sp>
        <p:nvSpPr>
          <p:cNvPr id="37" name="Text Box 13">
            <a:extLst>
              <a:ext uri="{FF2B5EF4-FFF2-40B4-BE49-F238E27FC236}">
                <a16:creationId xmlns:a16="http://schemas.microsoft.com/office/drawing/2014/main" id="{73529251-FADE-4114-8219-62D17A122AE1}"/>
              </a:ext>
            </a:extLst>
          </p:cNvPr>
          <p:cNvSpPr txBox="1">
            <a:spLocks noChangeArrowheads="1"/>
          </p:cNvSpPr>
          <p:nvPr/>
        </p:nvSpPr>
        <p:spPr bwMode="auto">
          <a:xfrm>
            <a:off x="265849" y="2819400"/>
            <a:ext cx="7735151" cy="1200329"/>
          </a:xfrm>
          <a:prstGeom prst="rect">
            <a:avLst/>
          </a:prstGeom>
          <a:noFill/>
          <a:ln w="9525">
            <a:noFill/>
            <a:miter lim="800000"/>
            <a:headEnd/>
            <a:tailEnd/>
          </a:ln>
        </p:spPr>
        <p:txBody>
          <a:bodyPr wrap="square">
            <a:spAutoFit/>
          </a:bodyPr>
          <a:lstStyle/>
          <a:p>
            <a:pPr eaLnBrk="1" hangingPunct="1">
              <a:tabLst>
                <a:tab pos="4516438" algn="l"/>
              </a:tabLst>
              <a:defRPr/>
            </a:pPr>
            <a:r>
              <a:rPr lang="en-US" sz="2400" b="1" dirty="0">
                <a:solidFill>
                  <a:srgbClr val="00FF00"/>
                </a:solidFill>
                <a:latin typeface="+mn-lt"/>
                <a:cs typeface="Arial" charset="0"/>
              </a:rPr>
              <a:t>Irreducible</a:t>
            </a:r>
            <a:r>
              <a:rPr lang="en-US" sz="2400" b="1" dirty="0">
                <a:latin typeface="+mn-lt"/>
                <a:cs typeface="Arial" charset="0"/>
              </a:rPr>
              <a:t> in the sense that these axioms are the very bottom of the barrel.  There is nothing beneath it to lend it support.</a:t>
            </a:r>
          </a:p>
        </p:txBody>
      </p:sp>
      <p:sp>
        <p:nvSpPr>
          <p:cNvPr id="38" name="Text Box 13">
            <a:extLst>
              <a:ext uri="{FF2B5EF4-FFF2-40B4-BE49-F238E27FC236}">
                <a16:creationId xmlns:a16="http://schemas.microsoft.com/office/drawing/2014/main" id="{803EF719-5B12-4FAE-A593-B48654495820}"/>
              </a:ext>
            </a:extLst>
          </p:cNvPr>
          <p:cNvSpPr txBox="1">
            <a:spLocks noChangeArrowheads="1"/>
          </p:cNvSpPr>
          <p:nvPr/>
        </p:nvSpPr>
        <p:spPr bwMode="auto">
          <a:xfrm>
            <a:off x="274807" y="4010561"/>
            <a:ext cx="7924964" cy="1200329"/>
          </a:xfrm>
          <a:prstGeom prst="rect">
            <a:avLst/>
          </a:prstGeom>
          <a:noFill/>
          <a:ln w="9525">
            <a:noFill/>
            <a:miter lim="800000"/>
            <a:headEnd/>
            <a:tailEnd/>
          </a:ln>
        </p:spPr>
        <p:txBody>
          <a:bodyPr wrap="square">
            <a:spAutoFit/>
          </a:bodyPr>
          <a:lstStyle/>
          <a:p>
            <a:pPr eaLnBrk="1" hangingPunct="1">
              <a:tabLst>
                <a:tab pos="4516438" algn="l"/>
              </a:tabLst>
              <a:defRPr/>
            </a:pPr>
            <a:r>
              <a:rPr lang="en-US" sz="2400" b="1" dirty="0">
                <a:solidFill>
                  <a:srgbClr val="00FF00"/>
                </a:solidFill>
                <a:latin typeface="+mn-lt"/>
                <a:cs typeface="Arial" charset="0"/>
              </a:rPr>
              <a:t>Invincible </a:t>
            </a:r>
            <a:r>
              <a:rPr lang="en-US" sz="2400" b="1" dirty="0">
                <a:latin typeface="+mn-lt"/>
                <a:cs typeface="Arial" charset="0"/>
              </a:rPr>
              <a:t>in the sense that they have their own built in self-defense. Epistemologically it is impossible to knock the bottom of the barrel out without reaffirming its validity.</a:t>
            </a:r>
          </a:p>
        </p:txBody>
      </p:sp>
      <p:sp>
        <p:nvSpPr>
          <p:cNvPr id="39" name="Rectangle 38">
            <a:extLst>
              <a:ext uri="{FF2B5EF4-FFF2-40B4-BE49-F238E27FC236}">
                <a16:creationId xmlns:a16="http://schemas.microsoft.com/office/drawing/2014/main" id="{D7B5700F-4695-4221-AB93-E116CC6B7EB7}"/>
              </a:ext>
            </a:extLst>
          </p:cNvPr>
          <p:cNvSpPr/>
          <p:nvPr/>
        </p:nvSpPr>
        <p:spPr>
          <a:xfrm>
            <a:off x="320607" y="5429071"/>
            <a:ext cx="8950146" cy="830997"/>
          </a:xfrm>
          <a:prstGeom prst="rect">
            <a:avLst/>
          </a:prstGeom>
        </p:spPr>
        <p:txBody>
          <a:bodyPr wrap="square">
            <a:spAutoFit/>
          </a:bodyPr>
          <a:lstStyle/>
          <a:p>
            <a:pPr eaLnBrk="1" hangingPunct="1">
              <a:defRPr/>
            </a:pPr>
            <a:r>
              <a:rPr lang="en-US" sz="2400" b="1" dirty="0">
                <a:solidFill>
                  <a:srgbClr val="00FF00"/>
                </a:solidFill>
                <a:latin typeface="+mn-lt"/>
                <a:cs typeface="Arial" charset="0"/>
              </a:rPr>
              <a:t>Inescapable</a:t>
            </a:r>
            <a:r>
              <a:rPr lang="en-US" sz="2400" b="1" dirty="0">
                <a:latin typeface="+mn-lt"/>
                <a:cs typeface="Arial" charset="0"/>
              </a:rPr>
              <a:t> in that they are necessarily presupposed in every thought, word, feeling, action, belief or testimony being born.</a:t>
            </a:r>
          </a:p>
        </p:txBody>
      </p:sp>
    </p:spTree>
    <p:extLst>
      <p:ext uri="{BB962C8B-B14F-4D97-AF65-F5344CB8AC3E}">
        <p14:creationId xmlns:p14="http://schemas.microsoft.com/office/powerpoint/2010/main" val="110842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17</a:t>
            </a:fld>
            <a:endParaRPr lang="en-US" altLang="en-US" dirty="0"/>
          </a:p>
        </p:txBody>
      </p:sp>
      <p:sp>
        <p:nvSpPr>
          <p:cNvPr id="51" name="Rectangle 50">
            <a:extLst>
              <a:ext uri="{FF2B5EF4-FFF2-40B4-BE49-F238E27FC236}">
                <a16:creationId xmlns:a16="http://schemas.microsoft.com/office/drawing/2014/main" id="{B602E7A0-CDD9-4FD6-9578-7E550982BFE7}"/>
              </a:ext>
            </a:extLst>
          </p:cNvPr>
          <p:cNvSpPr/>
          <p:nvPr/>
        </p:nvSpPr>
        <p:spPr bwMode="auto">
          <a:xfrm>
            <a:off x="14288" y="0"/>
            <a:ext cx="122682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7" name="Group 41">
            <a:extLst>
              <a:ext uri="{FF2B5EF4-FFF2-40B4-BE49-F238E27FC236}">
                <a16:creationId xmlns:a16="http://schemas.microsoft.com/office/drawing/2014/main" id="{9B492F5D-E150-443C-B1EC-E610855A7BA6}"/>
              </a:ext>
            </a:extLst>
          </p:cNvPr>
          <p:cNvGrpSpPr>
            <a:grpSpLocks/>
          </p:cNvGrpSpPr>
          <p:nvPr/>
        </p:nvGrpSpPr>
        <p:grpSpPr bwMode="auto">
          <a:xfrm>
            <a:off x="7747000" y="1857375"/>
            <a:ext cx="3911600" cy="4648200"/>
            <a:chOff x="4267200" y="1600200"/>
            <a:chExt cx="3912235" cy="4648200"/>
          </a:xfrm>
        </p:grpSpPr>
        <p:grpSp>
          <p:nvGrpSpPr>
            <p:cNvPr id="18" name="Group 23">
              <a:extLst>
                <a:ext uri="{FF2B5EF4-FFF2-40B4-BE49-F238E27FC236}">
                  <a16:creationId xmlns:a16="http://schemas.microsoft.com/office/drawing/2014/main" id="{2C9682D5-D24A-407F-88C1-9C7711215B85}"/>
                </a:ext>
              </a:extLst>
            </p:cNvPr>
            <p:cNvGrpSpPr>
              <a:grpSpLocks/>
            </p:cNvGrpSpPr>
            <p:nvPr/>
          </p:nvGrpSpPr>
          <p:grpSpPr bwMode="auto">
            <a:xfrm>
              <a:off x="4267200" y="1600200"/>
              <a:ext cx="3912235" cy="4648200"/>
              <a:chOff x="4267200" y="1600200"/>
              <a:chExt cx="3912235" cy="4648200"/>
            </a:xfrm>
          </p:grpSpPr>
          <p:pic>
            <p:nvPicPr>
              <p:cNvPr id="20" name="Picture 6">
                <a:extLst>
                  <a:ext uri="{FF2B5EF4-FFF2-40B4-BE49-F238E27FC236}">
                    <a16:creationId xmlns:a16="http://schemas.microsoft.com/office/drawing/2014/main" id="{DC928DFC-A1C0-47E3-9FA6-40385AF01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391223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2">
                <a:extLst>
                  <a:ext uri="{FF2B5EF4-FFF2-40B4-BE49-F238E27FC236}">
                    <a16:creationId xmlns:a16="http://schemas.microsoft.com/office/drawing/2014/main" id="{406018B9-EE3C-4DD2-992C-FB0D9B420994}"/>
                  </a:ext>
                </a:extLst>
              </p:cNvPr>
              <p:cNvGrpSpPr>
                <a:grpSpLocks/>
              </p:cNvGrpSpPr>
              <p:nvPr/>
            </p:nvGrpSpPr>
            <p:grpSpPr bwMode="auto">
              <a:xfrm>
                <a:off x="5341659" y="3235476"/>
                <a:ext cx="1172836" cy="422123"/>
                <a:chOff x="5341659" y="3235476"/>
                <a:chExt cx="1172836" cy="422123"/>
              </a:xfrm>
            </p:grpSpPr>
            <p:sp>
              <p:nvSpPr>
                <p:cNvPr id="22" name="Oval 21">
                  <a:extLst>
                    <a:ext uri="{FF2B5EF4-FFF2-40B4-BE49-F238E27FC236}">
                      <a16:creationId xmlns:a16="http://schemas.microsoft.com/office/drawing/2014/main" id="{497B6096-8921-48D2-8036-03F751C51ECD}"/>
                    </a:ext>
                  </a:extLst>
                </p:cNvPr>
                <p:cNvSpPr/>
                <p:nvPr/>
              </p:nvSpPr>
              <p:spPr>
                <a:xfrm>
                  <a:off x="5375454" y="3235325"/>
                  <a:ext cx="1103492" cy="422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Freeform 47">
                  <a:extLst>
                    <a:ext uri="{FF2B5EF4-FFF2-40B4-BE49-F238E27FC236}">
                      <a16:creationId xmlns:a16="http://schemas.microsoft.com/office/drawing/2014/main" id="{CADC91AA-D0FB-45A8-BDEC-F34511596704}"/>
                    </a:ext>
                  </a:extLst>
                </p:cNvPr>
                <p:cNvSpPr/>
                <p:nvPr/>
              </p:nvSpPr>
              <p:spPr>
                <a:xfrm>
                  <a:off x="5342112" y="3321050"/>
                  <a:ext cx="165127" cy="257175"/>
                </a:xfrm>
                <a:custGeom>
                  <a:avLst/>
                  <a:gdLst>
                    <a:gd name="connsiteX0" fmla="*/ 132645 w 165705"/>
                    <a:gd name="connsiteY0" fmla="*/ 19755 h 258031"/>
                    <a:gd name="connsiteX1" fmla="*/ 2016 w 165705"/>
                    <a:gd name="connsiteY1" fmla="*/ 121355 h 258031"/>
                    <a:gd name="connsiteX2" fmla="*/ 144740 w 165705"/>
                    <a:gd name="connsiteY2" fmla="*/ 239888 h 258031"/>
                    <a:gd name="connsiteX3" fmla="*/ 132645 w 165705"/>
                    <a:gd name="connsiteY3" fmla="*/ 19755 h 258031"/>
                  </a:gdLst>
                  <a:ahLst/>
                  <a:cxnLst>
                    <a:cxn ang="0">
                      <a:pos x="connsiteX0" y="connsiteY0"/>
                    </a:cxn>
                    <a:cxn ang="0">
                      <a:pos x="connsiteX1" y="connsiteY1"/>
                    </a:cxn>
                    <a:cxn ang="0">
                      <a:pos x="connsiteX2" y="connsiteY2"/>
                    </a:cxn>
                    <a:cxn ang="0">
                      <a:pos x="connsiteX3" y="connsiteY3"/>
                    </a:cxn>
                  </a:cxnLst>
                  <a:rect l="l" t="t" r="r" b="b"/>
                  <a:pathLst>
                    <a:path w="165705" h="258031">
                      <a:moveTo>
                        <a:pt x="132645" y="19755"/>
                      </a:moveTo>
                      <a:cubicBezTo>
                        <a:pt x="108858" y="0"/>
                        <a:pt x="0" y="84666"/>
                        <a:pt x="2016" y="121355"/>
                      </a:cubicBezTo>
                      <a:cubicBezTo>
                        <a:pt x="4032" y="158044"/>
                        <a:pt x="123775" y="258031"/>
                        <a:pt x="144740" y="239888"/>
                      </a:cubicBezTo>
                      <a:cubicBezTo>
                        <a:pt x="165705" y="221745"/>
                        <a:pt x="156432" y="39510"/>
                        <a:pt x="132645" y="1975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Freeform 48">
                  <a:extLst>
                    <a:ext uri="{FF2B5EF4-FFF2-40B4-BE49-F238E27FC236}">
                      <a16:creationId xmlns:a16="http://schemas.microsoft.com/office/drawing/2014/main" id="{7CFFDE31-99AD-4FE2-B7BF-C6F5E232F0B4}"/>
                    </a:ext>
                  </a:extLst>
                </p:cNvPr>
                <p:cNvSpPr/>
                <p:nvPr/>
              </p:nvSpPr>
              <p:spPr>
                <a:xfrm flipH="1">
                  <a:off x="6348750" y="3319463"/>
                  <a:ext cx="165127" cy="258762"/>
                </a:xfrm>
                <a:custGeom>
                  <a:avLst/>
                  <a:gdLst>
                    <a:gd name="connsiteX0" fmla="*/ 132645 w 165705"/>
                    <a:gd name="connsiteY0" fmla="*/ 19755 h 258031"/>
                    <a:gd name="connsiteX1" fmla="*/ 2016 w 165705"/>
                    <a:gd name="connsiteY1" fmla="*/ 121355 h 258031"/>
                    <a:gd name="connsiteX2" fmla="*/ 144740 w 165705"/>
                    <a:gd name="connsiteY2" fmla="*/ 239888 h 258031"/>
                    <a:gd name="connsiteX3" fmla="*/ 132645 w 165705"/>
                    <a:gd name="connsiteY3" fmla="*/ 19755 h 258031"/>
                  </a:gdLst>
                  <a:ahLst/>
                  <a:cxnLst>
                    <a:cxn ang="0">
                      <a:pos x="connsiteX0" y="connsiteY0"/>
                    </a:cxn>
                    <a:cxn ang="0">
                      <a:pos x="connsiteX1" y="connsiteY1"/>
                    </a:cxn>
                    <a:cxn ang="0">
                      <a:pos x="connsiteX2" y="connsiteY2"/>
                    </a:cxn>
                    <a:cxn ang="0">
                      <a:pos x="connsiteX3" y="connsiteY3"/>
                    </a:cxn>
                  </a:cxnLst>
                  <a:rect l="l" t="t" r="r" b="b"/>
                  <a:pathLst>
                    <a:path w="165705" h="258031">
                      <a:moveTo>
                        <a:pt x="132645" y="19755"/>
                      </a:moveTo>
                      <a:cubicBezTo>
                        <a:pt x="108858" y="0"/>
                        <a:pt x="0" y="84666"/>
                        <a:pt x="2016" y="121355"/>
                      </a:cubicBezTo>
                      <a:cubicBezTo>
                        <a:pt x="4032" y="158044"/>
                        <a:pt x="123775" y="258031"/>
                        <a:pt x="144740" y="239888"/>
                      </a:cubicBezTo>
                      <a:cubicBezTo>
                        <a:pt x="165705" y="221745"/>
                        <a:pt x="156432" y="39510"/>
                        <a:pt x="132645" y="1975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pic>
          <p:nvPicPr>
            <p:cNvPr id="19" name="Picture 9">
              <a:extLst>
                <a:ext uri="{FF2B5EF4-FFF2-40B4-BE49-F238E27FC236}">
                  <a16:creationId xmlns:a16="http://schemas.microsoft.com/office/drawing/2014/main" id="{E6A1C44A-D167-431E-891A-C13C036CC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285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4">
            <a:extLst>
              <a:ext uri="{FF2B5EF4-FFF2-40B4-BE49-F238E27FC236}">
                <a16:creationId xmlns:a16="http://schemas.microsoft.com/office/drawing/2014/main" id="{0BB48BBB-84E3-4073-A2C5-2DDC904CCAF7}"/>
              </a:ext>
            </a:extLst>
          </p:cNvPr>
          <p:cNvSpPr/>
          <p:nvPr/>
        </p:nvSpPr>
        <p:spPr>
          <a:xfrm>
            <a:off x="7373938" y="1981200"/>
            <a:ext cx="8382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Moon 25">
            <a:extLst>
              <a:ext uri="{FF2B5EF4-FFF2-40B4-BE49-F238E27FC236}">
                <a16:creationId xmlns:a16="http://schemas.microsoft.com/office/drawing/2014/main" id="{4A7123C7-EC5E-4D2E-8EF0-53FE24141529}"/>
              </a:ext>
            </a:extLst>
          </p:cNvPr>
          <p:cNvSpPr/>
          <p:nvPr/>
        </p:nvSpPr>
        <p:spPr>
          <a:xfrm rot="19194037">
            <a:off x="7891463" y="3632200"/>
            <a:ext cx="1143000" cy="2214563"/>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Rectangle 26">
            <a:extLst>
              <a:ext uri="{FF2B5EF4-FFF2-40B4-BE49-F238E27FC236}">
                <a16:creationId xmlns:a16="http://schemas.microsoft.com/office/drawing/2014/main" id="{0946392F-1221-4E68-AAA8-F41AFD749DBC}"/>
              </a:ext>
            </a:extLst>
          </p:cNvPr>
          <p:cNvSpPr/>
          <p:nvPr/>
        </p:nvSpPr>
        <p:spPr>
          <a:xfrm>
            <a:off x="8153400" y="5257800"/>
            <a:ext cx="1447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Moon 27">
            <a:extLst>
              <a:ext uri="{FF2B5EF4-FFF2-40B4-BE49-F238E27FC236}">
                <a16:creationId xmlns:a16="http://schemas.microsoft.com/office/drawing/2014/main" id="{A438F2D8-B605-434D-8007-311B095DFB65}"/>
              </a:ext>
            </a:extLst>
          </p:cNvPr>
          <p:cNvSpPr/>
          <p:nvPr/>
        </p:nvSpPr>
        <p:spPr>
          <a:xfrm rot="19771525">
            <a:off x="7773988" y="3398838"/>
            <a:ext cx="1143000" cy="2366962"/>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Moon 28">
            <a:extLst>
              <a:ext uri="{FF2B5EF4-FFF2-40B4-BE49-F238E27FC236}">
                <a16:creationId xmlns:a16="http://schemas.microsoft.com/office/drawing/2014/main" id="{23639944-4046-4CE1-868B-8AC7E74CF02E}"/>
              </a:ext>
            </a:extLst>
          </p:cNvPr>
          <p:cNvSpPr/>
          <p:nvPr/>
        </p:nvSpPr>
        <p:spPr>
          <a:xfrm rot="20050718">
            <a:off x="7926388" y="2593975"/>
            <a:ext cx="1143000" cy="4316413"/>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Moon 29">
            <a:extLst>
              <a:ext uri="{FF2B5EF4-FFF2-40B4-BE49-F238E27FC236}">
                <a16:creationId xmlns:a16="http://schemas.microsoft.com/office/drawing/2014/main" id="{0DC046A5-CD1E-4259-963D-F3460CC3CA81}"/>
              </a:ext>
            </a:extLst>
          </p:cNvPr>
          <p:cNvSpPr/>
          <p:nvPr/>
        </p:nvSpPr>
        <p:spPr>
          <a:xfrm rot="19958721">
            <a:off x="7794625" y="3246438"/>
            <a:ext cx="1143000" cy="2544762"/>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Moon 30">
            <a:extLst>
              <a:ext uri="{FF2B5EF4-FFF2-40B4-BE49-F238E27FC236}">
                <a16:creationId xmlns:a16="http://schemas.microsoft.com/office/drawing/2014/main" id="{AF628464-D1D1-46A0-835E-51E43BBC102A}"/>
              </a:ext>
            </a:extLst>
          </p:cNvPr>
          <p:cNvSpPr/>
          <p:nvPr/>
        </p:nvSpPr>
        <p:spPr>
          <a:xfrm rot="17928754">
            <a:off x="8026308" y="4458259"/>
            <a:ext cx="1143000" cy="1702419"/>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Moon 31">
            <a:extLst>
              <a:ext uri="{FF2B5EF4-FFF2-40B4-BE49-F238E27FC236}">
                <a16:creationId xmlns:a16="http://schemas.microsoft.com/office/drawing/2014/main" id="{C2255EA0-8F03-43CF-9A37-9F891097B7D8}"/>
              </a:ext>
            </a:extLst>
          </p:cNvPr>
          <p:cNvSpPr/>
          <p:nvPr/>
        </p:nvSpPr>
        <p:spPr>
          <a:xfrm rot="18447666">
            <a:off x="9519444" y="5231606"/>
            <a:ext cx="946150" cy="1741488"/>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Moon 32">
            <a:extLst>
              <a:ext uri="{FF2B5EF4-FFF2-40B4-BE49-F238E27FC236}">
                <a16:creationId xmlns:a16="http://schemas.microsoft.com/office/drawing/2014/main" id="{A652AEF0-1D49-4357-9313-3EFBB28C4E6B}"/>
              </a:ext>
            </a:extLst>
          </p:cNvPr>
          <p:cNvSpPr/>
          <p:nvPr/>
        </p:nvSpPr>
        <p:spPr>
          <a:xfrm rot="18129148">
            <a:off x="8324851" y="4149725"/>
            <a:ext cx="792162" cy="1741487"/>
          </a:xfrm>
          <a:prstGeom prst="mo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TextBox 35">
            <a:extLst>
              <a:ext uri="{FF2B5EF4-FFF2-40B4-BE49-F238E27FC236}">
                <a16:creationId xmlns:a16="http://schemas.microsoft.com/office/drawing/2014/main" id="{7E8DDDF9-35A6-4FC0-9C42-6EE43DCF9370}"/>
              </a:ext>
            </a:extLst>
          </p:cNvPr>
          <p:cNvSpPr txBox="1"/>
          <p:nvPr/>
        </p:nvSpPr>
        <p:spPr>
          <a:xfrm>
            <a:off x="9704388" y="4859338"/>
            <a:ext cx="1752600" cy="1016000"/>
          </a:xfrm>
          <a:prstGeom prst="rect">
            <a:avLst/>
          </a:prstGeom>
          <a:noFill/>
        </p:spPr>
        <p:txBody>
          <a:bodyPr>
            <a:spAutoFit/>
          </a:bodyPr>
          <a:lstStyle/>
          <a:p>
            <a:pPr algn="ctr" eaLnBrk="1" hangingPunct="1">
              <a:defRPr/>
            </a:pPr>
            <a:r>
              <a:rPr lang="en-US" sz="2000" b="1" dirty="0">
                <a:latin typeface="+mn-lt"/>
                <a:cs typeface="Arial" charset="0"/>
              </a:rPr>
              <a:t>Existence</a:t>
            </a:r>
          </a:p>
          <a:p>
            <a:pPr algn="ctr" eaLnBrk="1" hangingPunct="1">
              <a:defRPr/>
            </a:pPr>
            <a:r>
              <a:rPr lang="en-US" sz="2000" b="1" dirty="0">
                <a:latin typeface="+mn-lt"/>
                <a:cs typeface="Arial" charset="0"/>
              </a:rPr>
              <a:t>Consciousness</a:t>
            </a:r>
          </a:p>
          <a:p>
            <a:pPr algn="ctr" eaLnBrk="1" hangingPunct="1">
              <a:defRPr/>
            </a:pPr>
            <a:r>
              <a:rPr lang="en-US" sz="2000" b="1" dirty="0">
                <a:latin typeface="+mn-lt"/>
                <a:cs typeface="Arial" charset="0"/>
              </a:rPr>
              <a:t>Identity</a:t>
            </a:r>
          </a:p>
        </p:txBody>
      </p:sp>
      <p:sp>
        <p:nvSpPr>
          <p:cNvPr id="40" name="Text Box 13">
            <a:extLst>
              <a:ext uri="{FF2B5EF4-FFF2-40B4-BE49-F238E27FC236}">
                <a16:creationId xmlns:a16="http://schemas.microsoft.com/office/drawing/2014/main" id="{469863DA-076E-45A4-BA83-68BB53297DBB}"/>
              </a:ext>
            </a:extLst>
          </p:cNvPr>
          <p:cNvSpPr txBox="1">
            <a:spLocks noChangeArrowheads="1"/>
          </p:cNvSpPr>
          <p:nvPr/>
        </p:nvSpPr>
        <p:spPr bwMode="auto">
          <a:xfrm>
            <a:off x="152400" y="152400"/>
            <a:ext cx="12025312" cy="1446550"/>
          </a:xfrm>
          <a:prstGeom prst="rect">
            <a:avLst/>
          </a:prstGeom>
          <a:noFill/>
          <a:ln w="9525">
            <a:noFill/>
            <a:miter lim="800000"/>
            <a:headEnd/>
            <a:tailEnd/>
          </a:ln>
        </p:spPr>
        <p:txBody>
          <a:bodyPr wrap="square">
            <a:spAutoFit/>
          </a:bodyPr>
          <a:lstStyle/>
          <a:p>
            <a:pPr algn="ctr" eaLnBrk="1" hangingPunct="1">
              <a:tabLst>
                <a:tab pos="4516438" algn="l"/>
              </a:tabLst>
              <a:defRPr/>
            </a:pPr>
            <a:r>
              <a:rPr lang="en-US" sz="4400" b="1" dirty="0">
                <a:latin typeface="+mn-lt"/>
                <a:cs typeface="Arial" charset="0"/>
              </a:rPr>
              <a:t>Three </a:t>
            </a:r>
            <a:r>
              <a:rPr lang="en-US" sz="4400" b="1" dirty="0">
                <a:solidFill>
                  <a:srgbClr val="00FF00"/>
                </a:solidFill>
                <a:latin typeface="+mn-lt"/>
                <a:cs typeface="Arial" charset="0"/>
              </a:rPr>
              <a:t>Basic</a:t>
            </a:r>
            <a:r>
              <a:rPr lang="en-US" sz="4400" b="1" dirty="0">
                <a:latin typeface="+mn-lt"/>
                <a:cs typeface="Arial" charset="0"/>
              </a:rPr>
              <a:t> Axioms of </a:t>
            </a:r>
            <a:r>
              <a:rPr lang="en-US" sz="4400" b="1" dirty="0">
                <a:solidFill>
                  <a:srgbClr val="00FF00"/>
                </a:solidFill>
                <a:latin typeface="+mn-lt"/>
                <a:cs typeface="Arial" charset="0"/>
              </a:rPr>
              <a:t>E</a:t>
            </a:r>
            <a:r>
              <a:rPr lang="en-US" sz="4400" b="1" dirty="0">
                <a:latin typeface="+mn-lt"/>
                <a:cs typeface="Arial" charset="0"/>
              </a:rPr>
              <a:t>ternalism are </a:t>
            </a:r>
          </a:p>
          <a:p>
            <a:pPr algn="ctr" eaLnBrk="1" hangingPunct="1">
              <a:tabLst>
                <a:tab pos="4516438" algn="l"/>
              </a:tabLst>
              <a:defRPr/>
            </a:pPr>
            <a:r>
              <a:rPr lang="en-US" sz="4400" b="1" dirty="0">
                <a:solidFill>
                  <a:srgbClr val="00FF00"/>
                </a:solidFill>
                <a:latin typeface="+mn-lt"/>
                <a:cs typeface="Arial" charset="0"/>
              </a:rPr>
              <a:t>Irreducible</a:t>
            </a:r>
            <a:r>
              <a:rPr lang="en-US" sz="4400" b="1" dirty="0">
                <a:latin typeface="+mn-lt"/>
                <a:cs typeface="Arial" charset="0"/>
              </a:rPr>
              <a:t>, </a:t>
            </a:r>
            <a:r>
              <a:rPr lang="en-US" sz="4400" b="1" dirty="0">
                <a:solidFill>
                  <a:srgbClr val="00FF00"/>
                </a:solidFill>
                <a:latin typeface="+mn-lt"/>
                <a:cs typeface="Arial" charset="0"/>
              </a:rPr>
              <a:t>Invincible</a:t>
            </a:r>
            <a:r>
              <a:rPr lang="en-US" sz="4400" b="1" dirty="0">
                <a:latin typeface="+mn-lt"/>
                <a:cs typeface="Arial" charset="0"/>
              </a:rPr>
              <a:t> and </a:t>
            </a:r>
            <a:r>
              <a:rPr lang="en-US" sz="4400" b="1" dirty="0">
                <a:solidFill>
                  <a:srgbClr val="00FF00"/>
                </a:solidFill>
                <a:latin typeface="+mn-lt"/>
                <a:cs typeface="Arial" charset="0"/>
              </a:rPr>
              <a:t>Inescapable</a:t>
            </a:r>
          </a:p>
        </p:txBody>
      </p:sp>
      <p:cxnSp>
        <p:nvCxnSpPr>
          <p:cNvPr id="41" name="Straight Connector 40">
            <a:extLst>
              <a:ext uri="{FF2B5EF4-FFF2-40B4-BE49-F238E27FC236}">
                <a16:creationId xmlns:a16="http://schemas.microsoft.com/office/drawing/2014/main" id="{067EDC49-EF7E-4F72-93A5-5C1EC81C30D3}"/>
              </a:ext>
            </a:extLst>
          </p:cNvPr>
          <p:cNvCxnSpPr/>
          <p:nvPr/>
        </p:nvCxnSpPr>
        <p:spPr>
          <a:xfrm rot="5400000">
            <a:off x="4830596" y="5240296"/>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9905AF9-1D12-4028-9063-4BBBB4385E9C}"/>
              </a:ext>
            </a:extLst>
          </p:cNvPr>
          <p:cNvCxnSpPr/>
          <p:nvPr/>
        </p:nvCxnSpPr>
        <p:spPr>
          <a:xfrm>
            <a:off x="5270334" y="5703846"/>
            <a:ext cx="3733800" cy="1587"/>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 Box 13">
            <a:extLst>
              <a:ext uri="{FF2B5EF4-FFF2-40B4-BE49-F238E27FC236}">
                <a16:creationId xmlns:a16="http://schemas.microsoft.com/office/drawing/2014/main" id="{D669EC79-921F-42DC-A61A-83798DB9EA94}"/>
              </a:ext>
            </a:extLst>
          </p:cNvPr>
          <p:cNvSpPr txBox="1">
            <a:spLocks noChangeArrowheads="1"/>
          </p:cNvSpPr>
          <p:nvPr/>
        </p:nvSpPr>
        <p:spPr bwMode="auto">
          <a:xfrm>
            <a:off x="533400" y="2479633"/>
            <a:ext cx="7588579" cy="2554545"/>
          </a:xfrm>
          <a:prstGeom prst="rect">
            <a:avLst/>
          </a:prstGeom>
          <a:noFill/>
          <a:ln w="9525">
            <a:noFill/>
            <a:miter lim="800000"/>
            <a:headEnd/>
            <a:tailEnd/>
          </a:ln>
        </p:spPr>
        <p:txBody>
          <a:bodyPr wrap="square">
            <a:spAutoFit/>
          </a:bodyPr>
          <a:lstStyle/>
          <a:p>
            <a:pPr eaLnBrk="1" hangingPunct="1">
              <a:defRPr/>
            </a:pPr>
            <a:r>
              <a:rPr lang="en-US" sz="4000" b="1" dirty="0">
                <a:latin typeface="+mn-lt"/>
                <a:cs typeface="Arial" charset="0"/>
              </a:rPr>
              <a:t>You cannot say that Jesus is the Christ or the Book of Mormon is true without these axioms being used. </a:t>
            </a:r>
          </a:p>
        </p:txBody>
      </p:sp>
    </p:spTree>
    <p:extLst>
      <p:ext uri="{BB962C8B-B14F-4D97-AF65-F5344CB8AC3E}">
        <p14:creationId xmlns:p14="http://schemas.microsoft.com/office/powerpoint/2010/main" val="2345206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18</a:t>
            </a:fld>
            <a:endParaRPr lang="en-US" altLang="en-US" dirty="0"/>
          </a:p>
        </p:txBody>
      </p:sp>
      <p:sp>
        <p:nvSpPr>
          <p:cNvPr id="4" name="Rectangle 1">
            <a:extLst>
              <a:ext uri="{FF2B5EF4-FFF2-40B4-BE49-F238E27FC236}">
                <a16:creationId xmlns:a16="http://schemas.microsoft.com/office/drawing/2014/main" id="{140344F9-1CAF-40C8-B08F-21D6380DFB6E}"/>
              </a:ext>
            </a:extLst>
          </p:cNvPr>
          <p:cNvSpPr>
            <a:spLocks noChangeArrowheads="1"/>
          </p:cNvSpPr>
          <p:nvPr/>
        </p:nvSpPr>
        <p:spPr bwMode="auto">
          <a:xfrm>
            <a:off x="1981200" y="762000"/>
            <a:ext cx="102107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600" b="1" dirty="0">
                <a:solidFill>
                  <a:srgbClr val="FFFF00"/>
                </a:solidFill>
                <a:latin typeface="+mn-lt"/>
              </a:rPr>
              <a:t>Heraclitus:  </a:t>
            </a:r>
            <a:r>
              <a:rPr lang="en-US" altLang="en-US" sz="2600" b="1" dirty="0">
                <a:solidFill>
                  <a:srgbClr val="FF0000"/>
                </a:solidFill>
                <a:latin typeface="+mn-lt"/>
              </a:rPr>
              <a:t>“</a:t>
            </a:r>
            <a:r>
              <a:rPr lang="en-US" altLang="en-US" sz="2600" dirty="0">
                <a:solidFill>
                  <a:srgbClr val="FF0000"/>
                </a:solidFill>
                <a:latin typeface="+mn-lt"/>
              </a:rPr>
              <a:t>Nothing exists.  Everything is change. No man ever steps in the same river twice“. </a:t>
            </a:r>
          </a:p>
        </p:txBody>
      </p:sp>
      <p:sp>
        <p:nvSpPr>
          <p:cNvPr id="5" name="Rectangle 4">
            <a:extLst>
              <a:ext uri="{FF2B5EF4-FFF2-40B4-BE49-F238E27FC236}">
                <a16:creationId xmlns:a16="http://schemas.microsoft.com/office/drawing/2014/main" id="{C6EA6D1F-7314-41CC-A841-72EB00A3A864}"/>
              </a:ext>
            </a:extLst>
          </p:cNvPr>
          <p:cNvSpPr>
            <a:spLocks noChangeArrowheads="1"/>
          </p:cNvSpPr>
          <p:nvPr/>
        </p:nvSpPr>
        <p:spPr bwMode="auto">
          <a:xfrm>
            <a:off x="2667000" y="3810000"/>
            <a:ext cx="901699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r>
              <a:rPr lang="en-US" altLang="en-US" sz="2200" dirty="0">
                <a:solidFill>
                  <a:schemeClr val="bg1"/>
                </a:solidFill>
                <a:latin typeface="+mn-lt"/>
              </a:rPr>
              <a:t>In order to even utter the word “I” what assumptions are present?</a:t>
            </a:r>
          </a:p>
          <a:p>
            <a:pPr>
              <a:spcBef>
                <a:spcPct val="0"/>
              </a:spcBef>
              <a:buFont typeface="Arial" panose="020B0604020202020204" pitchFamily="34" charset="0"/>
              <a:buNone/>
            </a:pPr>
            <a:r>
              <a:rPr lang="en-US" altLang="en-US" sz="2200" dirty="0">
                <a:solidFill>
                  <a:schemeClr val="bg1"/>
                </a:solidFill>
                <a:latin typeface="+mn-lt"/>
              </a:rPr>
              <a:t>Let’s replace a few words with their full meaning:</a:t>
            </a:r>
          </a:p>
          <a:p>
            <a:pPr lvl="1">
              <a:spcBef>
                <a:spcPct val="0"/>
              </a:spcBef>
              <a:buFont typeface="Arial" panose="020B0604020202020204" pitchFamily="34" charset="0"/>
              <a:buNone/>
            </a:pPr>
            <a:r>
              <a:rPr lang="en-US" altLang="en-US" sz="2200" dirty="0">
                <a:solidFill>
                  <a:schemeClr val="bg1"/>
                </a:solidFill>
                <a:latin typeface="+mn-lt"/>
              </a:rPr>
              <a:t>“I” = “I exist” … </a:t>
            </a:r>
            <a:r>
              <a:rPr lang="en-US" altLang="en-US" sz="2200" dirty="0">
                <a:solidFill>
                  <a:srgbClr val="FFFF00"/>
                </a:solidFill>
                <a:latin typeface="+mn-lt"/>
              </a:rPr>
              <a:t>Otherwise who is doing the talking?</a:t>
            </a:r>
          </a:p>
          <a:p>
            <a:pPr lvl="1">
              <a:spcBef>
                <a:spcPct val="0"/>
              </a:spcBef>
              <a:buNone/>
            </a:pPr>
            <a:r>
              <a:rPr lang="en-US" altLang="en-US" sz="2200" dirty="0">
                <a:solidFill>
                  <a:schemeClr val="bg1"/>
                </a:solidFill>
                <a:latin typeface="+mn-lt"/>
              </a:rPr>
              <a:t>“Think” = “Conscious” … </a:t>
            </a:r>
            <a:r>
              <a:rPr lang="en-US" altLang="en-US" sz="2200" dirty="0">
                <a:solidFill>
                  <a:srgbClr val="FFFF00"/>
                </a:solidFill>
                <a:latin typeface="+mn-lt"/>
              </a:rPr>
              <a:t>Otherwise who is doing the thinking?</a:t>
            </a:r>
          </a:p>
          <a:p>
            <a:pPr lvl="1">
              <a:spcBef>
                <a:spcPct val="0"/>
              </a:spcBef>
              <a:buFont typeface="Arial" panose="020B0604020202020204" pitchFamily="34" charset="0"/>
              <a:buNone/>
            </a:pPr>
            <a:r>
              <a:rPr lang="en-US" altLang="en-US" sz="2200" dirty="0">
                <a:solidFill>
                  <a:schemeClr val="bg1"/>
                </a:solidFill>
                <a:latin typeface="+mn-lt"/>
              </a:rPr>
              <a:t>“I am” = “I exist”  … Was already implied in the premise.</a:t>
            </a:r>
          </a:p>
          <a:p>
            <a:pPr>
              <a:spcBef>
                <a:spcPct val="0"/>
              </a:spcBef>
              <a:buFont typeface="Arial" panose="020B0604020202020204" pitchFamily="34" charset="0"/>
              <a:buNone/>
            </a:pPr>
            <a:r>
              <a:rPr lang="en-US" altLang="en-US" sz="2200" dirty="0">
                <a:solidFill>
                  <a:srgbClr val="FF0000"/>
                </a:solidFill>
                <a:latin typeface="+mn-lt"/>
              </a:rPr>
              <a:t>        “I exist, I am conscious, therefore I exist.”</a:t>
            </a:r>
          </a:p>
        </p:txBody>
      </p:sp>
      <p:sp>
        <p:nvSpPr>
          <p:cNvPr id="6" name="Rectangle 5">
            <a:extLst>
              <a:ext uri="{FF2B5EF4-FFF2-40B4-BE49-F238E27FC236}">
                <a16:creationId xmlns:a16="http://schemas.microsoft.com/office/drawing/2014/main" id="{EC050921-748C-41D3-BFF3-391415BEE0D4}"/>
              </a:ext>
            </a:extLst>
          </p:cNvPr>
          <p:cNvSpPr>
            <a:spLocks noChangeArrowheads="1"/>
          </p:cNvSpPr>
          <p:nvPr/>
        </p:nvSpPr>
        <p:spPr bwMode="auto">
          <a:xfrm>
            <a:off x="381000" y="6096000"/>
            <a:ext cx="11506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b="1" dirty="0">
                <a:solidFill>
                  <a:srgbClr val="FF0000"/>
                </a:solidFill>
                <a:latin typeface="+mn-lt"/>
              </a:rPr>
              <a:t>PROBLEM: </a:t>
            </a:r>
            <a:r>
              <a:rPr lang="en-US" altLang="en-US" sz="2000" dirty="0">
                <a:solidFill>
                  <a:srgbClr val="FF0000"/>
                </a:solidFill>
                <a:latin typeface="+mn-lt"/>
              </a:rPr>
              <a:t>Tautology (Circular Reasoning): </a:t>
            </a:r>
            <a:r>
              <a:rPr lang="en-US" altLang="en-US" sz="2000" dirty="0">
                <a:solidFill>
                  <a:schemeClr val="bg1"/>
                </a:solidFill>
                <a:latin typeface="+mn-lt"/>
              </a:rPr>
              <a:t> A logical fallacy in which the premise is identical to the conclusion.</a:t>
            </a:r>
          </a:p>
        </p:txBody>
      </p:sp>
      <p:sp>
        <p:nvSpPr>
          <p:cNvPr id="7" name="Rectangle 6">
            <a:extLst>
              <a:ext uri="{FF2B5EF4-FFF2-40B4-BE49-F238E27FC236}">
                <a16:creationId xmlns:a16="http://schemas.microsoft.com/office/drawing/2014/main" id="{55F81A82-0185-40C1-AD7F-F2F7C57190D5}"/>
              </a:ext>
            </a:extLst>
          </p:cNvPr>
          <p:cNvSpPr>
            <a:spLocks noChangeArrowheads="1"/>
          </p:cNvSpPr>
          <p:nvPr/>
        </p:nvSpPr>
        <p:spPr bwMode="auto">
          <a:xfrm>
            <a:off x="2667000" y="1600200"/>
            <a:ext cx="9372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200" dirty="0">
                <a:solidFill>
                  <a:schemeClr val="bg1"/>
                </a:solidFill>
                <a:latin typeface="+mn-lt"/>
              </a:rPr>
              <a:t>An attack on the existence of the river, is also an attack on the existence of everything else.  If you destroy the river by changing it to “flux” you also must destroy everything else that changes, including the man because the contents of his mind also change.  </a:t>
            </a:r>
            <a:r>
              <a:rPr lang="en-US" altLang="en-US" sz="2200" dirty="0">
                <a:solidFill>
                  <a:srgbClr val="FFFF00"/>
                </a:solidFill>
                <a:latin typeface="+mn-lt"/>
              </a:rPr>
              <a:t>"How can something change if it doesn’t first exist?"</a:t>
            </a:r>
          </a:p>
        </p:txBody>
      </p:sp>
      <p:sp>
        <p:nvSpPr>
          <p:cNvPr id="8" name="Rectangle 1">
            <a:extLst>
              <a:ext uri="{FF2B5EF4-FFF2-40B4-BE49-F238E27FC236}">
                <a16:creationId xmlns:a16="http://schemas.microsoft.com/office/drawing/2014/main" id="{2685228C-3A3C-4118-9ADA-D6324D0E37F3}"/>
              </a:ext>
            </a:extLst>
          </p:cNvPr>
          <p:cNvSpPr>
            <a:spLocks noChangeArrowheads="1"/>
          </p:cNvSpPr>
          <p:nvPr/>
        </p:nvSpPr>
        <p:spPr bwMode="auto">
          <a:xfrm>
            <a:off x="2133600" y="0"/>
            <a:ext cx="10058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400" dirty="0">
                <a:solidFill>
                  <a:srgbClr val="00FF00"/>
                </a:solidFill>
                <a:latin typeface="Arial" panose="020B0604020202020204" pitchFamily="34" charset="0"/>
              </a:rPr>
              <a:t>PRACTICE!</a:t>
            </a:r>
          </a:p>
        </p:txBody>
      </p:sp>
      <p:sp>
        <p:nvSpPr>
          <p:cNvPr id="9" name="Rectangle 8">
            <a:extLst>
              <a:ext uri="{FF2B5EF4-FFF2-40B4-BE49-F238E27FC236}">
                <a16:creationId xmlns:a16="http://schemas.microsoft.com/office/drawing/2014/main" id="{3EAD6556-EA09-46D3-96D2-CFE71165A2E6}"/>
              </a:ext>
            </a:extLst>
          </p:cNvPr>
          <p:cNvSpPr>
            <a:spLocks noChangeArrowheads="1"/>
          </p:cNvSpPr>
          <p:nvPr/>
        </p:nvSpPr>
        <p:spPr bwMode="auto">
          <a:xfrm>
            <a:off x="1981200" y="3440663"/>
            <a:ext cx="10210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600" b="1" dirty="0">
                <a:solidFill>
                  <a:srgbClr val="FFFF00"/>
                </a:solidFill>
                <a:latin typeface="+mn-lt"/>
              </a:rPr>
              <a:t>René Descartes </a:t>
            </a:r>
            <a:r>
              <a:rPr lang="en-US" altLang="en-US" sz="2600" dirty="0">
                <a:solidFill>
                  <a:srgbClr val="FFFF00"/>
                </a:solidFill>
                <a:latin typeface="+mn-lt"/>
              </a:rPr>
              <a:t>(1596-1650):  </a:t>
            </a:r>
            <a:r>
              <a:rPr lang="en-US" altLang="en-US" sz="2600" dirty="0">
                <a:solidFill>
                  <a:schemeClr val="bg1"/>
                </a:solidFill>
                <a:latin typeface="+mn-lt"/>
              </a:rPr>
              <a:t>“Cogito ergo sum“…</a:t>
            </a:r>
            <a:r>
              <a:rPr lang="en-US" altLang="en-US" sz="2600" dirty="0">
                <a:solidFill>
                  <a:srgbClr val="FF0000"/>
                </a:solidFill>
                <a:latin typeface="+mn-lt"/>
              </a:rPr>
              <a:t>”I think, therefore I am.”</a:t>
            </a:r>
          </a:p>
        </p:txBody>
      </p:sp>
      <p:pic>
        <p:nvPicPr>
          <p:cNvPr id="11" name="Picture 10">
            <a:extLst>
              <a:ext uri="{FF2B5EF4-FFF2-40B4-BE49-F238E27FC236}">
                <a16:creationId xmlns:a16="http://schemas.microsoft.com/office/drawing/2014/main" id="{F4492B02-1E3B-4440-AF0E-1266CE3D3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03" y="431479"/>
            <a:ext cx="1553318" cy="2524689"/>
          </a:xfrm>
          <a:prstGeom prst="rect">
            <a:avLst/>
          </a:prstGeom>
        </p:spPr>
      </p:pic>
      <p:pic>
        <p:nvPicPr>
          <p:cNvPr id="2050" name="Picture 2" descr="https://upload.wikimedia.org/wikipedia/commons/7/73/Frans_Hals_-_Portret_van_Ren%C3%A9_Descartes.jpg">
            <a:extLst>
              <a:ext uri="{FF2B5EF4-FFF2-40B4-BE49-F238E27FC236}">
                <a16:creationId xmlns:a16="http://schemas.microsoft.com/office/drawing/2014/main" id="{F7EA121A-750A-48A0-8F14-0028DA294C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079" y="3547770"/>
            <a:ext cx="1602721" cy="196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9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19</a:t>
            </a:fld>
            <a:endParaRPr lang="en-US" altLang="en-US" dirty="0"/>
          </a:p>
        </p:txBody>
      </p:sp>
      <p:sp>
        <p:nvSpPr>
          <p:cNvPr id="8" name="Rectangle 1">
            <a:extLst>
              <a:ext uri="{FF2B5EF4-FFF2-40B4-BE49-F238E27FC236}">
                <a16:creationId xmlns:a16="http://schemas.microsoft.com/office/drawing/2014/main" id="{2685228C-3A3C-4118-9ADA-D6324D0E37F3}"/>
              </a:ext>
            </a:extLst>
          </p:cNvPr>
          <p:cNvSpPr>
            <a:spLocks noChangeArrowheads="1"/>
          </p:cNvSpPr>
          <p:nvPr/>
        </p:nvSpPr>
        <p:spPr bwMode="auto">
          <a:xfrm>
            <a:off x="0" y="0"/>
            <a:ext cx="1219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400" dirty="0">
                <a:solidFill>
                  <a:srgbClr val="00FF00"/>
                </a:solidFill>
                <a:latin typeface="Arial" panose="020B0604020202020204" pitchFamily="34" charset="0"/>
              </a:rPr>
              <a:t>PRACTICE!</a:t>
            </a:r>
          </a:p>
        </p:txBody>
      </p:sp>
      <p:grpSp>
        <p:nvGrpSpPr>
          <p:cNvPr id="18" name="Group 22">
            <a:extLst>
              <a:ext uri="{FF2B5EF4-FFF2-40B4-BE49-F238E27FC236}">
                <a16:creationId xmlns:a16="http://schemas.microsoft.com/office/drawing/2014/main" id="{C9385C55-1180-481E-BF8C-DB36297BCBA4}"/>
              </a:ext>
            </a:extLst>
          </p:cNvPr>
          <p:cNvGrpSpPr>
            <a:grpSpLocks/>
          </p:cNvGrpSpPr>
          <p:nvPr/>
        </p:nvGrpSpPr>
        <p:grpSpPr bwMode="auto">
          <a:xfrm>
            <a:off x="4495800" y="1643063"/>
            <a:ext cx="3276600" cy="3157537"/>
            <a:chOff x="3657600" y="1066800"/>
            <a:chExt cx="2362200" cy="2209800"/>
          </a:xfrm>
        </p:grpSpPr>
        <p:sp>
          <p:nvSpPr>
            <p:cNvPr id="19" name="Rectangle 18">
              <a:extLst>
                <a:ext uri="{FF2B5EF4-FFF2-40B4-BE49-F238E27FC236}">
                  <a16:creationId xmlns:a16="http://schemas.microsoft.com/office/drawing/2014/main" id="{450C86E8-F9B3-455F-BB59-88FCCAE415CE}"/>
                </a:ext>
              </a:extLst>
            </p:cNvPr>
            <p:cNvSpPr/>
            <p:nvPr/>
          </p:nvSpPr>
          <p:spPr>
            <a:xfrm>
              <a:off x="3657600" y="1066800"/>
              <a:ext cx="2362200" cy="2209800"/>
            </a:xfrm>
            <a:prstGeom prst="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 name="Picture 10" descr="C:\Documents and Settings\David\My Documents\istock 1\white chicken.jpg">
              <a:extLst>
                <a:ext uri="{FF2B5EF4-FFF2-40B4-BE49-F238E27FC236}">
                  <a16:creationId xmlns:a16="http://schemas.microsoft.com/office/drawing/2014/main" id="{B18F480D-EF78-4089-8FC0-6C112CDDC512}"/>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86200" y="1121393"/>
              <a:ext cx="1533754" cy="209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7">
              <a:extLst>
                <a:ext uri="{FF2B5EF4-FFF2-40B4-BE49-F238E27FC236}">
                  <a16:creationId xmlns:a16="http://schemas.microsoft.com/office/drawing/2014/main" id="{F3B7FFD8-D0FA-44B2-88C3-867A7C554A9A}"/>
                </a:ext>
              </a:extLst>
            </p:cNvPr>
            <p:cNvGrpSpPr>
              <a:grpSpLocks noChangeAspect="1"/>
            </p:cNvGrpSpPr>
            <p:nvPr/>
          </p:nvGrpSpPr>
          <p:grpSpPr bwMode="auto">
            <a:xfrm>
              <a:off x="5231674" y="2756263"/>
              <a:ext cx="480060" cy="394678"/>
              <a:chOff x="5638800" y="4495800"/>
              <a:chExt cx="992371" cy="815871"/>
            </a:xfrm>
          </p:grpSpPr>
          <p:pic>
            <p:nvPicPr>
              <p:cNvPr id="22" name="Picture 5">
                <a:extLst>
                  <a:ext uri="{FF2B5EF4-FFF2-40B4-BE49-F238E27FC236}">
                    <a16:creationId xmlns:a16="http://schemas.microsoft.com/office/drawing/2014/main" id="{CBD99A52-366F-4ACE-A3E0-6D95DFFBD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38812" y="4395788"/>
                <a:ext cx="7334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Isosceles Triangle 22">
                <a:extLst>
                  <a:ext uri="{FF2B5EF4-FFF2-40B4-BE49-F238E27FC236}">
                    <a16:creationId xmlns:a16="http://schemas.microsoft.com/office/drawing/2014/main" id="{06234C98-BE50-4EFA-84B6-88ECC6FD525D}"/>
                  </a:ext>
                </a:extLst>
              </p:cNvPr>
              <p:cNvSpPr/>
              <p:nvPr/>
            </p:nvSpPr>
            <p:spPr>
              <a:xfrm rot="3720000" flipV="1">
                <a:off x="6354059" y="5034882"/>
                <a:ext cx="219872" cy="33472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a:extLst>
                  <a:ext uri="{FF2B5EF4-FFF2-40B4-BE49-F238E27FC236}">
                    <a16:creationId xmlns:a16="http://schemas.microsoft.com/office/drawing/2014/main" id="{959BE102-E061-4236-9A81-09C7A273FC22}"/>
                  </a:ext>
                </a:extLst>
              </p:cNvPr>
              <p:cNvSpPr/>
              <p:nvPr/>
            </p:nvSpPr>
            <p:spPr>
              <a:xfrm>
                <a:off x="5640301" y="5180916"/>
                <a:ext cx="75479" cy="7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grpSp>
        <p:nvGrpSpPr>
          <p:cNvPr id="30" name="Group 34">
            <a:extLst>
              <a:ext uri="{FF2B5EF4-FFF2-40B4-BE49-F238E27FC236}">
                <a16:creationId xmlns:a16="http://schemas.microsoft.com/office/drawing/2014/main" id="{11E2AADA-DC63-4517-97ED-44B93B5DA1C1}"/>
              </a:ext>
            </a:extLst>
          </p:cNvPr>
          <p:cNvGrpSpPr>
            <a:grpSpLocks/>
          </p:cNvGrpSpPr>
          <p:nvPr/>
        </p:nvGrpSpPr>
        <p:grpSpPr bwMode="auto">
          <a:xfrm>
            <a:off x="8341064" y="1850232"/>
            <a:ext cx="3546137" cy="2514600"/>
            <a:chOff x="6387559" y="2514600"/>
            <a:chExt cx="2362378" cy="1752600"/>
          </a:xfrm>
        </p:grpSpPr>
        <p:sp>
          <p:nvSpPr>
            <p:cNvPr id="31" name="Oval 129">
              <a:extLst>
                <a:ext uri="{FF2B5EF4-FFF2-40B4-BE49-F238E27FC236}">
                  <a16:creationId xmlns:a16="http://schemas.microsoft.com/office/drawing/2014/main" id="{7DC0BCFA-CCDC-4EDE-B7D0-4BF6834E0589}"/>
                </a:ext>
              </a:extLst>
            </p:cNvPr>
            <p:cNvSpPr>
              <a:spLocks noChangeArrowheads="1"/>
            </p:cNvSpPr>
            <p:nvPr/>
          </p:nvSpPr>
          <p:spPr bwMode="auto">
            <a:xfrm>
              <a:off x="6997573" y="2514600"/>
              <a:ext cx="1752364" cy="1752600"/>
            </a:xfrm>
            <a:prstGeom prst="ellipse">
              <a:avLst/>
            </a:prstGeom>
            <a:noFill/>
            <a:ln w="101600">
              <a:solidFill>
                <a:srgbClr val="FFFF00"/>
              </a:solidFill>
              <a:round/>
              <a:headEnd/>
              <a:tailEnd/>
            </a:ln>
          </p:spPr>
          <p:txBody>
            <a:bodyPr wrap="none" anchor="ctr"/>
            <a:lstStyle/>
            <a:p>
              <a:pPr eaLnBrk="1" hangingPunct="1">
                <a:defRPr/>
              </a:pPr>
              <a:endParaRPr lang="en-US">
                <a:solidFill>
                  <a:schemeClr val="bg1"/>
                </a:solidFill>
                <a:latin typeface="+mn-lt"/>
              </a:endParaRPr>
            </a:p>
          </p:txBody>
        </p:sp>
        <p:sp>
          <p:nvSpPr>
            <p:cNvPr id="32" name="TextBox 31">
              <a:extLst>
                <a:ext uri="{FF2B5EF4-FFF2-40B4-BE49-F238E27FC236}">
                  <a16:creationId xmlns:a16="http://schemas.microsoft.com/office/drawing/2014/main" id="{6B7F7D52-3D85-42D2-B4D4-5852A3FD0E03}"/>
                </a:ext>
              </a:extLst>
            </p:cNvPr>
            <p:cNvSpPr txBox="1"/>
            <p:nvPr/>
          </p:nvSpPr>
          <p:spPr>
            <a:xfrm>
              <a:off x="7336162" y="2858185"/>
              <a:ext cx="1118043" cy="1094005"/>
            </a:xfrm>
            <a:prstGeom prst="rect">
              <a:avLst/>
            </a:prstGeom>
            <a:noFill/>
          </p:spPr>
          <p:txBody>
            <a:bodyPr wrap="none">
              <a:spAutoFit/>
            </a:bodyPr>
            <a:lstStyle/>
            <a:p>
              <a:pPr algn="ctr" eaLnBrk="1" hangingPunct="1">
                <a:defRPr/>
              </a:pPr>
              <a:r>
                <a:rPr lang="en-US" sz="3200" dirty="0">
                  <a:solidFill>
                    <a:schemeClr val="bg1"/>
                  </a:solidFill>
                  <a:latin typeface="+mn-lt"/>
                </a:rPr>
                <a:t>Potential</a:t>
              </a:r>
            </a:p>
            <a:p>
              <a:pPr algn="ctr" eaLnBrk="1" hangingPunct="1">
                <a:defRPr/>
              </a:pPr>
              <a:endParaRPr lang="en-US" sz="3200" dirty="0">
                <a:solidFill>
                  <a:schemeClr val="bg1"/>
                </a:solidFill>
                <a:latin typeface="+mn-lt"/>
              </a:endParaRPr>
            </a:p>
            <a:p>
              <a:pPr algn="ctr" eaLnBrk="1" hangingPunct="1">
                <a:defRPr/>
              </a:pPr>
              <a:r>
                <a:rPr lang="en-US" sz="3200" dirty="0">
                  <a:solidFill>
                    <a:schemeClr val="bg1"/>
                  </a:solidFill>
                  <a:latin typeface="+mn-lt"/>
                </a:rPr>
                <a:t>Actual</a:t>
              </a:r>
            </a:p>
          </p:txBody>
        </p:sp>
        <p:cxnSp>
          <p:nvCxnSpPr>
            <p:cNvPr id="33" name="Straight Connector 32">
              <a:extLst>
                <a:ext uri="{FF2B5EF4-FFF2-40B4-BE49-F238E27FC236}">
                  <a16:creationId xmlns:a16="http://schemas.microsoft.com/office/drawing/2014/main" id="{D84E900B-7F51-4F0D-B955-5477AD587B95}"/>
                </a:ext>
              </a:extLst>
            </p:cNvPr>
            <p:cNvCxnSpPr/>
            <p:nvPr/>
          </p:nvCxnSpPr>
          <p:spPr>
            <a:xfrm>
              <a:off x="7222968" y="3405188"/>
              <a:ext cx="13444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A157718-4BC1-41A1-BA5C-CE6470EEECC2}"/>
                </a:ext>
              </a:extLst>
            </p:cNvPr>
            <p:cNvSpPr txBox="1"/>
            <p:nvPr/>
          </p:nvSpPr>
          <p:spPr bwMode="auto">
            <a:xfrm>
              <a:off x="6387559" y="2986890"/>
              <a:ext cx="722215" cy="836593"/>
            </a:xfrm>
            <a:prstGeom prst="rect">
              <a:avLst/>
            </a:prstGeom>
            <a:noFill/>
          </p:spPr>
          <p:txBody>
            <a:bodyPr>
              <a:spAutoFit/>
            </a:bodyPr>
            <a:lstStyle/>
            <a:p>
              <a:pPr eaLnBrk="1" hangingPunct="1">
                <a:defRPr/>
              </a:pPr>
              <a:r>
                <a:rPr lang="en-US" sz="2400" b="1" dirty="0">
                  <a:solidFill>
                    <a:schemeClr val="bg1"/>
                  </a:solidFill>
                  <a:latin typeface="+mn-lt"/>
                  <a:cs typeface="Arial" charset="0"/>
                </a:rPr>
                <a:t>Tier 1</a:t>
              </a:r>
            </a:p>
            <a:p>
              <a:pPr eaLnBrk="1" hangingPunct="1">
                <a:defRPr/>
              </a:pPr>
              <a:endParaRPr lang="en-US" sz="2400" b="1" dirty="0">
                <a:solidFill>
                  <a:schemeClr val="bg1"/>
                </a:solidFill>
                <a:latin typeface="+mn-lt"/>
                <a:cs typeface="Arial" charset="0"/>
              </a:endParaRPr>
            </a:p>
            <a:p>
              <a:pPr eaLnBrk="1" hangingPunct="1">
                <a:defRPr/>
              </a:pPr>
              <a:r>
                <a:rPr lang="en-US" sz="2400" b="1" dirty="0">
                  <a:solidFill>
                    <a:schemeClr val="bg1"/>
                  </a:solidFill>
                  <a:latin typeface="+mn-lt"/>
                  <a:cs typeface="Arial" charset="0"/>
                </a:rPr>
                <a:t>Tier 2</a:t>
              </a:r>
            </a:p>
          </p:txBody>
        </p:sp>
      </p:grpSp>
      <p:grpSp>
        <p:nvGrpSpPr>
          <p:cNvPr id="35" name="Group 34">
            <a:extLst>
              <a:ext uri="{FF2B5EF4-FFF2-40B4-BE49-F238E27FC236}">
                <a16:creationId xmlns:a16="http://schemas.microsoft.com/office/drawing/2014/main" id="{90AE54B4-5034-45B1-8808-8BE4F474A678}"/>
              </a:ext>
            </a:extLst>
          </p:cNvPr>
          <p:cNvGrpSpPr>
            <a:grpSpLocks/>
          </p:cNvGrpSpPr>
          <p:nvPr/>
        </p:nvGrpSpPr>
        <p:grpSpPr bwMode="auto">
          <a:xfrm>
            <a:off x="304800" y="1926432"/>
            <a:ext cx="3808724" cy="2514600"/>
            <a:chOff x="6997573" y="2514600"/>
            <a:chExt cx="2537311" cy="1752600"/>
          </a:xfrm>
        </p:grpSpPr>
        <p:sp>
          <p:nvSpPr>
            <p:cNvPr id="36" name="Oval 129">
              <a:extLst>
                <a:ext uri="{FF2B5EF4-FFF2-40B4-BE49-F238E27FC236}">
                  <a16:creationId xmlns:a16="http://schemas.microsoft.com/office/drawing/2014/main" id="{92E7F64B-36E5-4C44-A79B-2BBD9710C06A}"/>
                </a:ext>
              </a:extLst>
            </p:cNvPr>
            <p:cNvSpPr>
              <a:spLocks noChangeArrowheads="1"/>
            </p:cNvSpPr>
            <p:nvPr/>
          </p:nvSpPr>
          <p:spPr bwMode="auto">
            <a:xfrm>
              <a:off x="6997573" y="2514600"/>
              <a:ext cx="1752364" cy="1752600"/>
            </a:xfrm>
            <a:prstGeom prst="ellipse">
              <a:avLst/>
            </a:prstGeom>
            <a:noFill/>
            <a:ln w="101600">
              <a:solidFill>
                <a:srgbClr val="FFFF00"/>
              </a:solidFill>
              <a:round/>
              <a:headEnd/>
              <a:tailEnd/>
            </a:ln>
          </p:spPr>
          <p:txBody>
            <a:bodyPr wrap="none" anchor="ctr"/>
            <a:lstStyle/>
            <a:p>
              <a:pPr eaLnBrk="1" hangingPunct="1">
                <a:defRPr/>
              </a:pPr>
              <a:endParaRPr lang="en-US">
                <a:solidFill>
                  <a:schemeClr val="bg1"/>
                </a:solidFill>
                <a:latin typeface="+mn-lt"/>
              </a:endParaRPr>
            </a:p>
          </p:txBody>
        </p:sp>
        <p:sp>
          <p:nvSpPr>
            <p:cNvPr id="37" name="TextBox 36">
              <a:extLst>
                <a:ext uri="{FF2B5EF4-FFF2-40B4-BE49-F238E27FC236}">
                  <a16:creationId xmlns:a16="http://schemas.microsoft.com/office/drawing/2014/main" id="{75311343-A5C5-457B-9A0F-0E1D9E2579AB}"/>
                </a:ext>
              </a:extLst>
            </p:cNvPr>
            <p:cNvSpPr txBox="1"/>
            <p:nvPr/>
          </p:nvSpPr>
          <p:spPr>
            <a:xfrm>
              <a:off x="7336162" y="2858185"/>
              <a:ext cx="1118043" cy="1094005"/>
            </a:xfrm>
            <a:prstGeom prst="rect">
              <a:avLst/>
            </a:prstGeom>
            <a:noFill/>
          </p:spPr>
          <p:txBody>
            <a:bodyPr wrap="none">
              <a:spAutoFit/>
            </a:bodyPr>
            <a:lstStyle/>
            <a:p>
              <a:pPr algn="ctr" eaLnBrk="1" hangingPunct="1">
                <a:defRPr/>
              </a:pPr>
              <a:r>
                <a:rPr lang="en-US" sz="3200" dirty="0">
                  <a:solidFill>
                    <a:schemeClr val="bg1"/>
                  </a:solidFill>
                  <a:latin typeface="+mn-lt"/>
                </a:rPr>
                <a:t>Actual</a:t>
              </a:r>
            </a:p>
            <a:p>
              <a:pPr algn="ctr" eaLnBrk="1" hangingPunct="1">
                <a:defRPr/>
              </a:pPr>
              <a:endParaRPr lang="en-US" sz="3200" dirty="0">
                <a:solidFill>
                  <a:schemeClr val="bg1"/>
                </a:solidFill>
                <a:latin typeface="+mn-lt"/>
              </a:endParaRPr>
            </a:p>
            <a:p>
              <a:pPr algn="ctr" eaLnBrk="1" hangingPunct="1">
                <a:defRPr/>
              </a:pPr>
              <a:r>
                <a:rPr lang="en-US" sz="3200" dirty="0">
                  <a:solidFill>
                    <a:schemeClr val="bg1"/>
                  </a:solidFill>
                  <a:latin typeface="+mn-lt"/>
                </a:rPr>
                <a:t>Potential</a:t>
              </a:r>
            </a:p>
          </p:txBody>
        </p:sp>
        <p:cxnSp>
          <p:nvCxnSpPr>
            <p:cNvPr id="38" name="Straight Connector 37">
              <a:extLst>
                <a:ext uri="{FF2B5EF4-FFF2-40B4-BE49-F238E27FC236}">
                  <a16:creationId xmlns:a16="http://schemas.microsoft.com/office/drawing/2014/main" id="{EE395F5D-63D1-4E1E-BD55-3F4270B8B006}"/>
                </a:ext>
              </a:extLst>
            </p:cNvPr>
            <p:cNvCxnSpPr/>
            <p:nvPr/>
          </p:nvCxnSpPr>
          <p:spPr>
            <a:xfrm>
              <a:off x="7222968" y="3405188"/>
              <a:ext cx="13444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C43B097-A318-4D98-A46A-372086CEBA90}"/>
                </a:ext>
              </a:extLst>
            </p:cNvPr>
            <p:cNvSpPr txBox="1"/>
            <p:nvPr/>
          </p:nvSpPr>
          <p:spPr bwMode="auto">
            <a:xfrm>
              <a:off x="8812669" y="2986890"/>
              <a:ext cx="722215" cy="836593"/>
            </a:xfrm>
            <a:prstGeom prst="rect">
              <a:avLst/>
            </a:prstGeom>
            <a:noFill/>
          </p:spPr>
          <p:txBody>
            <a:bodyPr>
              <a:spAutoFit/>
            </a:bodyPr>
            <a:lstStyle/>
            <a:p>
              <a:pPr eaLnBrk="1" hangingPunct="1">
                <a:defRPr/>
              </a:pPr>
              <a:r>
                <a:rPr lang="en-US" sz="2400" b="1" dirty="0">
                  <a:solidFill>
                    <a:schemeClr val="bg1"/>
                  </a:solidFill>
                  <a:latin typeface="+mn-lt"/>
                  <a:cs typeface="Arial" charset="0"/>
                </a:rPr>
                <a:t>Tier 1</a:t>
              </a:r>
            </a:p>
            <a:p>
              <a:pPr eaLnBrk="1" hangingPunct="1">
                <a:defRPr/>
              </a:pPr>
              <a:endParaRPr lang="en-US" sz="2400" b="1" dirty="0">
                <a:solidFill>
                  <a:schemeClr val="bg1"/>
                </a:solidFill>
                <a:latin typeface="+mn-lt"/>
                <a:cs typeface="Arial" charset="0"/>
              </a:endParaRPr>
            </a:p>
            <a:p>
              <a:pPr eaLnBrk="1" hangingPunct="1">
                <a:defRPr/>
              </a:pPr>
              <a:r>
                <a:rPr lang="en-US" sz="2400" b="1" dirty="0">
                  <a:solidFill>
                    <a:schemeClr val="bg1"/>
                  </a:solidFill>
                  <a:latin typeface="+mn-lt"/>
                  <a:cs typeface="Arial" charset="0"/>
                </a:rPr>
                <a:t>Tier 2</a:t>
              </a:r>
            </a:p>
          </p:txBody>
        </p:sp>
      </p:grpSp>
    </p:spTree>
    <p:extLst>
      <p:ext uri="{BB962C8B-B14F-4D97-AF65-F5344CB8AC3E}">
        <p14:creationId xmlns:p14="http://schemas.microsoft.com/office/powerpoint/2010/main" val="16278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2</a:t>
            </a:fld>
            <a:endParaRPr lang="en-US" altLang="en-US" dirty="0"/>
          </a:p>
        </p:txBody>
      </p:sp>
      <p:sp>
        <p:nvSpPr>
          <p:cNvPr id="11" name="TextBox 3">
            <a:extLst>
              <a:ext uri="{FF2B5EF4-FFF2-40B4-BE49-F238E27FC236}">
                <a16:creationId xmlns:a16="http://schemas.microsoft.com/office/drawing/2014/main" id="{53D087D5-6610-4A76-83A1-052E16104FAB}"/>
              </a:ext>
            </a:extLst>
          </p:cNvPr>
          <p:cNvSpPr txBox="1">
            <a:spLocks noChangeArrowheads="1"/>
          </p:cNvSpPr>
          <p:nvPr/>
        </p:nvSpPr>
        <p:spPr bwMode="auto">
          <a:xfrm>
            <a:off x="203200" y="977205"/>
            <a:ext cx="11734800" cy="1292662"/>
          </a:xfrm>
          <a:prstGeom prst="rect">
            <a:avLst/>
          </a:prstGeom>
          <a:noFill/>
          <a:ln w="9525">
            <a:noFill/>
            <a:miter lim="800000"/>
            <a:headEnd/>
            <a:tailEnd/>
          </a:ln>
        </p:spPr>
        <p:txBody>
          <a:bodyPr wrap="square">
            <a:spAutoFit/>
          </a:bodyPr>
          <a:lstStyle/>
          <a:p>
            <a:pPr eaLnBrk="1" hangingPunct="1">
              <a:defRPr/>
            </a:pPr>
            <a:r>
              <a:rPr lang="en-US" sz="2600" dirty="0">
                <a:solidFill>
                  <a:schemeClr val="bg1"/>
                </a:solidFill>
                <a:effectLst>
                  <a:outerShdw blurRad="38100" dist="38100" dir="2700000" algn="tl">
                    <a:srgbClr val="000000">
                      <a:alpha val="43137"/>
                    </a:srgbClr>
                  </a:outerShdw>
                </a:effectLst>
                <a:latin typeface="Calibri" pitchFamily="34" charset="0"/>
                <a:cs typeface="Arial" charset="0"/>
              </a:rPr>
              <a:t>A </a:t>
            </a:r>
            <a:r>
              <a:rPr lang="en-US" sz="2600" dirty="0">
                <a:solidFill>
                  <a:srgbClr val="00FF00"/>
                </a:solidFill>
                <a:effectLst>
                  <a:outerShdw blurRad="38100" dist="38100" dir="2700000" algn="tl">
                    <a:srgbClr val="000000">
                      <a:alpha val="43137"/>
                    </a:srgbClr>
                  </a:outerShdw>
                </a:effectLst>
                <a:latin typeface="Calibri" pitchFamily="34" charset="0"/>
                <a:cs typeface="Arial" charset="0"/>
              </a:rPr>
              <a:t>self-evident truth </a:t>
            </a:r>
            <a:r>
              <a:rPr lang="en-US" sz="2600" dirty="0">
                <a:solidFill>
                  <a:schemeClr val="bg1"/>
                </a:solidFill>
                <a:effectLst>
                  <a:outerShdw blurRad="38100" dist="38100" dir="2700000" algn="tl">
                    <a:srgbClr val="000000">
                      <a:alpha val="43137"/>
                    </a:srgbClr>
                  </a:outerShdw>
                </a:effectLst>
                <a:latin typeface="Calibri" pitchFamily="34" charset="0"/>
                <a:cs typeface="Arial" charset="0"/>
              </a:rPr>
              <a:t>that requires no proof. A universally accepted principle or rule. A proposition in logic or mathematics that is assumed without proof for the sake of studying the consequences that follow from it. </a:t>
            </a:r>
            <a:r>
              <a:rPr lang="en-US" sz="1400" dirty="0">
                <a:solidFill>
                  <a:schemeClr val="bg1"/>
                </a:solidFill>
                <a:effectLst>
                  <a:outerShdw blurRad="38100" dist="38100" dir="2700000" algn="tl">
                    <a:srgbClr val="000000">
                      <a:alpha val="43137"/>
                    </a:srgbClr>
                  </a:outerShdw>
                </a:effectLst>
                <a:latin typeface="Calibri" pitchFamily="34" charset="0"/>
                <a:cs typeface="Arial" charset="0"/>
              </a:rPr>
              <a:t>(</a:t>
            </a:r>
            <a:r>
              <a:rPr lang="en-US" sz="1400" dirty="0" err="1">
                <a:solidFill>
                  <a:schemeClr val="bg1"/>
                </a:solidFill>
                <a:effectLst>
                  <a:outerShdw blurRad="38100" dist="38100" dir="2700000" algn="tl">
                    <a:srgbClr val="000000">
                      <a:alpha val="43137"/>
                    </a:srgbClr>
                  </a:outerShdw>
                </a:effectLst>
                <a:latin typeface="Calibri" pitchFamily="34" charset="0"/>
                <a:cs typeface="Arial" charset="0"/>
              </a:rPr>
              <a:t>Dictionary.com</a:t>
            </a:r>
            <a:r>
              <a:rPr lang="en-US" sz="1400" dirty="0">
                <a:solidFill>
                  <a:schemeClr val="bg1"/>
                </a:solidFill>
                <a:effectLst>
                  <a:outerShdw blurRad="38100" dist="38100" dir="2700000" algn="tl">
                    <a:srgbClr val="000000">
                      <a:alpha val="43137"/>
                    </a:srgbClr>
                  </a:outerShdw>
                </a:effectLst>
                <a:latin typeface="Calibri" pitchFamily="34" charset="0"/>
                <a:cs typeface="Arial" charset="0"/>
              </a:rPr>
              <a:t>)</a:t>
            </a:r>
          </a:p>
        </p:txBody>
      </p:sp>
      <p:sp>
        <p:nvSpPr>
          <p:cNvPr id="12" name="Rectangle 1">
            <a:extLst>
              <a:ext uri="{FF2B5EF4-FFF2-40B4-BE49-F238E27FC236}">
                <a16:creationId xmlns:a16="http://schemas.microsoft.com/office/drawing/2014/main" id="{E525ECC0-0F6C-47A1-9E1A-D4CEC5247314}"/>
              </a:ext>
            </a:extLst>
          </p:cNvPr>
          <p:cNvSpPr>
            <a:spLocks noChangeArrowheads="1"/>
          </p:cNvSpPr>
          <p:nvPr/>
        </p:nvSpPr>
        <p:spPr bwMode="auto">
          <a:xfrm>
            <a:off x="203200" y="2174557"/>
            <a:ext cx="1183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600" dirty="0">
                <a:solidFill>
                  <a:srgbClr val="00FF00"/>
                </a:solidFill>
              </a:rPr>
              <a:t>Fixed principles upon which we can </a:t>
            </a:r>
            <a:r>
              <a:rPr lang="en-US" altLang="en-US" sz="2600" b="1" dirty="0">
                <a:solidFill>
                  <a:srgbClr val="00FF00"/>
                </a:solidFill>
              </a:rPr>
              <a:t>ALWAYS</a:t>
            </a:r>
            <a:r>
              <a:rPr lang="en-US" altLang="en-US" sz="2600" dirty="0">
                <a:solidFill>
                  <a:srgbClr val="00FF00"/>
                </a:solidFill>
              </a:rPr>
              <a:t> take a righteous stand.</a:t>
            </a:r>
            <a:endParaRPr lang="en-US" altLang="en-US" sz="2600" dirty="0">
              <a:solidFill>
                <a:srgbClr val="00FF00"/>
              </a:solidFill>
              <a:latin typeface="Arial" panose="020B0604020202020204" pitchFamily="34" charset="0"/>
            </a:endParaRPr>
          </a:p>
        </p:txBody>
      </p:sp>
      <p:sp>
        <p:nvSpPr>
          <p:cNvPr id="13" name="TextBox 3">
            <a:extLst>
              <a:ext uri="{FF2B5EF4-FFF2-40B4-BE49-F238E27FC236}">
                <a16:creationId xmlns:a16="http://schemas.microsoft.com/office/drawing/2014/main" id="{157F7AF2-9B92-48FF-B2A2-ED75EFFB9253}"/>
              </a:ext>
            </a:extLst>
          </p:cNvPr>
          <p:cNvSpPr txBox="1">
            <a:spLocks noChangeArrowheads="1"/>
          </p:cNvSpPr>
          <p:nvPr/>
        </p:nvSpPr>
        <p:spPr bwMode="auto">
          <a:xfrm>
            <a:off x="0" y="0"/>
            <a:ext cx="12192000" cy="1015663"/>
          </a:xfrm>
          <a:prstGeom prst="rect">
            <a:avLst/>
          </a:prstGeom>
          <a:noFill/>
          <a:ln w="9525">
            <a:noFill/>
            <a:miter lim="800000"/>
            <a:headEnd/>
            <a:tailEnd/>
          </a:ln>
        </p:spPr>
        <p:txBody>
          <a:bodyPr wrap="square">
            <a:spAutoFit/>
          </a:bodyPr>
          <a:lstStyle/>
          <a:p>
            <a:pPr algn="ctr" eaLnBrk="1" hangingPunct="1">
              <a:defRPr/>
            </a:pPr>
            <a:r>
              <a:rPr lang="en-US" sz="6000" dirty="0">
                <a:solidFill>
                  <a:schemeClr val="bg1"/>
                </a:solidFill>
                <a:effectLst>
                  <a:outerShdw blurRad="38100" dist="38100" dir="2700000" algn="tl">
                    <a:srgbClr val="000000">
                      <a:alpha val="43137"/>
                    </a:srgbClr>
                  </a:outerShdw>
                </a:effectLst>
                <a:latin typeface="+mn-lt"/>
                <a:cs typeface="Arial" charset="0"/>
              </a:rPr>
              <a:t>Definition of </a:t>
            </a:r>
            <a:r>
              <a:rPr lang="en-US" sz="6000" dirty="0">
                <a:solidFill>
                  <a:srgbClr val="00FF00"/>
                </a:solidFill>
                <a:effectLst>
                  <a:outerShdw blurRad="38100" dist="38100" dir="2700000" algn="tl">
                    <a:srgbClr val="000000">
                      <a:alpha val="43137"/>
                    </a:srgbClr>
                  </a:outerShdw>
                </a:effectLst>
                <a:latin typeface="+mn-lt"/>
                <a:cs typeface="Arial" charset="0"/>
              </a:rPr>
              <a:t>Axiom</a:t>
            </a:r>
          </a:p>
        </p:txBody>
      </p:sp>
      <p:sp>
        <p:nvSpPr>
          <p:cNvPr id="5" name="Rectangle 4">
            <a:extLst>
              <a:ext uri="{FF2B5EF4-FFF2-40B4-BE49-F238E27FC236}">
                <a16:creationId xmlns:a16="http://schemas.microsoft.com/office/drawing/2014/main" id="{3AC51660-8A7E-42DA-AAEA-5AD1F232D920}"/>
              </a:ext>
            </a:extLst>
          </p:cNvPr>
          <p:cNvSpPr/>
          <p:nvPr/>
        </p:nvSpPr>
        <p:spPr>
          <a:xfrm>
            <a:off x="203200" y="2743200"/>
            <a:ext cx="11836400" cy="892552"/>
          </a:xfrm>
          <a:prstGeom prst="rect">
            <a:avLst/>
          </a:prstGeom>
        </p:spPr>
        <p:txBody>
          <a:bodyPr wrap="square">
            <a:spAutoFit/>
          </a:bodyPr>
          <a:lstStyle/>
          <a:p>
            <a:r>
              <a:rPr lang="en-US" sz="2600" dirty="0">
                <a:solidFill>
                  <a:srgbClr val="FFFF00"/>
                </a:solidFill>
                <a:latin typeface="+mn-lt"/>
              </a:rPr>
              <a:t>INFINITE REGRESS: </a:t>
            </a:r>
            <a:r>
              <a:rPr lang="en-US" sz="2600" dirty="0">
                <a:solidFill>
                  <a:schemeClr val="bg1"/>
                </a:solidFill>
                <a:latin typeface="+mn-lt"/>
              </a:rPr>
              <a:t>A never-ending series of causation; a sequence of reasoning that can never come to an end.</a:t>
            </a:r>
          </a:p>
        </p:txBody>
      </p:sp>
      <p:grpSp>
        <p:nvGrpSpPr>
          <p:cNvPr id="14" name="Group 22">
            <a:extLst>
              <a:ext uri="{FF2B5EF4-FFF2-40B4-BE49-F238E27FC236}">
                <a16:creationId xmlns:a16="http://schemas.microsoft.com/office/drawing/2014/main" id="{6B298F34-053F-41E2-A005-1B65AA15CEF4}"/>
              </a:ext>
            </a:extLst>
          </p:cNvPr>
          <p:cNvGrpSpPr>
            <a:grpSpLocks/>
          </p:cNvGrpSpPr>
          <p:nvPr/>
        </p:nvGrpSpPr>
        <p:grpSpPr bwMode="auto">
          <a:xfrm>
            <a:off x="4846638" y="3505200"/>
            <a:ext cx="1905000" cy="1752600"/>
            <a:chOff x="3657600" y="1066800"/>
            <a:chExt cx="2362200" cy="2209800"/>
          </a:xfrm>
        </p:grpSpPr>
        <p:sp>
          <p:nvSpPr>
            <p:cNvPr id="15" name="Rectangle 14">
              <a:extLst>
                <a:ext uri="{FF2B5EF4-FFF2-40B4-BE49-F238E27FC236}">
                  <a16:creationId xmlns:a16="http://schemas.microsoft.com/office/drawing/2014/main" id="{1FC34460-FA3C-4F8F-B82A-4612775C0106}"/>
                </a:ext>
              </a:extLst>
            </p:cNvPr>
            <p:cNvSpPr/>
            <p:nvPr/>
          </p:nvSpPr>
          <p:spPr>
            <a:xfrm>
              <a:off x="3657600" y="1066800"/>
              <a:ext cx="2362200" cy="2209800"/>
            </a:xfrm>
            <a:prstGeom prst="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6" name="Picture 10" descr="C:\Documents and Settings\David\My Documents\istock 1\white chicken.jpg">
              <a:extLst>
                <a:ext uri="{FF2B5EF4-FFF2-40B4-BE49-F238E27FC236}">
                  <a16:creationId xmlns:a16="http://schemas.microsoft.com/office/drawing/2014/main" id="{E06CA81E-DBE9-4936-A689-6877A0804D97}"/>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86200" y="1121393"/>
              <a:ext cx="1533754" cy="209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7">
              <a:extLst>
                <a:ext uri="{FF2B5EF4-FFF2-40B4-BE49-F238E27FC236}">
                  <a16:creationId xmlns:a16="http://schemas.microsoft.com/office/drawing/2014/main" id="{9A3695D6-1059-44C4-AC64-F2F8B689496C}"/>
                </a:ext>
              </a:extLst>
            </p:cNvPr>
            <p:cNvGrpSpPr>
              <a:grpSpLocks noChangeAspect="1"/>
            </p:cNvGrpSpPr>
            <p:nvPr/>
          </p:nvGrpSpPr>
          <p:grpSpPr bwMode="auto">
            <a:xfrm>
              <a:off x="5231674" y="2756263"/>
              <a:ext cx="480060" cy="394678"/>
              <a:chOff x="5638800" y="4495800"/>
              <a:chExt cx="992371" cy="815871"/>
            </a:xfrm>
          </p:grpSpPr>
          <p:pic>
            <p:nvPicPr>
              <p:cNvPr id="18" name="Picture 5">
                <a:extLst>
                  <a:ext uri="{FF2B5EF4-FFF2-40B4-BE49-F238E27FC236}">
                    <a16:creationId xmlns:a16="http://schemas.microsoft.com/office/drawing/2014/main" id="{C37C862F-FAF3-4B3A-A0BE-617CFF4645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38812" y="4395788"/>
                <a:ext cx="7334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Isosceles Triangle 18">
                <a:extLst>
                  <a:ext uri="{FF2B5EF4-FFF2-40B4-BE49-F238E27FC236}">
                    <a16:creationId xmlns:a16="http://schemas.microsoft.com/office/drawing/2014/main" id="{3780F16C-496B-4C7E-B336-02AA2E7DAF8C}"/>
                  </a:ext>
                </a:extLst>
              </p:cNvPr>
              <p:cNvSpPr/>
              <p:nvPr/>
            </p:nvSpPr>
            <p:spPr>
              <a:xfrm rot="3720000" flipV="1">
                <a:off x="6354059" y="5034882"/>
                <a:ext cx="219872" cy="33472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Rectangle 19">
                <a:extLst>
                  <a:ext uri="{FF2B5EF4-FFF2-40B4-BE49-F238E27FC236}">
                    <a16:creationId xmlns:a16="http://schemas.microsoft.com/office/drawing/2014/main" id="{BBA44AB4-2BD5-4504-A6B8-D8A5612EDB64}"/>
                  </a:ext>
                </a:extLst>
              </p:cNvPr>
              <p:cNvSpPr/>
              <p:nvPr/>
            </p:nvSpPr>
            <p:spPr>
              <a:xfrm>
                <a:off x="5640301" y="5180916"/>
                <a:ext cx="75479" cy="7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grpSp>
        <p:nvGrpSpPr>
          <p:cNvPr id="21" name="Group 33">
            <a:extLst>
              <a:ext uri="{FF2B5EF4-FFF2-40B4-BE49-F238E27FC236}">
                <a16:creationId xmlns:a16="http://schemas.microsoft.com/office/drawing/2014/main" id="{4EA57002-2902-4FEF-BF37-251B56A8BCAF}"/>
              </a:ext>
            </a:extLst>
          </p:cNvPr>
          <p:cNvGrpSpPr>
            <a:grpSpLocks/>
          </p:cNvGrpSpPr>
          <p:nvPr/>
        </p:nvGrpSpPr>
        <p:grpSpPr bwMode="auto">
          <a:xfrm>
            <a:off x="1752600" y="3694093"/>
            <a:ext cx="2592388" cy="1752600"/>
            <a:chOff x="457200" y="2514600"/>
            <a:chExt cx="2592978" cy="1752600"/>
          </a:xfrm>
        </p:grpSpPr>
        <p:sp>
          <p:nvSpPr>
            <p:cNvPr id="22" name="Oval 129">
              <a:extLst>
                <a:ext uri="{FF2B5EF4-FFF2-40B4-BE49-F238E27FC236}">
                  <a16:creationId xmlns:a16="http://schemas.microsoft.com/office/drawing/2014/main" id="{797B8DBF-936F-439B-81F9-DD5C842B9F84}"/>
                </a:ext>
              </a:extLst>
            </p:cNvPr>
            <p:cNvSpPr>
              <a:spLocks noChangeArrowheads="1"/>
            </p:cNvSpPr>
            <p:nvPr/>
          </p:nvSpPr>
          <p:spPr bwMode="auto">
            <a:xfrm>
              <a:off x="457200" y="2514600"/>
              <a:ext cx="1752999" cy="1752600"/>
            </a:xfrm>
            <a:prstGeom prst="ellipse">
              <a:avLst/>
            </a:prstGeom>
            <a:noFill/>
            <a:ln w="57150">
              <a:solidFill>
                <a:srgbClr val="FFFF00"/>
              </a:solidFill>
              <a:round/>
              <a:headEnd/>
              <a:tailEnd/>
            </a:ln>
          </p:spPr>
          <p:txBody>
            <a:bodyPr wrap="none" anchor="ctr"/>
            <a:lstStyle/>
            <a:p>
              <a:pPr eaLnBrk="1" hangingPunct="1">
                <a:defRPr/>
              </a:pPr>
              <a:endParaRPr lang="en-US">
                <a:solidFill>
                  <a:schemeClr val="bg1"/>
                </a:solidFill>
                <a:latin typeface="+mn-lt"/>
              </a:endParaRPr>
            </a:p>
          </p:txBody>
        </p:sp>
        <p:sp>
          <p:nvSpPr>
            <p:cNvPr id="23" name="TextBox 22">
              <a:extLst>
                <a:ext uri="{FF2B5EF4-FFF2-40B4-BE49-F238E27FC236}">
                  <a16:creationId xmlns:a16="http://schemas.microsoft.com/office/drawing/2014/main" id="{2D49CA65-4DA9-4372-A90F-471AD1C71FA2}"/>
                </a:ext>
              </a:extLst>
            </p:cNvPr>
            <p:cNvSpPr txBox="1"/>
            <p:nvPr/>
          </p:nvSpPr>
          <p:spPr>
            <a:xfrm>
              <a:off x="746191" y="2857500"/>
              <a:ext cx="1155963" cy="1077913"/>
            </a:xfrm>
            <a:prstGeom prst="rect">
              <a:avLst/>
            </a:prstGeom>
            <a:noFill/>
          </p:spPr>
          <p:txBody>
            <a:bodyPr wrap="none">
              <a:spAutoFit/>
            </a:bodyPr>
            <a:lstStyle/>
            <a:p>
              <a:pPr algn="ctr" eaLnBrk="1" hangingPunct="1">
                <a:defRPr/>
              </a:pPr>
              <a:r>
                <a:rPr lang="en-US" sz="2400" dirty="0">
                  <a:solidFill>
                    <a:schemeClr val="bg1"/>
                  </a:solidFill>
                  <a:latin typeface="+mn-lt"/>
                </a:rPr>
                <a:t>Chicken</a:t>
              </a:r>
            </a:p>
            <a:p>
              <a:pPr algn="ctr" eaLnBrk="1" hangingPunct="1">
                <a:defRPr/>
              </a:pPr>
              <a:endParaRPr lang="en-US" sz="1600" dirty="0">
                <a:solidFill>
                  <a:schemeClr val="bg1"/>
                </a:solidFill>
                <a:latin typeface="+mn-lt"/>
              </a:endParaRPr>
            </a:p>
            <a:p>
              <a:pPr algn="ctr" eaLnBrk="1" hangingPunct="1">
                <a:defRPr/>
              </a:pPr>
              <a:r>
                <a:rPr lang="en-US" sz="2400" dirty="0">
                  <a:solidFill>
                    <a:schemeClr val="bg1"/>
                  </a:solidFill>
                  <a:latin typeface="+mn-lt"/>
                </a:rPr>
                <a:t>Egg</a:t>
              </a:r>
            </a:p>
          </p:txBody>
        </p:sp>
        <p:cxnSp>
          <p:nvCxnSpPr>
            <p:cNvPr id="24" name="Straight Connector 23">
              <a:extLst>
                <a:ext uri="{FF2B5EF4-FFF2-40B4-BE49-F238E27FC236}">
                  <a16:creationId xmlns:a16="http://schemas.microsoft.com/office/drawing/2014/main" id="{EF357924-7BF5-4310-B215-2AFA77FEB271}"/>
                </a:ext>
              </a:extLst>
            </p:cNvPr>
            <p:cNvCxnSpPr/>
            <p:nvPr/>
          </p:nvCxnSpPr>
          <p:spPr>
            <a:xfrm>
              <a:off x="654095" y="3403600"/>
              <a:ext cx="134650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BC48088-D282-4AF5-802E-6B078A0DDF5F}"/>
                </a:ext>
              </a:extLst>
            </p:cNvPr>
            <p:cNvSpPr txBox="1"/>
            <p:nvPr/>
          </p:nvSpPr>
          <p:spPr bwMode="auto">
            <a:xfrm>
              <a:off x="2327701" y="2933700"/>
              <a:ext cx="722477" cy="954088"/>
            </a:xfrm>
            <a:prstGeom prst="rect">
              <a:avLst/>
            </a:prstGeom>
            <a:noFill/>
          </p:spPr>
          <p:txBody>
            <a:bodyPr>
              <a:spAutoFit/>
            </a:bodyPr>
            <a:lstStyle/>
            <a:p>
              <a:pPr eaLnBrk="1" hangingPunct="1">
                <a:defRPr/>
              </a:pPr>
              <a:r>
                <a:rPr lang="en-US" b="1" dirty="0">
                  <a:solidFill>
                    <a:schemeClr val="bg1"/>
                  </a:solidFill>
                  <a:latin typeface="+mn-lt"/>
                  <a:cs typeface="Arial" charset="0"/>
                </a:rPr>
                <a:t>Tier 1</a:t>
              </a:r>
            </a:p>
            <a:p>
              <a:pPr eaLnBrk="1" hangingPunct="1">
                <a:defRPr/>
              </a:pPr>
              <a:endParaRPr lang="en-US" sz="2000" b="1" dirty="0">
                <a:solidFill>
                  <a:schemeClr val="bg1"/>
                </a:solidFill>
                <a:latin typeface="+mn-lt"/>
                <a:cs typeface="Arial" charset="0"/>
              </a:endParaRPr>
            </a:p>
            <a:p>
              <a:pPr eaLnBrk="1" hangingPunct="1">
                <a:defRPr/>
              </a:pPr>
              <a:r>
                <a:rPr lang="en-US" b="1" dirty="0">
                  <a:solidFill>
                    <a:schemeClr val="bg1"/>
                  </a:solidFill>
                  <a:latin typeface="+mn-lt"/>
                  <a:cs typeface="Arial" charset="0"/>
                </a:rPr>
                <a:t>Tier 2</a:t>
              </a:r>
            </a:p>
          </p:txBody>
        </p:sp>
      </p:grpSp>
      <p:grpSp>
        <p:nvGrpSpPr>
          <p:cNvPr id="26" name="Group 34">
            <a:extLst>
              <a:ext uri="{FF2B5EF4-FFF2-40B4-BE49-F238E27FC236}">
                <a16:creationId xmlns:a16="http://schemas.microsoft.com/office/drawing/2014/main" id="{19481027-34FE-4B2E-A205-0C9AF1901DE2}"/>
              </a:ext>
            </a:extLst>
          </p:cNvPr>
          <p:cNvGrpSpPr>
            <a:grpSpLocks/>
          </p:cNvGrpSpPr>
          <p:nvPr/>
        </p:nvGrpSpPr>
        <p:grpSpPr bwMode="auto">
          <a:xfrm>
            <a:off x="7354888" y="3694093"/>
            <a:ext cx="2690812" cy="1752600"/>
            <a:chOff x="6059488" y="2514600"/>
            <a:chExt cx="2690449" cy="1752600"/>
          </a:xfrm>
        </p:grpSpPr>
        <p:sp>
          <p:nvSpPr>
            <p:cNvPr id="27" name="Oval 129">
              <a:extLst>
                <a:ext uri="{FF2B5EF4-FFF2-40B4-BE49-F238E27FC236}">
                  <a16:creationId xmlns:a16="http://schemas.microsoft.com/office/drawing/2014/main" id="{7121ED77-D5EE-4CB6-AF1A-902D13E44772}"/>
                </a:ext>
              </a:extLst>
            </p:cNvPr>
            <p:cNvSpPr>
              <a:spLocks noChangeArrowheads="1"/>
            </p:cNvSpPr>
            <p:nvPr/>
          </p:nvSpPr>
          <p:spPr bwMode="auto">
            <a:xfrm>
              <a:off x="6997573" y="2514600"/>
              <a:ext cx="1752364" cy="1752600"/>
            </a:xfrm>
            <a:prstGeom prst="ellipse">
              <a:avLst/>
            </a:prstGeom>
            <a:noFill/>
            <a:ln w="57150">
              <a:solidFill>
                <a:srgbClr val="FFFF00"/>
              </a:solidFill>
              <a:round/>
              <a:headEnd/>
              <a:tailEnd/>
            </a:ln>
          </p:spPr>
          <p:txBody>
            <a:bodyPr wrap="none" anchor="ctr"/>
            <a:lstStyle/>
            <a:p>
              <a:pPr eaLnBrk="1" hangingPunct="1">
                <a:defRPr/>
              </a:pPr>
              <a:endParaRPr lang="en-US">
                <a:solidFill>
                  <a:schemeClr val="bg1"/>
                </a:solidFill>
                <a:latin typeface="+mn-lt"/>
              </a:endParaRPr>
            </a:p>
          </p:txBody>
        </p:sp>
        <p:sp>
          <p:nvSpPr>
            <p:cNvPr id="28" name="TextBox 27">
              <a:extLst>
                <a:ext uri="{FF2B5EF4-FFF2-40B4-BE49-F238E27FC236}">
                  <a16:creationId xmlns:a16="http://schemas.microsoft.com/office/drawing/2014/main" id="{F9936171-8F7B-4CC5-9E25-10EF64CCC9C2}"/>
                </a:ext>
              </a:extLst>
            </p:cNvPr>
            <p:cNvSpPr txBox="1"/>
            <p:nvPr/>
          </p:nvSpPr>
          <p:spPr>
            <a:xfrm>
              <a:off x="7313444" y="2871788"/>
              <a:ext cx="1155544" cy="1076325"/>
            </a:xfrm>
            <a:prstGeom prst="rect">
              <a:avLst/>
            </a:prstGeom>
            <a:noFill/>
          </p:spPr>
          <p:txBody>
            <a:bodyPr wrap="none">
              <a:spAutoFit/>
            </a:bodyPr>
            <a:lstStyle/>
            <a:p>
              <a:pPr algn="ctr" eaLnBrk="1" hangingPunct="1">
                <a:defRPr/>
              </a:pPr>
              <a:r>
                <a:rPr lang="en-US" sz="2400" dirty="0">
                  <a:solidFill>
                    <a:schemeClr val="bg1"/>
                  </a:solidFill>
                  <a:latin typeface="+mn-lt"/>
                </a:rPr>
                <a:t>Egg</a:t>
              </a:r>
            </a:p>
            <a:p>
              <a:pPr algn="ctr" eaLnBrk="1" hangingPunct="1">
                <a:defRPr/>
              </a:pPr>
              <a:endParaRPr lang="en-US" sz="1600" dirty="0">
                <a:solidFill>
                  <a:schemeClr val="bg1"/>
                </a:solidFill>
                <a:latin typeface="+mn-lt"/>
              </a:endParaRPr>
            </a:p>
            <a:p>
              <a:pPr algn="ctr" eaLnBrk="1" hangingPunct="1">
                <a:defRPr/>
              </a:pPr>
              <a:r>
                <a:rPr lang="en-US" sz="2400" dirty="0">
                  <a:solidFill>
                    <a:schemeClr val="bg1"/>
                  </a:solidFill>
                  <a:latin typeface="+mn-lt"/>
                </a:rPr>
                <a:t>Chicken</a:t>
              </a:r>
            </a:p>
          </p:txBody>
        </p:sp>
        <p:cxnSp>
          <p:nvCxnSpPr>
            <p:cNvPr id="29" name="Straight Connector 28">
              <a:extLst>
                <a:ext uri="{FF2B5EF4-FFF2-40B4-BE49-F238E27FC236}">
                  <a16:creationId xmlns:a16="http://schemas.microsoft.com/office/drawing/2014/main" id="{88DC5C23-5533-4EDC-B1EE-B96C84FD50E8}"/>
                </a:ext>
              </a:extLst>
            </p:cNvPr>
            <p:cNvCxnSpPr/>
            <p:nvPr/>
          </p:nvCxnSpPr>
          <p:spPr>
            <a:xfrm>
              <a:off x="7222968" y="3405188"/>
              <a:ext cx="13444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D04202E-0427-406C-BB26-58503B2670C9}"/>
                </a:ext>
              </a:extLst>
            </p:cNvPr>
            <p:cNvSpPr txBox="1"/>
            <p:nvPr/>
          </p:nvSpPr>
          <p:spPr bwMode="auto">
            <a:xfrm>
              <a:off x="6059488" y="2935288"/>
              <a:ext cx="722215" cy="954087"/>
            </a:xfrm>
            <a:prstGeom prst="rect">
              <a:avLst/>
            </a:prstGeom>
            <a:noFill/>
          </p:spPr>
          <p:txBody>
            <a:bodyPr>
              <a:spAutoFit/>
            </a:bodyPr>
            <a:lstStyle/>
            <a:p>
              <a:pPr eaLnBrk="1" hangingPunct="1">
                <a:defRPr/>
              </a:pPr>
              <a:r>
                <a:rPr lang="en-US" b="1" dirty="0">
                  <a:solidFill>
                    <a:schemeClr val="bg1"/>
                  </a:solidFill>
                  <a:latin typeface="+mn-lt"/>
                  <a:cs typeface="Arial" charset="0"/>
                </a:rPr>
                <a:t>Tier 1</a:t>
              </a:r>
            </a:p>
            <a:p>
              <a:pPr eaLnBrk="1" hangingPunct="1">
                <a:defRPr/>
              </a:pPr>
              <a:endParaRPr lang="en-US" sz="2000" b="1" dirty="0">
                <a:solidFill>
                  <a:schemeClr val="bg1"/>
                </a:solidFill>
                <a:latin typeface="+mn-lt"/>
                <a:cs typeface="Arial" charset="0"/>
              </a:endParaRPr>
            </a:p>
            <a:p>
              <a:pPr eaLnBrk="1" hangingPunct="1">
                <a:defRPr/>
              </a:pPr>
              <a:r>
                <a:rPr lang="en-US" b="1" dirty="0">
                  <a:solidFill>
                    <a:schemeClr val="bg1"/>
                  </a:solidFill>
                  <a:latin typeface="+mn-lt"/>
                  <a:cs typeface="Arial" charset="0"/>
                </a:rPr>
                <a:t>Tier 2</a:t>
              </a:r>
            </a:p>
          </p:txBody>
        </p:sp>
      </p:grpSp>
      <p:sp>
        <p:nvSpPr>
          <p:cNvPr id="31" name="TextBox 30">
            <a:extLst>
              <a:ext uri="{FF2B5EF4-FFF2-40B4-BE49-F238E27FC236}">
                <a16:creationId xmlns:a16="http://schemas.microsoft.com/office/drawing/2014/main" id="{9142F199-1C3C-47F6-B30F-BB7DFDA9B59C}"/>
              </a:ext>
            </a:extLst>
          </p:cNvPr>
          <p:cNvSpPr txBox="1"/>
          <p:nvPr/>
        </p:nvSpPr>
        <p:spPr>
          <a:xfrm>
            <a:off x="174625" y="5660648"/>
            <a:ext cx="11941175" cy="892552"/>
          </a:xfrm>
          <a:prstGeom prst="rect">
            <a:avLst/>
          </a:prstGeom>
          <a:noFill/>
        </p:spPr>
        <p:txBody>
          <a:bodyPr wrap="square">
            <a:spAutoFit/>
          </a:bodyPr>
          <a:lstStyle/>
          <a:p>
            <a:pPr>
              <a:defRPr/>
            </a:pPr>
            <a:r>
              <a:rPr lang="en-US" sz="2600" b="1" dirty="0">
                <a:solidFill>
                  <a:srgbClr val="00FF00"/>
                </a:solidFill>
                <a:latin typeface="+mn-lt"/>
              </a:rPr>
              <a:t>President Brigham Young</a:t>
            </a:r>
            <a:r>
              <a:rPr lang="en-US" sz="2600" b="1" dirty="0">
                <a:solidFill>
                  <a:schemeClr val="bg1"/>
                </a:solidFill>
                <a:latin typeface="+mn-lt"/>
              </a:rPr>
              <a:t> </a:t>
            </a:r>
            <a:r>
              <a:rPr lang="en-US" sz="2600" dirty="0">
                <a:solidFill>
                  <a:schemeClr val="bg1"/>
                </a:solidFill>
                <a:latin typeface="+mn-lt"/>
              </a:rPr>
              <a:t>… ‘think, brethren, think,’ but do not think so far that you cannot think back again… </a:t>
            </a:r>
            <a:r>
              <a:rPr lang="en-US" sz="1400" dirty="0">
                <a:solidFill>
                  <a:schemeClr val="bg1"/>
                </a:solidFill>
                <a:latin typeface="+mn-lt"/>
              </a:rPr>
              <a:t>(JD 3: 247)</a:t>
            </a:r>
            <a:endParaRPr lang="en-US" sz="14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888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20</a:t>
            </a:fld>
            <a:endParaRPr lang="en-US" altLang="en-US" dirty="0"/>
          </a:p>
        </p:txBody>
      </p:sp>
      <p:sp>
        <p:nvSpPr>
          <p:cNvPr id="8" name="Rectangle 1">
            <a:extLst>
              <a:ext uri="{FF2B5EF4-FFF2-40B4-BE49-F238E27FC236}">
                <a16:creationId xmlns:a16="http://schemas.microsoft.com/office/drawing/2014/main" id="{2685228C-3A3C-4118-9ADA-D6324D0E37F3}"/>
              </a:ext>
            </a:extLst>
          </p:cNvPr>
          <p:cNvSpPr>
            <a:spLocks noChangeArrowheads="1"/>
          </p:cNvSpPr>
          <p:nvPr/>
        </p:nvSpPr>
        <p:spPr bwMode="auto">
          <a:xfrm>
            <a:off x="0" y="0"/>
            <a:ext cx="1219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400" dirty="0">
                <a:solidFill>
                  <a:srgbClr val="00FF00"/>
                </a:solidFill>
                <a:latin typeface="Arial" panose="020B0604020202020204" pitchFamily="34" charset="0"/>
              </a:rPr>
              <a:t>PRACTICE!</a:t>
            </a:r>
          </a:p>
        </p:txBody>
      </p:sp>
      <p:sp>
        <p:nvSpPr>
          <p:cNvPr id="14" name="TextBox 13">
            <a:extLst>
              <a:ext uri="{FF2B5EF4-FFF2-40B4-BE49-F238E27FC236}">
                <a16:creationId xmlns:a16="http://schemas.microsoft.com/office/drawing/2014/main" id="{1152D201-7EB5-423F-9410-5D66222CA774}"/>
              </a:ext>
            </a:extLst>
          </p:cNvPr>
          <p:cNvSpPr txBox="1"/>
          <p:nvPr/>
        </p:nvSpPr>
        <p:spPr>
          <a:xfrm>
            <a:off x="2647899" y="4930914"/>
            <a:ext cx="7139583" cy="707886"/>
          </a:xfrm>
          <a:prstGeom prst="rect">
            <a:avLst/>
          </a:prstGeom>
          <a:noFill/>
        </p:spPr>
        <p:txBody>
          <a:bodyPr wrap="none">
            <a:spAutoFit/>
          </a:bodyPr>
          <a:lstStyle/>
          <a:p>
            <a:pPr algn="ctr" eaLnBrk="1" hangingPunct="1">
              <a:defRPr/>
            </a:pPr>
            <a:r>
              <a:rPr lang="en-US" sz="4000" dirty="0">
                <a:solidFill>
                  <a:srgbClr val="00FF00"/>
                </a:solidFill>
                <a:latin typeface="+mn-lt"/>
                <a:cs typeface="Arial" charset="0"/>
              </a:rPr>
              <a:t>Actual</a:t>
            </a:r>
            <a:r>
              <a:rPr lang="en-US" sz="4000" dirty="0">
                <a:solidFill>
                  <a:schemeClr val="bg1"/>
                </a:solidFill>
                <a:latin typeface="+mn-lt"/>
                <a:cs typeface="Arial" charset="0"/>
              </a:rPr>
              <a:t> has primacy over Potential</a:t>
            </a:r>
          </a:p>
        </p:txBody>
      </p:sp>
      <p:grpSp>
        <p:nvGrpSpPr>
          <p:cNvPr id="18" name="Group 22">
            <a:extLst>
              <a:ext uri="{FF2B5EF4-FFF2-40B4-BE49-F238E27FC236}">
                <a16:creationId xmlns:a16="http://schemas.microsoft.com/office/drawing/2014/main" id="{C9385C55-1180-481E-BF8C-DB36297BCBA4}"/>
              </a:ext>
            </a:extLst>
          </p:cNvPr>
          <p:cNvGrpSpPr>
            <a:grpSpLocks/>
          </p:cNvGrpSpPr>
          <p:nvPr/>
        </p:nvGrpSpPr>
        <p:grpSpPr bwMode="auto">
          <a:xfrm>
            <a:off x="4495800" y="1649650"/>
            <a:ext cx="3276600" cy="3157537"/>
            <a:chOff x="3657600" y="1066800"/>
            <a:chExt cx="2362200" cy="2209800"/>
          </a:xfrm>
        </p:grpSpPr>
        <p:sp>
          <p:nvSpPr>
            <p:cNvPr id="19" name="Rectangle 18">
              <a:extLst>
                <a:ext uri="{FF2B5EF4-FFF2-40B4-BE49-F238E27FC236}">
                  <a16:creationId xmlns:a16="http://schemas.microsoft.com/office/drawing/2014/main" id="{450C86E8-F9B3-455F-BB59-88FCCAE415CE}"/>
                </a:ext>
              </a:extLst>
            </p:cNvPr>
            <p:cNvSpPr/>
            <p:nvPr/>
          </p:nvSpPr>
          <p:spPr>
            <a:xfrm>
              <a:off x="3657600" y="1066800"/>
              <a:ext cx="2362200" cy="2209800"/>
            </a:xfrm>
            <a:prstGeom prst="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 name="Picture 10" descr="C:\Documents and Settings\David\My Documents\istock 1\white chicken.jpg">
              <a:extLst>
                <a:ext uri="{FF2B5EF4-FFF2-40B4-BE49-F238E27FC236}">
                  <a16:creationId xmlns:a16="http://schemas.microsoft.com/office/drawing/2014/main" id="{B18F480D-EF78-4089-8FC0-6C112CDDC512}"/>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86200" y="1121393"/>
              <a:ext cx="1533754" cy="209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7">
              <a:extLst>
                <a:ext uri="{FF2B5EF4-FFF2-40B4-BE49-F238E27FC236}">
                  <a16:creationId xmlns:a16="http://schemas.microsoft.com/office/drawing/2014/main" id="{F3B7FFD8-D0FA-44B2-88C3-867A7C554A9A}"/>
                </a:ext>
              </a:extLst>
            </p:cNvPr>
            <p:cNvGrpSpPr>
              <a:grpSpLocks noChangeAspect="1"/>
            </p:cNvGrpSpPr>
            <p:nvPr/>
          </p:nvGrpSpPr>
          <p:grpSpPr bwMode="auto">
            <a:xfrm>
              <a:off x="5231674" y="2756263"/>
              <a:ext cx="480060" cy="394678"/>
              <a:chOff x="5638800" y="4495800"/>
              <a:chExt cx="992371" cy="815871"/>
            </a:xfrm>
          </p:grpSpPr>
          <p:pic>
            <p:nvPicPr>
              <p:cNvPr id="22" name="Picture 5">
                <a:extLst>
                  <a:ext uri="{FF2B5EF4-FFF2-40B4-BE49-F238E27FC236}">
                    <a16:creationId xmlns:a16="http://schemas.microsoft.com/office/drawing/2014/main" id="{CBD99A52-366F-4ACE-A3E0-6D95DFFBD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38812" y="4395788"/>
                <a:ext cx="7334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Isosceles Triangle 22">
                <a:extLst>
                  <a:ext uri="{FF2B5EF4-FFF2-40B4-BE49-F238E27FC236}">
                    <a16:creationId xmlns:a16="http://schemas.microsoft.com/office/drawing/2014/main" id="{06234C98-BE50-4EFA-84B6-88ECC6FD525D}"/>
                  </a:ext>
                </a:extLst>
              </p:cNvPr>
              <p:cNvSpPr/>
              <p:nvPr/>
            </p:nvSpPr>
            <p:spPr>
              <a:xfrm rot="3720000" flipV="1">
                <a:off x="6354059" y="5034882"/>
                <a:ext cx="219872" cy="33472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a:extLst>
                  <a:ext uri="{FF2B5EF4-FFF2-40B4-BE49-F238E27FC236}">
                    <a16:creationId xmlns:a16="http://schemas.microsoft.com/office/drawing/2014/main" id="{959BE102-E061-4236-9A81-09C7A273FC22}"/>
                  </a:ext>
                </a:extLst>
              </p:cNvPr>
              <p:cNvSpPr/>
              <p:nvPr/>
            </p:nvSpPr>
            <p:spPr>
              <a:xfrm>
                <a:off x="5640301" y="5180916"/>
                <a:ext cx="75479" cy="7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grpSp>
        <p:nvGrpSpPr>
          <p:cNvPr id="30" name="Group 34">
            <a:extLst>
              <a:ext uri="{FF2B5EF4-FFF2-40B4-BE49-F238E27FC236}">
                <a16:creationId xmlns:a16="http://schemas.microsoft.com/office/drawing/2014/main" id="{11E2AADA-DC63-4517-97ED-44B93B5DA1C1}"/>
              </a:ext>
            </a:extLst>
          </p:cNvPr>
          <p:cNvGrpSpPr>
            <a:grpSpLocks/>
          </p:cNvGrpSpPr>
          <p:nvPr/>
        </p:nvGrpSpPr>
        <p:grpSpPr bwMode="auto">
          <a:xfrm>
            <a:off x="8341064" y="1856819"/>
            <a:ext cx="3546137" cy="2514600"/>
            <a:chOff x="6387559" y="2514600"/>
            <a:chExt cx="2362378" cy="1752600"/>
          </a:xfrm>
        </p:grpSpPr>
        <p:sp>
          <p:nvSpPr>
            <p:cNvPr id="31" name="Oval 129">
              <a:extLst>
                <a:ext uri="{FF2B5EF4-FFF2-40B4-BE49-F238E27FC236}">
                  <a16:creationId xmlns:a16="http://schemas.microsoft.com/office/drawing/2014/main" id="{7DC0BCFA-CCDC-4EDE-B7D0-4BF6834E0589}"/>
                </a:ext>
              </a:extLst>
            </p:cNvPr>
            <p:cNvSpPr>
              <a:spLocks noChangeArrowheads="1"/>
            </p:cNvSpPr>
            <p:nvPr/>
          </p:nvSpPr>
          <p:spPr bwMode="auto">
            <a:xfrm>
              <a:off x="6997573" y="2514600"/>
              <a:ext cx="1752364" cy="1752600"/>
            </a:xfrm>
            <a:prstGeom prst="ellipse">
              <a:avLst/>
            </a:prstGeom>
            <a:noFill/>
            <a:ln w="101600">
              <a:solidFill>
                <a:srgbClr val="FF0000"/>
              </a:solidFill>
              <a:round/>
              <a:headEnd/>
              <a:tailEnd/>
            </a:ln>
          </p:spPr>
          <p:txBody>
            <a:bodyPr wrap="none" anchor="ctr"/>
            <a:lstStyle/>
            <a:p>
              <a:pPr eaLnBrk="1" hangingPunct="1">
                <a:defRPr/>
              </a:pPr>
              <a:endParaRPr lang="en-US">
                <a:solidFill>
                  <a:schemeClr val="bg1"/>
                </a:solidFill>
                <a:latin typeface="+mn-lt"/>
              </a:endParaRPr>
            </a:p>
          </p:txBody>
        </p:sp>
        <p:sp>
          <p:nvSpPr>
            <p:cNvPr id="32" name="TextBox 31">
              <a:extLst>
                <a:ext uri="{FF2B5EF4-FFF2-40B4-BE49-F238E27FC236}">
                  <a16:creationId xmlns:a16="http://schemas.microsoft.com/office/drawing/2014/main" id="{6B7F7D52-3D85-42D2-B4D4-5852A3FD0E03}"/>
                </a:ext>
              </a:extLst>
            </p:cNvPr>
            <p:cNvSpPr txBox="1"/>
            <p:nvPr/>
          </p:nvSpPr>
          <p:spPr>
            <a:xfrm>
              <a:off x="7336162" y="2858185"/>
              <a:ext cx="1118043" cy="1094005"/>
            </a:xfrm>
            <a:prstGeom prst="rect">
              <a:avLst/>
            </a:prstGeom>
            <a:noFill/>
          </p:spPr>
          <p:txBody>
            <a:bodyPr wrap="none">
              <a:spAutoFit/>
            </a:bodyPr>
            <a:lstStyle/>
            <a:p>
              <a:pPr algn="ctr" eaLnBrk="1" hangingPunct="1">
                <a:defRPr/>
              </a:pPr>
              <a:r>
                <a:rPr lang="en-US" sz="3200" dirty="0">
                  <a:solidFill>
                    <a:schemeClr val="bg1"/>
                  </a:solidFill>
                  <a:latin typeface="+mn-lt"/>
                </a:rPr>
                <a:t>Potential</a:t>
              </a:r>
            </a:p>
            <a:p>
              <a:pPr algn="ctr" eaLnBrk="1" hangingPunct="1">
                <a:defRPr/>
              </a:pPr>
              <a:endParaRPr lang="en-US" sz="3200" dirty="0">
                <a:solidFill>
                  <a:schemeClr val="bg1"/>
                </a:solidFill>
                <a:latin typeface="+mn-lt"/>
              </a:endParaRPr>
            </a:p>
            <a:p>
              <a:pPr algn="ctr" eaLnBrk="1" hangingPunct="1">
                <a:defRPr/>
              </a:pPr>
              <a:r>
                <a:rPr lang="en-US" sz="3200" dirty="0">
                  <a:solidFill>
                    <a:schemeClr val="bg1"/>
                  </a:solidFill>
                  <a:latin typeface="+mn-lt"/>
                </a:rPr>
                <a:t>Actual</a:t>
              </a:r>
            </a:p>
          </p:txBody>
        </p:sp>
        <p:cxnSp>
          <p:nvCxnSpPr>
            <p:cNvPr id="33" name="Straight Connector 32">
              <a:extLst>
                <a:ext uri="{FF2B5EF4-FFF2-40B4-BE49-F238E27FC236}">
                  <a16:creationId xmlns:a16="http://schemas.microsoft.com/office/drawing/2014/main" id="{D84E900B-7F51-4F0D-B955-5477AD587B95}"/>
                </a:ext>
              </a:extLst>
            </p:cNvPr>
            <p:cNvCxnSpPr/>
            <p:nvPr/>
          </p:nvCxnSpPr>
          <p:spPr>
            <a:xfrm>
              <a:off x="7222968" y="3405188"/>
              <a:ext cx="13444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A157718-4BC1-41A1-BA5C-CE6470EEECC2}"/>
                </a:ext>
              </a:extLst>
            </p:cNvPr>
            <p:cNvSpPr txBox="1"/>
            <p:nvPr/>
          </p:nvSpPr>
          <p:spPr bwMode="auto">
            <a:xfrm>
              <a:off x="6387559" y="2986890"/>
              <a:ext cx="722215" cy="836593"/>
            </a:xfrm>
            <a:prstGeom prst="rect">
              <a:avLst/>
            </a:prstGeom>
            <a:noFill/>
          </p:spPr>
          <p:txBody>
            <a:bodyPr>
              <a:spAutoFit/>
            </a:bodyPr>
            <a:lstStyle/>
            <a:p>
              <a:pPr eaLnBrk="1" hangingPunct="1">
                <a:defRPr/>
              </a:pPr>
              <a:r>
                <a:rPr lang="en-US" sz="2400" b="1" dirty="0">
                  <a:solidFill>
                    <a:schemeClr val="bg1"/>
                  </a:solidFill>
                  <a:latin typeface="+mn-lt"/>
                  <a:cs typeface="Arial" charset="0"/>
                </a:rPr>
                <a:t>Tier 1</a:t>
              </a:r>
            </a:p>
            <a:p>
              <a:pPr eaLnBrk="1" hangingPunct="1">
                <a:defRPr/>
              </a:pPr>
              <a:endParaRPr lang="en-US" sz="2400" b="1" dirty="0">
                <a:solidFill>
                  <a:schemeClr val="bg1"/>
                </a:solidFill>
                <a:latin typeface="+mn-lt"/>
                <a:cs typeface="Arial" charset="0"/>
              </a:endParaRPr>
            </a:p>
            <a:p>
              <a:pPr eaLnBrk="1" hangingPunct="1">
                <a:defRPr/>
              </a:pPr>
              <a:r>
                <a:rPr lang="en-US" sz="2400" b="1" dirty="0">
                  <a:solidFill>
                    <a:schemeClr val="bg1"/>
                  </a:solidFill>
                  <a:latin typeface="+mn-lt"/>
                  <a:cs typeface="Arial" charset="0"/>
                </a:rPr>
                <a:t>Tier 2</a:t>
              </a:r>
            </a:p>
          </p:txBody>
        </p:sp>
      </p:grpSp>
      <p:grpSp>
        <p:nvGrpSpPr>
          <p:cNvPr id="35" name="Group 34">
            <a:extLst>
              <a:ext uri="{FF2B5EF4-FFF2-40B4-BE49-F238E27FC236}">
                <a16:creationId xmlns:a16="http://schemas.microsoft.com/office/drawing/2014/main" id="{90AE54B4-5034-45B1-8808-8BE4F474A678}"/>
              </a:ext>
            </a:extLst>
          </p:cNvPr>
          <p:cNvGrpSpPr>
            <a:grpSpLocks/>
          </p:cNvGrpSpPr>
          <p:nvPr/>
        </p:nvGrpSpPr>
        <p:grpSpPr bwMode="auto">
          <a:xfrm>
            <a:off x="304800" y="1933019"/>
            <a:ext cx="3808724" cy="2514600"/>
            <a:chOff x="6997573" y="2514600"/>
            <a:chExt cx="2537311" cy="1752600"/>
          </a:xfrm>
        </p:grpSpPr>
        <p:sp>
          <p:nvSpPr>
            <p:cNvPr id="36" name="Oval 129">
              <a:extLst>
                <a:ext uri="{FF2B5EF4-FFF2-40B4-BE49-F238E27FC236}">
                  <a16:creationId xmlns:a16="http://schemas.microsoft.com/office/drawing/2014/main" id="{92E7F64B-36E5-4C44-A79B-2BBD9710C06A}"/>
                </a:ext>
              </a:extLst>
            </p:cNvPr>
            <p:cNvSpPr>
              <a:spLocks noChangeArrowheads="1"/>
            </p:cNvSpPr>
            <p:nvPr/>
          </p:nvSpPr>
          <p:spPr bwMode="auto">
            <a:xfrm>
              <a:off x="6997573" y="2514600"/>
              <a:ext cx="1752364" cy="1752600"/>
            </a:xfrm>
            <a:prstGeom prst="ellipse">
              <a:avLst/>
            </a:prstGeom>
            <a:noFill/>
            <a:ln w="101600">
              <a:solidFill>
                <a:srgbClr val="00FF00"/>
              </a:solidFill>
              <a:round/>
              <a:headEnd/>
              <a:tailEnd/>
            </a:ln>
          </p:spPr>
          <p:txBody>
            <a:bodyPr wrap="none" anchor="ctr"/>
            <a:lstStyle/>
            <a:p>
              <a:pPr eaLnBrk="1" hangingPunct="1">
                <a:defRPr/>
              </a:pPr>
              <a:endParaRPr lang="en-US">
                <a:solidFill>
                  <a:schemeClr val="bg1"/>
                </a:solidFill>
                <a:latin typeface="+mn-lt"/>
              </a:endParaRPr>
            </a:p>
          </p:txBody>
        </p:sp>
        <p:sp>
          <p:nvSpPr>
            <p:cNvPr id="37" name="TextBox 36">
              <a:extLst>
                <a:ext uri="{FF2B5EF4-FFF2-40B4-BE49-F238E27FC236}">
                  <a16:creationId xmlns:a16="http://schemas.microsoft.com/office/drawing/2014/main" id="{75311343-A5C5-457B-9A0F-0E1D9E2579AB}"/>
                </a:ext>
              </a:extLst>
            </p:cNvPr>
            <p:cNvSpPr txBox="1"/>
            <p:nvPr/>
          </p:nvSpPr>
          <p:spPr>
            <a:xfrm>
              <a:off x="7336162" y="2858185"/>
              <a:ext cx="1118043" cy="1094005"/>
            </a:xfrm>
            <a:prstGeom prst="rect">
              <a:avLst/>
            </a:prstGeom>
            <a:noFill/>
          </p:spPr>
          <p:txBody>
            <a:bodyPr wrap="none">
              <a:spAutoFit/>
            </a:bodyPr>
            <a:lstStyle/>
            <a:p>
              <a:pPr algn="ctr" eaLnBrk="1" hangingPunct="1">
                <a:defRPr/>
              </a:pPr>
              <a:r>
                <a:rPr lang="en-US" sz="3200" dirty="0">
                  <a:solidFill>
                    <a:schemeClr val="bg1"/>
                  </a:solidFill>
                  <a:latin typeface="+mn-lt"/>
                </a:rPr>
                <a:t>Actual</a:t>
              </a:r>
            </a:p>
            <a:p>
              <a:pPr algn="ctr" eaLnBrk="1" hangingPunct="1">
                <a:defRPr/>
              </a:pPr>
              <a:endParaRPr lang="en-US" sz="3200" dirty="0">
                <a:solidFill>
                  <a:schemeClr val="bg1"/>
                </a:solidFill>
                <a:latin typeface="+mn-lt"/>
              </a:endParaRPr>
            </a:p>
            <a:p>
              <a:pPr algn="ctr" eaLnBrk="1" hangingPunct="1">
                <a:defRPr/>
              </a:pPr>
              <a:r>
                <a:rPr lang="en-US" sz="3200" dirty="0">
                  <a:solidFill>
                    <a:schemeClr val="bg1"/>
                  </a:solidFill>
                  <a:latin typeface="+mn-lt"/>
                </a:rPr>
                <a:t>Potential</a:t>
              </a:r>
            </a:p>
          </p:txBody>
        </p:sp>
        <p:cxnSp>
          <p:nvCxnSpPr>
            <p:cNvPr id="38" name="Straight Connector 37">
              <a:extLst>
                <a:ext uri="{FF2B5EF4-FFF2-40B4-BE49-F238E27FC236}">
                  <a16:creationId xmlns:a16="http://schemas.microsoft.com/office/drawing/2014/main" id="{EE395F5D-63D1-4E1E-BD55-3F4270B8B006}"/>
                </a:ext>
              </a:extLst>
            </p:cNvPr>
            <p:cNvCxnSpPr/>
            <p:nvPr/>
          </p:nvCxnSpPr>
          <p:spPr>
            <a:xfrm>
              <a:off x="7222968" y="3405188"/>
              <a:ext cx="13444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C43B097-A318-4D98-A46A-372086CEBA90}"/>
                </a:ext>
              </a:extLst>
            </p:cNvPr>
            <p:cNvSpPr txBox="1"/>
            <p:nvPr/>
          </p:nvSpPr>
          <p:spPr bwMode="auto">
            <a:xfrm>
              <a:off x="8812669" y="2986890"/>
              <a:ext cx="722215" cy="836593"/>
            </a:xfrm>
            <a:prstGeom prst="rect">
              <a:avLst/>
            </a:prstGeom>
            <a:noFill/>
          </p:spPr>
          <p:txBody>
            <a:bodyPr>
              <a:spAutoFit/>
            </a:bodyPr>
            <a:lstStyle/>
            <a:p>
              <a:pPr eaLnBrk="1" hangingPunct="1">
                <a:defRPr/>
              </a:pPr>
              <a:r>
                <a:rPr lang="en-US" sz="2400" b="1" dirty="0">
                  <a:solidFill>
                    <a:schemeClr val="bg1"/>
                  </a:solidFill>
                  <a:latin typeface="+mn-lt"/>
                  <a:cs typeface="Arial" charset="0"/>
                </a:rPr>
                <a:t>Tier 1</a:t>
              </a:r>
            </a:p>
            <a:p>
              <a:pPr eaLnBrk="1" hangingPunct="1">
                <a:defRPr/>
              </a:pPr>
              <a:endParaRPr lang="en-US" sz="2400" b="1" dirty="0">
                <a:solidFill>
                  <a:schemeClr val="bg1"/>
                </a:solidFill>
                <a:latin typeface="+mn-lt"/>
                <a:cs typeface="Arial" charset="0"/>
              </a:endParaRPr>
            </a:p>
            <a:p>
              <a:pPr eaLnBrk="1" hangingPunct="1">
                <a:defRPr/>
              </a:pPr>
              <a:r>
                <a:rPr lang="en-US" sz="2400" b="1" dirty="0">
                  <a:solidFill>
                    <a:schemeClr val="bg1"/>
                  </a:solidFill>
                  <a:latin typeface="+mn-lt"/>
                  <a:cs typeface="Arial" charset="0"/>
                </a:rPr>
                <a:t>Tier 2</a:t>
              </a:r>
            </a:p>
          </p:txBody>
        </p:sp>
      </p:grpSp>
    </p:spTree>
    <p:extLst>
      <p:ext uri="{BB962C8B-B14F-4D97-AF65-F5344CB8AC3E}">
        <p14:creationId xmlns:p14="http://schemas.microsoft.com/office/powerpoint/2010/main" val="394045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21</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3</a:t>
            </a:fld>
            <a:endParaRPr lang="en-US" altLang="en-US" dirty="0"/>
          </a:p>
        </p:txBody>
      </p:sp>
      <p:sp>
        <p:nvSpPr>
          <p:cNvPr id="11" name="TextBox 3">
            <a:extLst>
              <a:ext uri="{FF2B5EF4-FFF2-40B4-BE49-F238E27FC236}">
                <a16:creationId xmlns:a16="http://schemas.microsoft.com/office/drawing/2014/main" id="{312E8FA2-253B-4660-8D9B-201AE9DAF5B6}"/>
              </a:ext>
            </a:extLst>
          </p:cNvPr>
          <p:cNvSpPr txBox="1">
            <a:spLocks noChangeArrowheads="1"/>
          </p:cNvSpPr>
          <p:nvPr/>
        </p:nvSpPr>
        <p:spPr bwMode="auto">
          <a:xfrm>
            <a:off x="163513" y="955119"/>
            <a:ext cx="12028486" cy="2092881"/>
          </a:xfrm>
          <a:prstGeom prst="rect">
            <a:avLst/>
          </a:prstGeom>
          <a:noFill/>
          <a:ln w="9525">
            <a:noFill/>
            <a:miter lim="800000"/>
            <a:headEnd/>
            <a:tailEnd/>
          </a:ln>
        </p:spPr>
        <p:txBody>
          <a:bodyPr wrap="square">
            <a:spAutoFit/>
          </a:bodyPr>
          <a:lstStyle/>
          <a:p>
            <a:pPr eaLnBrk="1" hangingPunct="1">
              <a:defRPr/>
            </a:pPr>
            <a:r>
              <a:rPr lang="en-US" sz="2600" dirty="0">
                <a:solidFill>
                  <a:schemeClr val="bg1"/>
                </a:solidFill>
                <a:latin typeface="Calibri" pitchFamily="34" charset="0"/>
                <a:cs typeface="Arial" charset="0"/>
              </a:rPr>
              <a:t>“An </a:t>
            </a:r>
            <a:r>
              <a:rPr lang="en-US" sz="2600" dirty="0">
                <a:solidFill>
                  <a:srgbClr val="00FF00"/>
                </a:solidFill>
                <a:latin typeface="Calibri" pitchFamily="34" charset="0"/>
                <a:cs typeface="Arial" charset="0"/>
              </a:rPr>
              <a:t>axiomatic concept </a:t>
            </a:r>
            <a:r>
              <a:rPr lang="en-US" sz="2600" dirty="0">
                <a:solidFill>
                  <a:schemeClr val="bg1"/>
                </a:solidFill>
                <a:latin typeface="Calibri" pitchFamily="34" charset="0"/>
                <a:cs typeface="Arial" charset="0"/>
              </a:rPr>
              <a:t>is the </a:t>
            </a:r>
            <a:r>
              <a:rPr lang="en-US" sz="2600" dirty="0">
                <a:solidFill>
                  <a:srgbClr val="00FF00"/>
                </a:solidFill>
                <a:latin typeface="Calibri" pitchFamily="34" charset="0"/>
                <a:cs typeface="Arial" charset="0"/>
              </a:rPr>
              <a:t>identification</a:t>
            </a:r>
            <a:r>
              <a:rPr lang="en-US" sz="2600" dirty="0">
                <a:solidFill>
                  <a:schemeClr val="bg1"/>
                </a:solidFill>
                <a:latin typeface="Calibri" pitchFamily="34" charset="0"/>
                <a:cs typeface="Arial" charset="0"/>
              </a:rPr>
              <a:t> of a </a:t>
            </a:r>
            <a:r>
              <a:rPr lang="en-US" sz="2600" dirty="0">
                <a:solidFill>
                  <a:srgbClr val="00FF00"/>
                </a:solidFill>
                <a:latin typeface="Calibri" pitchFamily="34" charset="0"/>
                <a:cs typeface="Arial" charset="0"/>
              </a:rPr>
              <a:t>primary </a:t>
            </a:r>
            <a:r>
              <a:rPr lang="en-US" sz="2600" dirty="0">
                <a:solidFill>
                  <a:schemeClr val="bg1"/>
                </a:solidFill>
                <a:latin typeface="Calibri" pitchFamily="34" charset="0"/>
                <a:cs typeface="Arial" charset="0"/>
              </a:rPr>
              <a:t>fact of </a:t>
            </a:r>
            <a:r>
              <a:rPr lang="en-US" sz="2600" dirty="0">
                <a:solidFill>
                  <a:srgbClr val="00FF00"/>
                </a:solidFill>
                <a:latin typeface="Calibri" pitchFamily="34" charset="0"/>
                <a:cs typeface="Arial" charset="0"/>
              </a:rPr>
              <a:t>reality</a:t>
            </a:r>
            <a:r>
              <a:rPr lang="en-US" sz="2600" dirty="0">
                <a:solidFill>
                  <a:schemeClr val="bg1"/>
                </a:solidFill>
                <a:latin typeface="Calibri" pitchFamily="34" charset="0"/>
                <a:cs typeface="Arial" charset="0"/>
              </a:rPr>
              <a:t>,</a:t>
            </a:r>
            <a:r>
              <a:rPr lang="en-US" sz="2600" dirty="0">
                <a:solidFill>
                  <a:srgbClr val="00FF00"/>
                </a:solidFill>
                <a:latin typeface="Calibri" pitchFamily="34" charset="0"/>
                <a:cs typeface="Arial" charset="0"/>
              </a:rPr>
              <a:t> </a:t>
            </a:r>
            <a:r>
              <a:rPr lang="en-US" sz="2600" dirty="0">
                <a:solidFill>
                  <a:schemeClr val="bg1"/>
                </a:solidFill>
                <a:latin typeface="Calibri" pitchFamily="34" charset="0"/>
                <a:cs typeface="Arial" charset="0"/>
              </a:rPr>
              <a:t>which cannot be analyzed, reduced to other facts or broken into component parts. It is </a:t>
            </a:r>
            <a:r>
              <a:rPr lang="en-US" sz="2600" dirty="0">
                <a:solidFill>
                  <a:srgbClr val="00FF00"/>
                </a:solidFill>
                <a:latin typeface="Calibri" pitchFamily="34" charset="0"/>
                <a:cs typeface="Arial" charset="0"/>
              </a:rPr>
              <a:t>implicit</a:t>
            </a:r>
            <a:r>
              <a:rPr lang="en-US" sz="2600" dirty="0">
                <a:solidFill>
                  <a:schemeClr val="bg1"/>
                </a:solidFill>
                <a:latin typeface="Calibri" pitchFamily="34" charset="0"/>
                <a:cs typeface="Arial" charset="0"/>
              </a:rPr>
              <a:t> in all </a:t>
            </a:r>
            <a:r>
              <a:rPr lang="en-US" sz="2600" dirty="0">
                <a:solidFill>
                  <a:srgbClr val="00FF00"/>
                </a:solidFill>
                <a:latin typeface="Calibri" pitchFamily="34" charset="0"/>
                <a:cs typeface="Arial" charset="0"/>
              </a:rPr>
              <a:t>facts </a:t>
            </a:r>
            <a:r>
              <a:rPr lang="en-US" sz="2600" dirty="0">
                <a:solidFill>
                  <a:schemeClr val="bg1"/>
                </a:solidFill>
                <a:latin typeface="Calibri" pitchFamily="34" charset="0"/>
                <a:cs typeface="Arial" charset="0"/>
              </a:rPr>
              <a:t>and</a:t>
            </a:r>
            <a:r>
              <a:rPr lang="en-US" sz="2600" dirty="0">
                <a:solidFill>
                  <a:srgbClr val="00FF00"/>
                </a:solidFill>
                <a:latin typeface="Calibri" pitchFamily="34" charset="0"/>
                <a:cs typeface="Arial" charset="0"/>
              </a:rPr>
              <a:t> </a:t>
            </a:r>
            <a:r>
              <a:rPr lang="en-US" sz="2600" dirty="0">
                <a:solidFill>
                  <a:schemeClr val="bg1"/>
                </a:solidFill>
                <a:latin typeface="Calibri" pitchFamily="34" charset="0"/>
                <a:cs typeface="Arial" charset="0"/>
              </a:rPr>
              <a:t>in</a:t>
            </a:r>
            <a:r>
              <a:rPr lang="en-US" sz="2600" dirty="0">
                <a:solidFill>
                  <a:srgbClr val="00FF00"/>
                </a:solidFill>
                <a:latin typeface="Calibri" pitchFamily="34" charset="0"/>
                <a:cs typeface="Arial" charset="0"/>
              </a:rPr>
              <a:t> all knowledge. </a:t>
            </a:r>
            <a:r>
              <a:rPr lang="en-US" sz="2600" dirty="0">
                <a:solidFill>
                  <a:schemeClr val="bg1"/>
                </a:solidFill>
                <a:latin typeface="Calibri" pitchFamily="34" charset="0"/>
                <a:cs typeface="Arial" charset="0"/>
              </a:rPr>
              <a:t>It is the fundamentally given and directly perceived or experienced, which </a:t>
            </a:r>
            <a:r>
              <a:rPr lang="en-US" sz="2600" dirty="0">
                <a:solidFill>
                  <a:srgbClr val="00FF00"/>
                </a:solidFill>
                <a:latin typeface="Calibri" pitchFamily="34" charset="0"/>
                <a:cs typeface="Arial" charset="0"/>
              </a:rPr>
              <a:t>requires no proof or explanation</a:t>
            </a:r>
            <a:r>
              <a:rPr lang="en-US" sz="2600" dirty="0">
                <a:solidFill>
                  <a:schemeClr val="bg1"/>
                </a:solidFill>
                <a:latin typeface="Calibri" pitchFamily="34" charset="0"/>
                <a:cs typeface="Arial" charset="0"/>
              </a:rPr>
              <a:t>,</a:t>
            </a:r>
            <a:r>
              <a:rPr lang="en-US" sz="2600" dirty="0">
                <a:solidFill>
                  <a:srgbClr val="00FF00"/>
                </a:solidFill>
                <a:latin typeface="Calibri" pitchFamily="34" charset="0"/>
                <a:cs typeface="Arial" charset="0"/>
              </a:rPr>
              <a:t> </a:t>
            </a:r>
            <a:r>
              <a:rPr lang="en-US" sz="2600" dirty="0">
                <a:solidFill>
                  <a:schemeClr val="bg1"/>
                </a:solidFill>
                <a:latin typeface="Calibri" pitchFamily="34" charset="0"/>
                <a:cs typeface="Arial" charset="0"/>
              </a:rPr>
              <a:t>but on which all proofs and explanations rest.” </a:t>
            </a:r>
            <a:r>
              <a:rPr lang="en-US" sz="1400" dirty="0">
                <a:solidFill>
                  <a:schemeClr val="bg1"/>
                </a:solidFill>
                <a:latin typeface="Calibri" pitchFamily="34" charset="0"/>
                <a:cs typeface="Arial" charset="0"/>
              </a:rPr>
              <a:t>(See Lexicon, Objectivism From A to Z, p. 43-46)</a:t>
            </a:r>
            <a:endParaRPr lang="en-US" sz="1400" dirty="0">
              <a:solidFill>
                <a:schemeClr val="bg1"/>
              </a:solidFill>
              <a:effectLst>
                <a:outerShdw blurRad="38100" dist="38100" dir="2700000" algn="tl">
                  <a:srgbClr val="000000">
                    <a:alpha val="43137"/>
                  </a:srgbClr>
                </a:outerShdw>
              </a:effectLst>
              <a:latin typeface="Calibri" pitchFamily="34" charset="0"/>
              <a:cs typeface="Arial" charset="0"/>
            </a:endParaRPr>
          </a:p>
        </p:txBody>
      </p:sp>
      <p:sp>
        <p:nvSpPr>
          <p:cNvPr id="12" name="Rectangle 1">
            <a:extLst>
              <a:ext uri="{FF2B5EF4-FFF2-40B4-BE49-F238E27FC236}">
                <a16:creationId xmlns:a16="http://schemas.microsoft.com/office/drawing/2014/main" id="{D5E4F097-5835-4998-A239-313912312B7B}"/>
              </a:ext>
            </a:extLst>
          </p:cNvPr>
          <p:cNvSpPr>
            <a:spLocks noChangeArrowheads="1"/>
          </p:cNvSpPr>
          <p:nvPr/>
        </p:nvSpPr>
        <p:spPr bwMode="auto">
          <a:xfrm>
            <a:off x="0" y="0"/>
            <a:ext cx="12191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dirty="0">
                <a:solidFill>
                  <a:srgbClr val="00FF00"/>
                </a:solidFill>
              </a:rPr>
              <a:t>Axioms </a:t>
            </a:r>
            <a:r>
              <a:rPr lang="en-US" altLang="en-US" sz="3600" dirty="0">
                <a:solidFill>
                  <a:schemeClr val="bg1"/>
                </a:solidFill>
              </a:rPr>
              <a:t>are </a:t>
            </a:r>
            <a:r>
              <a:rPr lang="en-US" altLang="en-US" sz="3600" dirty="0">
                <a:solidFill>
                  <a:srgbClr val="00FF00"/>
                </a:solidFill>
              </a:rPr>
              <a:t>Irreducible</a:t>
            </a:r>
            <a:r>
              <a:rPr lang="en-US" altLang="en-US" sz="3600" dirty="0">
                <a:solidFill>
                  <a:schemeClr val="bg1"/>
                </a:solidFill>
              </a:rPr>
              <a:t>, </a:t>
            </a:r>
            <a:r>
              <a:rPr lang="en-US" altLang="en-US" sz="3600" dirty="0">
                <a:solidFill>
                  <a:srgbClr val="00FF00"/>
                </a:solidFill>
              </a:rPr>
              <a:t>Invincible</a:t>
            </a:r>
            <a:r>
              <a:rPr lang="en-US" altLang="en-US" sz="3600" dirty="0">
                <a:solidFill>
                  <a:schemeClr val="bg1"/>
                </a:solidFill>
              </a:rPr>
              <a:t>, </a:t>
            </a:r>
            <a:r>
              <a:rPr lang="en-US" altLang="en-US" sz="3600" dirty="0">
                <a:solidFill>
                  <a:srgbClr val="00FF00"/>
                </a:solidFill>
              </a:rPr>
              <a:t>Inescapable</a:t>
            </a:r>
            <a:r>
              <a:rPr lang="en-US" altLang="en-US" sz="3600" dirty="0">
                <a:solidFill>
                  <a:schemeClr val="bg1"/>
                </a:solidFill>
              </a:rPr>
              <a:t> starting points</a:t>
            </a:r>
          </a:p>
        </p:txBody>
      </p:sp>
      <p:sp>
        <p:nvSpPr>
          <p:cNvPr id="13" name="Rectangle 12">
            <a:extLst>
              <a:ext uri="{FF2B5EF4-FFF2-40B4-BE49-F238E27FC236}">
                <a16:creationId xmlns:a16="http://schemas.microsoft.com/office/drawing/2014/main" id="{CFF1B5C6-4498-42EF-AD5E-6BE789EE8D42}"/>
              </a:ext>
            </a:extLst>
          </p:cNvPr>
          <p:cNvSpPr/>
          <p:nvPr/>
        </p:nvSpPr>
        <p:spPr>
          <a:xfrm>
            <a:off x="163513" y="5257800"/>
            <a:ext cx="11826874" cy="892552"/>
          </a:xfrm>
          <a:prstGeom prst="rect">
            <a:avLst/>
          </a:prstGeom>
        </p:spPr>
        <p:txBody>
          <a:bodyPr wrap="square">
            <a:spAutoFit/>
          </a:bodyPr>
          <a:lstStyle/>
          <a:p>
            <a:pPr eaLnBrk="1" hangingPunct="1">
              <a:defRPr/>
            </a:pPr>
            <a:r>
              <a:rPr lang="en-US" sz="2600" dirty="0">
                <a:solidFill>
                  <a:schemeClr val="bg1"/>
                </a:solidFill>
                <a:latin typeface="Calibri" pitchFamily="34" charset="0"/>
                <a:cs typeface="Arial" charset="0"/>
              </a:rPr>
              <a:t>“An </a:t>
            </a:r>
            <a:r>
              <a:rPr lang="en-US" sz="2600" dirty="0">
                <a:solidFill>
                  <a:srgbClr val="00FF00"/>
                </a:solidFill>
                <a:latin typeface="Calibri" pitchFamily="34" charset="0"/>
                <a:cs typeface="Arial" charset="0"/>
              </a:rPr>
              <a:t>axiom</a:t>
            </a:r>
            <a:r>
              <a:rPr lang="en-US" sz="2600" dirty="0">
                <a:solidFill>
                  <a:schemeClr val="bg1"/>
                </a:solidFill>
                <a:latin typeface="Calibri" pitchFamily="34" charset="0"/>
                <a:cs typeface="Arial" charset="0"/>
              </a:rPr>
              <a:t> is a proposition that defeats its opponents by the fact that they have to accept it and use it in the process of any attempt to deny it.” </a:t>
            </a:r>
            <a:r>
              <a:rPr lang="en-US" sz="1400" dirty="0">
                <a:solidFill>
                  <a:schemeClr val="bg1"/>
                </a:solidFill>
                <a:latin typeface="Calibri" pitchFamily="34" charset="0"/>
                <a:cs typeface="Arial" charset="0"/>
              </a:rPr>
              <a:t>(See Lexicon, Objectivism From A to Z, p. 43-46)</a:t>
            </a:r>
            <a:endParaRPr lang="en-US" sz="1400" dirty="0">
              <a:solidFill>
                <a:schemeClr val="bg1"/>
              </a:solidFill>
              <a:effectLst>
                <a:outerShdw blurRad="38100" dist="38100" dir="2700000" algn="tl">
                  <a:srgbClr val="000000">
                    <a:alpha val="43137"/>
                  </a:srgbClr>
                </a:outerShdw>
              </a:effectLst>
              <a:latin typeface="Calibri" pitchFamily="34" charset="0"/>
              <a:cs typeface="Arial" charset="0"/>
            </a:endParaRPr>
          </a:p>
        </p:txBody>
      </p:sp>
      <p:sp>
        <p:nvSpPr>
          <p:cNvPr id="14" name="Rectangle 10">
            <a:extLst>
              <a:ext uri="{FF2B5EF4-FFF2-40B4-BE49-F238E27FC236}">
                <a16:creationId xmlns:a16="http://schemas.microsoft.com/office/drawing/2014/main" id="{1BEA7020-D2D9-4668-99CC-FBAFC2DC8C9A}"/>
              </a:ext>
            </a:extLst>
          </p:cNvPr>
          <p:cNvSpPr>
            <a:spLocks noChangeArrowheads="1"/>
          </p:cNvSpPr>
          <p:nvPr/>
        </p:nvSpPr>
        <p:spPr bwMode="auto">
          <a:xfrm>
            <a:off x="201613" y="3464004"/>
            <a:ext cx="116093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600" dirty="0">
                <a:solidFill>
                  <a:schemeClr val="bg1"/>
                </a:solidFill>
              </a:rPr>
              <a:t>“</a:t>
            </a:r>
            <a:r>
              <a:rPr lang="en-US" altLang="en-US" sz="2600" dirty="0">
                <a:solidFill>
                  <a:srgbClr val="00FF00"/>
                </a:solidFill>
              </a:rPr>
              <a:t>Axiomatic</a:t>
            </a:r>
            <a:r>
              <a:rPr lang="en-US" altLang="en-US" sz="2600" dirty="0">
                <a:solidFill>
                  <a:schemeClr val="bg1"/>
                </a:solidFill>
              </a:rPr>
              <a:t> concepts are starting points of knowledge…on which all proofs depend … they must be used and accepted by everyone, including those who attack them.” </a:t>
            </a:r>
          </a:p>
          <a:p>
            <a:pPr eaLnBrk="1" hangingPunct="1">
              <a:spcBef>
                <a:spcPct val="0"/>
              </a:spcBef>
              <a:buFontTx/>
              <a:buNone/>
            </a:pPr>
            <a:r>
              <a:rPr lang="en-US" altLang="en-US" sz="1400" dirty="0">
                <a:solidFill>
                  <a:schemeClr val="bg1"/>
                </a:solidFill>
              </a:rPr>
              <a:t>(Objectivism The Philosophy of Ayn Rand, p7-9)</a:t>
            </a:r>
          </a:p>
        </p:txBody>
      </p:sp>
    </p:spTree>
    <p:extLst>
      <p:ext uri="{BB962C8B-B14F-4D97-AF65-F5344CB8AC3E}">
        <p14:creationId xmlns:p14="http://schemas.microsoft.com/office/powerpoint/2010/main" val="352799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4</a:t>
            </a:fld>
            <a:endParaRPr lang="en-US" altLang="en-US" dirty="0"/>
          </a:p>
        </p:txBody>
      </p:sp>
      <p:sp>
        <p:nvSpPr>
          <p:cNvPr id="4" name="Rectangle 3">
            <a:extLst>
              <a:ext uri="{FF2B5EF4-FFF2-40B4-BE49-F238E27FC236}">
                <a16:creationId xmlns:a16="http://schemas.microsoft.com/office/drawing/2014/main" id="{0C253D4A-DD7C-43FC-ADF6-EAE3F51FD574}"/>
              </a:ext>
            </a:extLst>
          </p:cNvPr>
          <p:cNvSpPr/>
          <p:nvPr/>
        </p:nvSpPr>
        <p:spPr bwMode="auto">
          <a:xfrm>
            <a:off x="0" y="0"/>
            <a:ext cx="12192000" cy="6858000"/>
          </a:xfrm>
          <a:prstGeom prst="rect">
            <a:avLst/>
          </a:prstGeom>
          <a:noFill/>
          <a:ln w="1270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88B69993-AD59-4BBB-89EC-A4F738FBFEE2}"/>
              </a:ext>
            </a:extLst>
          </p:cNvPr>
          <p:cNvSpPr/>
          <p:nvPr/>
        </p:nvSpPr>
        <p:spPr>
          <a:xfrm>
            <a:off x="228600" y="304800"/>
            <a:ext cx="4495800" cy="707886"/>
          </a:xfrm>
          <a:prstGeom prst="rect">
            <a:avLst/>
          </a:prstGeom>
        </p:spPr>
        <p:txBody>
          <a:bodyPr wrap="square">
            <a:spAutoFit/>
          </a:bodyPr>
          <a:lstStyle/>
          <a:p>
            <a:pPr eaLnBrk="1" hangingPunct="1">
              <a:defRPr/>
            </a:pPr>
            <a:r>
              <a:rPr lang="en-US" sz="4000" b="1" dirty="0">
                <a:solidFill>
                  <a:srgbClr val="00FF00"/>
                </a:solidFill>
                <a:latin typeface="+mn-lt"/>
              </a:rPr>
              <a:t>Joseph Smith:</a:t>
            </a:r>
            <a:endParaRPr lang="en-US" sz="4000" dirty="0">
              <a:solidFill>
                <a:schemeClr val="bg1"/>
              </a:solidFill>
              <a:latin typeface="+mn-lt"/>
            </a:endParaRPr>
          </a:p>
        </p:txBody>
      </p:sp>
      <p:sp>
        <p:nvSpPr>
          <p:cNvPr id="6" name="Rectangle 5">
            <a:extLst>
              <a:ext uri="{FF2B5EF4-FFF2-40B4-BE49-F238E27FC236}">
                <a16:creationId xmlns:a16="http://schemas.microsoft.com/office/drawing/2014/main" id="{0E638007-38D1-4A4D-BAB8-E94D650F715A}"/>
              </a:ext>
            </a:extLst>
          </p:cNvPr>
          <p:cNvSpPr/>
          <p:nvPr/>
        </p:nvSpPr>
        <p:spPr>
          <a:xfrm>
            <a:off x="152400" y="1066800"/>
            <a:ext cx="6324600" cy="2092881"/>
          </a:xfrm>
          <a:prstGeom prst="rect">
            <a:avLst/>
          </a:prstGeom>
        </p:spPr>
        <p:txBody>
          <a:bodyPr wrap="square">
            <a:spAutoFit/>
          </a:bodyPr>
          <a:lstStyle/>
          <a:p>
            <a:pPr eaLnBrk="1" hangingPunct="1">
              <a:defRPr/>
            </a:pPr>
            <a:r>
              <a:rPr lang="en-US" sz="2600" dirty="0">
                <a:solidFill>
                  <a:schemeClr val="bg1"/>
                </a:solidFill>
                <a:latin typeface="+mn-lt"/>
              </a:rPr>
              <a:t>“How many things are </a:t>
            </a:r>
            <a:r>
              <a:rPr lang="en-US" sz="2600" dirty="0">
                <a:solidFill>
                  <a:srgbClr val="00FF00"/>
                </a:solidFill>
                <a:latin typeface="+mn-lt"/>
              </a:rPr>
              <a:t>necessary</a:t>
            </a:r>
            <a:r>
              <a:rPr lang="en-US" sz="2600" dirty="0">
                <a:solidFill>
                  <a:schemeClr val="bg1"/>
                </a:solidFill>
                <a:latin typeface="+mn-lt"/>
              </a:rPr>
              <a:t> for us to </a:t>
            </a:r>
            <a:r>
              <a:rPr lang="en-US" sz="2600" dirty="0">
                <a:solidFill>
                  <a:srgbClr val="00FF00"/>
                </a:solidFill>
                <a:latin typeface="+mn-lt"/>
              </a:rPr>
              <a:t>understand</a:t>
            </a:r>
            <a:r>
              <a:rPr lang="en-US" sz="2600" dirty="0">
                <a:solidFill>
                  <a:schemeClr val="bg1"/>
                </a:solidFill>
                <a:latin typeface="+mn-lt"/>
              </a:rPr>
              <a:t>, respecting the Deity and our relation to him, </a:t>
            </a:r>
            <a:r>
              <a:rPr lang="en-US" sz="2600" dirty="0">
                <a:solidFill>
                  <a:srgbClr val="00FF00"/>
                </a:solidFill>
                <a:latin typeface="+mn-lt"/>
              </a:rPr>
              <a:t>in order </a:t>
            </a:r>
            <a:r>
              <a:rPr lang="en-US" sz="2600" dirty="0">
                <a:solidFill>
                  <a:schemeClr val="bg1"/>
                </a:solidFill>
                <a:latin typeface="+mn-lt"/>
              </a:rPr>
              <a:t>that we may </a:t>
            </a:r>
            <a:r>
              <a:rPr lang="en-US" sz="2600" dirty="0">
                <a:solidFill>
                  <a:srgbClr val="00FF00"/>
                </a:solidFill>
                <a:latin typeface="+mn-lt"/>
              </a:rPr>
              <a:t>exercise faith </a:t>
            </a:r>
            <a:r>
              <a:rPr lang="en-US" sz="2600" dirty="0">
                <a:solidFill>
                  <a:schemeClr val="bg1"/>
                </a:solidFill>
                <a:latin typeface="+mn-lt"/>
              </a:rPr>
              <a:t>in him for life and salvation? </a:t>
            </a:r>
            <a:r>
              <a:rPr lang="en-US" sz="2600" dirty="0">
                <a:solidFill>
                  <a:srgbClr val="00FF00"/>
                </a:solidFill>
                <a:latin typeface="+mn-lt"/>
              </a:rPr>
              <a:t>Three. </a:t>
            </a:r>
            <a:r>
              <a:rPr lang="en-US" sz="2600" dirty="0">
                <a:solidFill>
                  <a:srgbClr val="FFFF00"/>
                </a:solidFill>
                <a:latin typeface="+mn-lt"/>
              </a:rPr>
              <a:t>What are they? </a:t>
            </a:r>
            <a:endParaRPr lang="en-US" sz="2600" dirty="0">
              <a:solidFill>
                <a:schemeClr val="bg1"/>
              </a:solidFill>
              <a:latin typeface="+mn-lt"/>
            </a:endParaRPr>
          </a:p>
        </p:txBody>
      </p:sp>
      <p:sp>
        <p:nvSpPr>
          <p:cNvPr id="7" name="Rectangle 6">
            <a:extLst>
              <a:ext uri="{FF2B5EF4-FFF2-40B4-BE49-F238E27FC236}">
                <a16:creationId xmlns:a16="http://schemas.microsoft.com/office/drawing/2014/main" id="{1840FAB8-6C5E-44EB-BC18-C979ED5DB266}"/>
              </a:ext>
            </a:extLst>
          </p:cNvPr>
          <p:cNvSpPr/>
          <p:nvPr/>
        </p:nvSpPr>
        <p:spPr>
          <a:xfrm>
            <a:off x="4572000" y="5519916"/>
            <a:ext cx="7543800" cy="1261884"/>
          </a:xfrm>
          <a:prstGeom prst="rect">
            <a:avLst/>
          </a:prstGeom>
        </p:spPr>
        <p:txBody>
          <a:bodyPr wrap="square">
            <a:spAutoFit/>
          </a:bodyPr>
          <a:lstStyle/>
          <a:p>
            <a:pPr eaLnBrk="1" hangingPunct="1">
              <a:defRPr/>
            </a:pPr>
            <a:r>
              <a:rPr lang="en-US" sz="2600" dirty="0">
                <a:solidFill>
                  <a:schemeClr val="bg1"/>
                </a:solidFill>
                <a:latin typeface="+mn-lt"/>
              </a:rPr>
              <a:t>and </a:t>
            </a:r>
            <a:r>
              <a:rPr lang="en-US" sz="2600" dirty="0">
                <a:solidFill>
                  <a:srgbClr val="00FF00"/>
                </a:solidFill>
                <a:latin typeface="+mn-lt"/>
              </a:rPr>
              <a:t>thirdly</a:t>
            </a:r>
            <a:r>
              <a:rPr lang="en-US" sz="2600" dirty="0">
                <a:solidFill>
                  <a:schemeClr val="bg1"/>
                </a:solidFill>
                <a:latin typeface="+mn-lt"/>
              </a:rPr>
              <a:t>, that course which we pursue is according to his mind and will.” </a:t>
            </a:r>
            <a:r>
              <a:rPr lang="fr-FR" sz="1400" dirty="0">
                <a:solidFill>
                  <a:schemeClr val="bg1"/>
                </a:solidFill>
                <a:latin typeface="+mn-lt"/>
              </a:rPr>
              <a:t>(Lectures On Faith, Lecture 3, Q&amp;A)</a:t>
            </a:r>
          </a:p>
          <a:p>
            <a:pPr eaLnBrk="1" hangingPunct="1">
              <a:defRPr/>
            </a:pPr>
            <a:endParaRPr lang="en-US" sz="2400" dirty="0">
              <a:solidFill>
                <a:schemeClr val="bg1"/>
              </a:solidFill>
              <a:latin typeface="+mn-lt"/>
            </a:endParaRPr>
          </a:p>
        </p:txBody>
      </p:sp>
      <p:sp>
        <p:nvSpPr>
          <p:cNvPr id="8" name="Rectangle 7">
            <a:extLst>
              <a:ext uri="{FF2B5EF4-FFF2-40B4-BE49-F238E27FC236}">
                <a16:creationId xmlns:a16="http://schemas.microsoft.com/office/drawing/2014/main" id="{F93AAB47-7EDB-4AFC-9E99-15B768D2889A}"/>
              </a:ext>
            </a:extLst>
          </p:cNvPr>
          <p:cNvSpPr/>
          <p:nvPr/>
        </p:nvSpPr>
        <p:spPr>
          <a:xfrm>
            <a:off x="4572000" y="3581400"/>
            <a:ext cx="4572000" cy="492443"/>
          </a:xfrm>
          <a:prstGeom prst="rect">
            <a:avLst/>
          </a:prstGeom>
        </p:spPr>
        <p:txBody>
          <a:bodyPr wrap="square">
            <a:spAutoFit/>
          </a:bodyPr>
          <a:lstStyle/>
          <a:p>
            <a:r>
              <a:rPr lang="en-US" sz="2600" dirty="0">
                <a:solidFill>
                  <a:srgbClr val="00FF00"/>
                </a:solidFill>
                <a:latin typeface="+mn-lt"/>
              </a:rPr>
              <a:t>First</a:t>
            </a:r>
            <a:r>
              <a:rPr lang="en-US" sz="2600" dirty="0">
                <a:solidFill>
                  <a:schemeClr val="bg1"/>
                </a:solidFill>
                <a:latin typeface="+mn-lt"/>
              </a:rPr>
              <a:t>, that God does exist;” </a:t>
            </a:r>
            <a:endParaRPr lang="en-US" sz="2600" dirty="0">
              <a:latin typeface="+mn-lt"/>
            </a:endParaRPr>
          </a:p>
        </p:txBody>
      </p:sp>
      <p:sp>
        <p:nvSpPr>
          <p:cNvPr id="9" name="Rectangle 8">
            <a:extLst>
              <a:ext uri="{FF2B5EF4-FFF2-40B4-BE49-F238E27FC236}">
                <a16:creationId xmlns:a16="http://schemas.microsoft.com/office/drawing/2014/main" id="{A7EDE363-42F6-4155-A716-7CDBE80BC08D}"/>
              </a:ext>
            </a:extLst>
          </p:cNvPr>
          <p:cNvSpPr/>
          <p:nvPr/>
        </p:nvSpPr>
        <p:spPr>
          <a:xfrm>
            <a:off x="158458" y="3581400"/>
            <a:ext cx="2856038" cy="523220"/>
          </a:xfrm>
          <a:prstGeom prst="rect">
            <a:avLst/>
          </a:prstGeom>
        </p:spPr>
        <p:txBody>
          <a:bodyPr wrap="none">
            <a:spAutoFit/>
          </a:bodyPr>
          <a:lstStyle/>
          <a:p>
            <a:r>
              <a:rPr lang="en-US" sz="2800" dirty="0">
                <a:solidFill>
                  <a:srgbClr val="00FF00"/>
                </a:solidFill>
                <a:latin typeface="+mn-lt"/>
              </a:rPr>
              <a:t>EXISTENCE AXIOM</a:t>
            </a:r>
            <a:endParaRPr lang="en-US" sz="2800" dirty="0">
              <a:latin typeface="+mn-lt"/>
            </a:endParaRPr>
          </a:p>
        </p:txBody>
      </p:sp>
      <p:sp>
        <p:nvSpPr>
          <p:cNvPr id="10" name="Rectangle 9">
            <a:extLst>
              <a:ext uri="{FF2B5EF4-FFF2-40B4-BE49-F238E27FC236}">
                <a16:creationId xmlns:a16="http://schemas.microsoft.com/office/drawing/2014/main" id="{0DA186E6-5811-490C-B5B5-B42581B4BB13}"/>
              </a:ext>
            </a:extLst>
          </p:cNvPr>
          <p:cNvSpPr/>
          <p:nvPr/>
        </p:nvSpPr>
        <p:spPr>
          <a:xfrm>
            <a:off x="4572000" y="4441448"/>
            <a:ext cx="7086600" cy="892552"/>
          </a:xfrm>
          <a:prstGeom prst="rect">
            <a:avLst/>
          </a:prstGeom>
        </p:spPr>
        <p:txBody>
          <a:bodyPr wrap="square">
            <a:spAutoFit/>
          </a:bodyPr>
          <a:lstStyle/>
          <a:p>
            <a:r>
              <a:rPr lang="en-US" sz="2600" dirty="0">
                <a:solidFill>
                  <a:srgbClr val="00FF00"/>
                </a:solidFill>
                <a:latin typeface="+mn-lt"/>
              </a:rPr>
              <a:t>secondly</a:t>
            </a:r>
            <a:r>
              <a:rPr lang="en-US" sz="2600" dirty="0">
                <a:solidFill>
                  <a:schemeClr val="bg1"/>
                </a:solidFill>
                <a:latin typeface="+mn-lt"/>
              </a:rPr>
              <a:t>, correct ideas of his character, his perfections and attributes;</a:t>
            </a:r>
            <a:endParaRPr lang="en-US" sz="2600" dirty="0">
              <a:latin typeface="+mn-lt"/>
            </a:endParaRPr>
          </a:p>
        </p:txBody>
      </p:sp>
      <p:sp>
        <p:nvSpPr>
          <p:cNvPr id="11" name="Rectangle 10">
            <a:extLst>
              <a:ext uri="{FF2B5EF4-FFF2-40B4-BE49-F238E27FC236}">
                <a16:creationId xmlns:a16="http://schemas.microsoft.com/office/drawing/2014/main" id="{91C6FE2F-B616-4046-945C-266B341034BD}"/>
              </a:ext>
            </a:extLst>
          </p:cNvPr>
          <p:cNvSpPr/>
          <p:nvPr/>
        </p:nvSpPr>
        <p:spPr>
          <a:xfrm>
            <a:off x="152400" y="4582180"/>
            <a:ext cx="2627642" cy="523220"/>
          </a:xfrm>
          <a:prstGeom prst="rect">
            <a:avLst/>
          </a:prstGeom>
        </p:spPr>
        <p:txBody>
          <a:bodyPr wrap="none">
            <a:spAutoFit/>
          </a:bodyPr>
          <a:lstStyle/>
          <a:p>
            <a:r>
              <a:rPr lang="en-US" sz="2800" dirty="0">
                <a:solidFill>
                  <a:srgbClr val="00FF00"/>
                </a:solidFill>
                <a:latin typeface="+mn-lt"/>
              </a:rPr>
              <a:t>IDENTITY AXIOM</a:t>
            </a:r>
          </a:p>
        </p:txBody>
      </p:sp>
      <p:sp>
        <p:nvSpPr>
          <p:cNvPr id="12" name="Rectangle 11">
            <a:extLst>
              <a:ext uri="{FF2B5EF4-FFF2-40B4-BE49-F238E27FC236}">
                <a16:creationId xmlns:a16="http://schemas.microsoft.com/office/drawing/2014/main" id="{8FEB5B99-47FE-4871-BE2B-FD25E0512722}"/>
              </a:ext>
            </a:extLst>
          </p:cNvPr>
          <p:cNvSpPr/>
          <p:nvPr/>
        </p:nvSpPr>
        <p:spPr>
          <a:xfrm>
            <a:off x="158458" y="5572780"/>
            <a:ext cx="3765518" cy="523220"/>
          </a:xfrm>
          <a:prstGeom prst="rect">
            <a:avLst/>
          </a:prstGeom>
        </p:spPr>
        <p:txBody>
          <a:bodyPr wrap="none">
            <a:spAutoFit/>
          </a:bodyPr>
          <a:lstStyle/>
          <a:p>
            <a:r>
              <a:rPr lang="en-US" sz="2800" dirty="0">
                <a:solidFill>
                  <a:srgbClr val="00FF00"/>
                </a:solidFill>
                <a:latin typeface="+mn-lt"/>
              </a:rPr>
              <a:t>CONSCIOUSNESS AXIOM</a:t>
            </a:r>
          </a:p>
        </p:txBody>
      </p:sp>
      <p:pic>
        <p:nvPicPr>
          <p:cNvPr id="13" name="Picture 12">
            <a:extLst>
              <a:ext uri="{FF2B5EF4-FFF2-40B4-BE49-F238E27FC236}">
                <a16:creationId xmlns:a16="http://schemas.microsoft.com/office/drawing/2014/main" id="{C1FC97C9-96F2-4FA0-9DAF-D0E489E68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672" y="325786"/>
            <a:ext cx="5322848" cy="3103213"/>
          </a:xfrm>
          <a:prstGeom prst="rect">
            <a:avLst/>
          </a:prstGeom>
        </p:spPr>
      </p:pic>
    </p:spTree>
    <p:extLst>
      <p:ext uri="{BB962C8B-B14F-4D97-AF65-F5344CB8AC3E}">
        <p14:creationId xmlns:p14="http://schemas.microsoft.com/office/powerpoint/2010/main" val="2494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5</a:t>
            </a:fld>
            <a:endParaRPr lang="en-US" altLang="en-US" dirty="0"/>
          </a:p>
        </p:txBody>
      </p:sp>
      <p:sp>
        <p:nvSpPr>
          <p:cNvPr id="11" name="Text Box 13">
            <a:extLst>
              <a:ext uri="{FF2B5EF4-FFF2-40B4-BE49-F238E27FC236}">
                <a16:creationId xmlns:a16="http://schemas.microsoft.com/office/drawing/2014/main" id="{CE758129-5144-4FEB-B34D-2857DD173A66}"/>
              </a:ext>
            </a:extLst>
          </p:cNvPr>
          <p:cNvSpPr txBox="1">
            <a:spLocks noChangeArrowheads="1"/>
          </p:cNvSpPr>
          <p:nvPr/>
        </p:nvSpPr>
        <p:spPr bwMode="auto">
          <a:xfrm>
            <a:off x="0" y="0"/>
            <a:ext cx="12192000" cy="923925"/>
          </a:xfrm>
          <a:prstGeom prst="rect">
            <a:avLst/>
          </a:prstGeom>
          <a:noFill/>
          <a:ln w="9525">
            <a:noFill/>
            <a:miter lim="800000"/>
            <a:headEnd/>
            <a:tailEnd/>
          </a:ln>
        </p:spPr>
        <p:txBody>
          <a:bodyPr wrap="square">
            <a:spAutoFit/>
          </a:bodyPr>
          <a:lstStyle/>
          <a:p>
            <a:pPr algn="ctr" eaLnBrk="1" hangingPunct="1">
              <a:tabLst>
                <a:tab pos="2171700" algn="l"/>
                <a:tab pos="4516438" algn="l"/>
              </a:tabLst>
              <a:defRPr/>
            </a:pPr>
            <a:r>
              <a:rPr lang="en-US" sz="4800" dirty="0">
                <a:solidFill>
                  <a:schemeClr val="bg1"/>
                </a:solidFill>
                <a:effectLst>
                  <a:outerShdw blurRad="38100" dist="38100" dir="2700000" algn="tl">
                    <a:srgbClr val="000000">
                      <a:alpha val="43137"/>
                    </a:srgbClr>
                  </a:outerShdw>
                </a:effectLst>
                <a:latin typeface="+mn-lt"/>
                <a:cs typeface="Arial" charset="0"/>
              </a:rPr>
              <a:t>Three </a:t>
            </a:r>
            <a:r>
              <a:rPr lang="en-US" sz="4800" dirty="0">
                <a:solidFill>
                  <a:srgbClr val="00FF00"/>
                </a:solidFill>
                <a:effectLst>
                  <a:outerShdw blurRad="38100" dist="38100" dir="2700000" algn="tl">
                    <a:srgbClr val="000000">
                      <a:alpha val="43137"/>
                    </a:srgbClr>
                  </a:outerShdw>
                </a:effectLst>
                <a:latin typeface="+mn-lt"/>
                <a:cs typeface="Arial" charset="0"/>
              </a:rPr>
              <a:t>Axioms</a:t>
            </a:r>
            <a:r>
              <a:rPr lang="en-US" sz="4800" dirty="0">
                <a:solidFill>
                  <a:schemeClr val="bg1"/>
                </a:solidFill>
                <a:effectLst>
                  <a:outerShdw blurRad="38100" dist="38100" dir="2700000" algn="tl">
                    <a:srgbClr val="000000">
                      <a:alpha val="43137"/>
                    </a:srgbClr>
                  </a:outerShdw>
                </a:effectLst>
                <a:latin typeface="+mn-lt"/>
                <a:cs typeface="Arial" charset="0"/>
              </a:rPr>
              <a:t> of </a:t>
            </a:r>
            <a:r>
              <a:rPr lang="en-US" sz="5400" dirty="0">
                <a:solidFill>
                  <a:srgbClr val="00FF00"/>
                </a:solidFill>
                <a:effectLst>
                  <a:outerShdw blurRad="38100" dist="38100" dir="2700000" algn="tl">
                    <a:srgbClr val="000000">
                      <a:alpha val="43137"/>
                    </a:srgbClr>
                  </a:outerShdw>
                </a:effectLst>
                <a:latin typeface="+mn-lt"/>
                <a:cs typeface="Arial" charset="0"/>
              </a:rPr>
              <a:t>E</a:t>
            </a:r>
            <a:r>
              <a:rPr lang="en-US" sz="4800" dirty="0">
                <a:solidFill>
                  <a:schemeClr val="bg1"/>
                </a:solidFill>
                <a:effectLst>
                  <a:outerShdw blurRad="38100" dist="38100" dir="2700000" algn="tl">
                    <a:srgbClr val="000000">
                      <a:alpha val="43137"/>
                    </a:srgbClr>
                  </a:outerShdw>
                </a:effectLst>
                <a:latin typeface="+mn-lt"/>
                <a:cs typeface="Arial" charset="0"/>
              </a:rPr>
              <a:t>ternalism</a:t>
            </a:r>
          </a:p>
        </p:txBody>
      </p:sp>
      <p:sp>
        <p:nvSpPr>
          <p:cNvPr id="12" name="TextBox 12">
            <a:extLst>
              <a:ext uri="{FF2B5EF4-FFF2-40B4-BE49-F238E27FC236}">
                <a16:creationId xmlns:a16="http://schemas.microsoft.com/office/drawing/2014/main" id="{EE72E504-FB5D-4609-9CD7-1988F440B71A}"/>
              </a:ext>
            </a:extLst>
          </p:cNvPr>
          <p:cNvSpPr txBox="1">
            <a:spLocks noChangeArrowheads="1"/>
          </p:cNvSpPr>
          <p:nvPr/>
        </p:nvSpPr>
        <p:spPr bwMode="auto">
          <a:xfrm>
            <a:off x="228600" y="3050738"/>
            <a:ext cx="115824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600" dirty="0">
                <a:solidFill>
                  <a:srgbClr val="00FF00"/>
                </a:solidFill>
              </a:rPr>
              <a:t>Axiomatic </a:t>
            </a:r>
            <a:r>
              <a:rPr lang="en-US" altLang="en-US" sz="2600" dirty="0">
                <a:solidFill>
                  <a:schemeClr val="bg1"/>
                </a:solidFill>
              </a:rPr>
              <a:t>concepts</a:t>
            </a:r>
            <a:r>
              <a:rPr lang="en-US" altLang="en-US" sz="2600" dirty="0">
                <a:solidFill>
                  <a:srgbClr val="00FF00"/>
                </a:solidFill>
              </a:rPr>
              <a:t> </a:t>
            </a:r>
            <a:r>
              <a:rPr lang="en-US" altLang="en-US" sz="2600" dirty="0">
                <a:solidFill>
                  <a:schemeClr val="bg1"/>
                </a:solidFill>
              </a:rPr>
              <a:t>are </a:t>
            </a:r>
            <a:r>
              <a:rPr lang="en-US" altLang="en-US" sz="2600" dirty="0">
                <a:solidFill>
                  <a:srgbClr val="00FF00"/>
                </a:solidFill>
              </a:rPr>
              <a:t>epistemological </a:t>
            </a:r>
            <a:r>
              <a:rPr lang="en-US" altLang="en-US" sz="2600" dirty="0">
                <a:solidFill>
                  <a:schemeClr val="bg1"/>
                </a:solidFill>
              </a:rPr>
              <a:t>starting points. They sum up the essence of all human cognition: Something </a:t>
            </a:r>
            <a:r>
              <a:rPr lang="en-US" altLang="en-US" sz="2600" i="1" dirty="0">
                <a:solidFill>
                  <a:srgbClr val="00FF00"/>
                </a:solidFill>
              </a:rPr>
              <a:t>exists</a:t>
            </a:r>
            <a:r>
              <a:rPr lang="en-US" altLang="en-US" sz="2600" dirty="0">
                <a:solidFill>
                  <a:schemeClr val="bg1"/>
                </a:solidFill>
              </a:rPr>
              <a:t> of which I am </a:t>
            </a:r>
            <a:r>
              <a:rPr lang="en-US" altLang="en-US" sz="2600" i="1" dirty="0">
                <a:solidFill>
                  <a:srgbClr val="00FF00"/>
                </a:solidFill>
              </a:rPr>
              <a:t>conscious</a:t>
            </a:r>
            <a:r>
              <a:rPr lang="en-US" altLang="en-US" sz="2600" dirty="0">
                <a:solidFill>
                  <a:schemeClr val="bg1"/>
                </a:solidFill>
              </a:rPr>
              <a:t>; I must discover its </a:t>
            </a:r>
            <a:r>
              <a:rPr lang="en-US" altLang="en-US" sz="2600" i="1" dirty="0">
                <a:solidFill>
                  <a:srgbClr val="00FF00"/>
                </a:solidFill>
              </a:rPr>
              <a:t>identity</a:t>
            </a:r>
            <a:r>
              <a:rPr lang="en-US" altLang="en-US" sz="2600" dirty="0">
                <a:solidFill>
                  <a:schemeClr val="bg1"/>
                </a:solidFill>
              </a:rPr>
              <a:t>. Consciousness requires identification.</a:t>
            </a:r>
          </a:p>
        </p:txBody>
      </p:sp>
      <p:sp>
        <p:nvSpPr>
          <p:cNvPr id="13" name="TextBox 12">
            <a:extLst>
              <a:ext uri="{FF2B5EF4-FFF2-40B4-BE49-F238E27FC236}">
                <a16:creationId xmlns:a16="http://schemas.microsoft.com/office/drawing/2014/main" id="{95B9A8DD-26A9-4A8C-AB11-395655C3B686}"/>
              </a:ext>
            </a:extLst>
          </p:cNvPr>
          <p:cNvSpPr txBox="1"/>
          <p:nvPr/>
        </p:nvSpPr>
        <p:spPr>
          <a:xfrm>
            <a:off x="0" y="1066800"/>
            <a:ext cx="12192000" cy="1754326"/>
          </a:xfrm>
          <a:prstGeom prst="rect">
            <a:avLst/>
          </a:prstGeom>
          <a:noFill/>
        </p:spPr>
        <p:txBody>
          <a:bodyPr wrap="square">
            <a:spAutoFit/>
          </a:bodyPr>
          <a:lstStyle/>
          <a:p>
            <a:pPr algn="ctr" eaLnBrk="1" hangingPunct="1">
              <a:defRPr/>
            </a:pPr>
            <a:r>
              <a:rPr lang="en-US" sz="3600" dirty="0">
                <a:solidFill>
                  <a:srgbClr val="00FF00"/>
                </a:solidFill>
                <a:latin typeface="+mn-lt"/>
                <a:cs typeface="Arial" charset="0"/>
              </a:rPr>
              <a:t>Existence</a:t>
            </a:r>
            <a:r>
              <a:rPr lang="en-US" sz="3600" dirty="0">
                <a:solidFill>
                  <a:schemeClr val="bg1"/>
                </a:solidFill>
                <a:latin typeface="+mn-lt"/>
                <a:cs typeface="Arial" charset="0"/>
              </a:rPr>
              <a:t> = Exists</a:t>
            </a:r>
          </a:p>
          <a:p>
            <a:pPr algn="ctr" eaLnBrk="1" hangingPunct="1">
              <a:defRPr/>
            </a:pPr>
            <a:r>
              <a:rPr lang="en-US" sz="3600" dirty="0">
                <a:solidFill>
                  <a:srgbClr val="00FF00"/>
                </a:solidFill>
                <a:latin typeface="+mn-lt"/>
                <a:cs typeface="Arial" charset="0"/>
              </a:rPr>
              <a:t>Consciousness</a:t>
            </a:r>
            <a:r>
              <a:rPr lang="en-US" sz="3600" dirty="0">
                <a:solidFill>
                  <a:schemeClr val="bg1"/>
                </a:solidFill>
                <a:latin typeface="+mn-lt"/>
                <a:cs typeface="Arial" charset="0"/>
              </a:rPr>
              <a:t> = Conscious</a:t>
            </a:r>
          </a:p>
          <a:p>
            <a:pPr algn="ctr" eaLnBrk="1" hangingPunct="1">
              <a:defRPr/>
            </a:pPr>
            <a:r>
              <a:rPr lang="en-US" sz="3600" dirty="0">
                <a:solidFill>
                  <a:srgbClr val="00FF00"/>
                </a:solidFill>
                <a:latin typeface="+mn-lt"/>
                <a:cs typeface="Arial" charset="0"/>
              </a:rPr>
              <a:t>Identity</a:t>
            </a:r>
            <a:r>
              <a:rPr lang="en-US" sz="3600" dirty="0">
                <a:solidFill>
                  <a:schemeClr val="bg1"/>
                </a:solidFill>
                <a:latin typeface="+mn-lt"/>
                <a:cs typeface="Arial" charset="0"/>
              </a:rPr>
              <a:t> (A = A)</a:t>
            </a:r>
          </a:p>
        </p:txBody>
      </p:sp>
      <p:sp>
        <p:nvSpPr>
          <p:cNvPr id="15" name="TextBox 38">
            <a:extLst>
              <a:ext uri="{FF2B5EF4-FFF2-40B4-BE49-F238E27FC236}">
                <a16:creationId xmlns:a16="http://schemas.microsoft.com/office/drawing/2014/main" id="{17C0B628-0E61-4786-B0FB-E26E253B9C7F}"/>
              </a:ext>
            </a:extLst>
          </p:cNvPr>
          <p:cNvSpPr txBox="1">
            <a:spLocks noChangeArrowheads="1"/>
          </p:cNvSpPr>
          <p:nvPr/>
        </p:nvSpPr>
        <p:spPr bwMode="auto">
          <a:xfrm>
            <a:off x="1676400" y="5795010"/>
            <a:ext cx="838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dirty="0">
                <a:solidFill>
                  <a:srgbClr val="00FF00"/>
                </a:solidFill>
              </a:rPr>
              <a:t>Implicit</a:t>
            </a:r>
            <a:r>
              <a:rPr lang="en-US" altLang="en-US" sz="3600" dirty="0">
                <a:solidFill>
                  <a:schemeClr val="bg1"/>
                </a:solidFill>
              </a:rPr>
              <a:t> in All </a:t>
            </a:r>
            <a:r>
              <a:rPr lang="en-US" altLang="en-US" sz="3600" dirty="0">
                <a:solidFill>
                  <a:srgbClr val="00FF00"/>
                </a:solidFill>
              </a:rPr>
              <a:t>Facts</a:t>
            </a:r>
            <a:r>
              <a:rPr lang="en-US" altLang="en-US" sz="3600" dirty="0">
                <a:solidFill>
                  <a:schemeClr val="bg1"/>
                </a:solidFill>
              </a:rPr>
              <a:t> and in All </a:t>
            </a:r>
            <a:r>
              <a:rPr lang="en-US" altLang="en-US" sz="3600" dirty="0">
                <a:solidFill>
                  <a:srgbClr val="00FF00"/>
                </a:solidFill>
              </a:rPr>
              <a:t>Knowledge</a:t>
            </a:r>
          </a:p>
          <a:p>
            <a:pPr algn="ctr" eaLnBrk="1" hangingPunct="1">
              <a:spcBef>
                <a:spcPct val="0"/>
              </a:spcBef>
              <a:buFontTx/>
              <a:buNone/>
            </a:pPr>
            <a:r>
              <a:rPr lang="en-US" altLang="en-US" sz="2800" dirty="0">
                <a:solidFill>
                  <a:schemeClr val="bg1"/>
                </a:solidFill>
              </a:rPr>
              <a:t>“It Is … It Is Something … And I’m Aware of it”</a:t>
            </a:r>
          </a:p>
        </p:txBody>
      </p:sp>
      <p:grpSp>
        <p:nvGrpSpPr>
          <p:cNvPr id="16" name="Group 5">
            <a:extLst>
              <a:ext uri="{FF2B5EF4-FFF2-40B4-BE49-F238E27FC236}">
                <a16:creationId xmlns:a16="http://schemas.microsoft.com/office/drawing/2014/main" id="{D101C3D5-AA95-4C78-AB71-883502288D01}"/>
              </a:ext>
            </a:extLst>
          </p:cNvPr>
          <p:cNvGrpSpPr>
            <a:grpSpLocks/>
          </p:cNvGrpSpPr>
          <p:nvPr/>
        </p:nvGrpSpPr>
        <p:grpSpPr bwMode="auto">
          <a:xfrm>
            <a:off x="1676400" y="4451350"/>
            <a:ext cx="1752600" cy="1330325"/>
            <a:chOff x="152400" y="2564420"/>
            <a:chExt cx="1752600" cy="1330325"/>
          </a:xfrm>
        </p:grpSpPr>
        <p:sp>
          <p:nvSpPr>
            <p:cNvPr id="17" name="Rectangle 16">
              <a:extLst>
                <a:ext uri="{FF2B5EF4-FFF2-40B4-BE49-F238E27FC236}">
                  <a16:creationId xmlns:a16="http://schemas.microsoft.com/office/drawing/2014/main" id="{56EF8249-2499-43AC-B925-3380AADFA664}"/>
                </a:ext>
              </a:extLst>
            </p:cNvPr>
            <p:cNvSpPr/>
            <p:nvPr/>
          </p:nvSpPr>
          <p:spPr bwMode="auto">
            <a:xfrm>
              <a:off x="152400" y="2564420"/>
              <a:ext cx="1752600" cy="1330325"/>
            </a:xfrm>
            <a:prstGeom prst="rect">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8" name="Picture 3" descr="C:\Documents and Settings\David\My Documents\istock 1\rooster.jpg">
              <a:extLst>
                <a:ext uri="{FF2B5EF4-FFF2-40B4-BE49-F238E27FC236}">
                  <a16:creationId xmlns:a16="http://schemas.microsoft.com/office/drawing/2014/main" id="{4B23F8D6-650E-4ECF-84F7-FC598845A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51732"/>
              <a:ext cx="1371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
            <a:extLst>
              <a:ext uri="{FF2B5EF4-FFF2-40B4-BE49-F238E27FC236}">
                <a16:creationId xmlns:a16="http://schemas.microsoft.com/office/drawing/2014/main" id="{F9EBFF9F-7488-4249-957A-245859568EDE}"/>
              </a:ext>
            </a:extLst>
          </p:cNvPr>
          <p:cNvGrpSpPr>
            <a:grpSpLocks/>
          </p:cNvGrpSpPr>
          <p:nvPr/>
        </p:nvGrpSpPr>
        <p:grpSpPr bwMode="auto">
          <a:xfrm>
            <a:off x="3868738" y="4451350"/>
            <a:ext cx="1752600" cy="1330325"/>
            <a:chOff x="2188369" y="2552369"/>
            <a:chExt cx="1752600" cy="1330325"/>
          </a:xfrm>
        </p:grpSpPr>
        <p:sp>
          <p:nvSpPr>
            <p:cNvPr id="20" name="Rectangle 19">
              <a:extLst>
                <a:ext uri="{FF2B5EF4-FFF2-40B4-BE49-F238E27FC236}">
                  <a16:creationId xmlns:a16="http://schemas.microsoft.com/office/drawing/2014/main" id="{9324C41A-7A1A-44F4-A45F-A2F194DD7054}"/>
                </a:ext>
              </a:extLst>
            </p:cNvPr>
            <p:cNvSpPr/>
            <p:nvPr/>
          </p:nvSpPr>
          <p:spPr bwMode="auto">
            <a:xfrm>
              <a:off x="2188369" y="2552369"/>
              <a:ext cx="1752600" cy="1330325"/>
            </a:xfrm>
            <a:prstGeom prst="rect">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1" name="Picture 3">
              <a:extLst>
                <a:ext uri="{FF2B5EF4-FFF2-40B4-BE49-F238E27FC236}">
                  <a16:creationId xmlns:a16="http://schemas.microsoft.com/office/drawing/2014/main" id="{16AFDB7F-BFAA-4775-A79F-1D8B5C9D3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2564420"/>
              <a:ext cx="15668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
            <a:extLst>
              <a:ext uri="{FF2B5EF4-FFF2-40B4-BE49-F238E27FC236}">
                <a16:creationId xmlns:a16="http://schemas.microsoft.com/office/drawing/2014/main" id="{680D9C16-DCAC-4AE3-ABC4-EC51337716ED}"/>
              </a:ext>
            </a:extLst>
          </p:cNvPr>
          <p:cNvGrpSpPr>
            <a:grpSpLocks/>
          </p:cNvGrpSpPr>
          <p:nvPr/>
        </p:nvGrpSpPr>
        <p:grpSpPr bwMode="auto">
          <a:xfrm>
            <a:off x="8299450" y="4418013"/>
            <a:ext cx="1752600" cy="1330325"/>
            <a:chOff x="3657600" y="5331683"/>
            <a:chExt cx="1752600" cy="1330325"/>
          </a:xfrm>
        </p:grpSpPr>
        <p:sp>
          <p:nvSpPr>
            <p:cNvPr id="23" name="Rectangle 22">
              <a:extLst>
                <a:ext uri="{FF2B5EF4-FFF2-40B4-BE49-F238E27FC236}">
                  <a16:creationId xmlns:a16="http://schemas.microsoft.com/office/drawing/2014/main" id="{A7980395-9810-425E-A028-3323CD88430D}"/>
                </a:ext>
              </a:extLst>
            </p:cNvPr>
            <p:cNvSpPr/>
            <p:nvPr/>
          </p:nvSpPr>
          <p:spPr bwMode="auto">
            <a:xfrm>
              <a:off x="3657600" y="5331683"/>
              <a:ext cx="1752600" cy="1330325"/>
            </a:xfrm>
            <a:prstGeom prst="rect">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4" name="Picture 122">
              <a:extLst>
                <a:ext uri="{FF2B5EF4-FFF2-40B4-BE49-F238E27FC236}">
                  <a16:creationId xmlns:a16="http://schemas.microsoft.com/office/drawing/2014/main" id="{673A2FBF-F3A0-4E5E-B40E-370949916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005" y="5433946"/>
              <a:ext cx="1443789" cy="12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4">
            <a:extLst>
              <a:ext uri="{FF2B5EF4-FFF2-40B4-BE49-F238E27FC236}">
                <a16:creationId xmlns:a16="http://schemas.microsoft.com/office/drawing/2014/main" id="{BB0D58A2-ABC7-4DBD-963C-D60369CFD83E}"/>
              </a:ext>
            </a:extLst>
          </p:cNvPr>
          <p:cNvGrpSpPr>
            <a:grpSpLocks/>
          </p:cNvGrpSpPr>
          <p:nvPr/>
        </p:nvGrpSpPr>
        <p:grpSpPr bwMode="auto">
          <a:xfrm>
            <a:off x="6057900" y="4460875"/>
            <a:ext cx="1752600" cy="1330325"/>
            <a:chOff x="4212431" y="2571563"/>
            <a:chExt cx="1752600" cy="1330325"/>
          </a:xfrm>
        </p:grpSpPr>
        <p:sp>
          <p:nvSpPr>
            <p:cNvPr id="26" name="Rectangle 25">
              <a:extLst>
                <a:ext uri="{FF2B5EF4-FFF2-40B4-BE49-F238E27FC236}">
                  <a16:creationId xmlns:a16="http://schemas.microsoft.com/office/drawing/2014/main" id="{9C11FBE1-8BBB-449F-B1D7-0D47AC4BAB26}"/>
                </a:ext>
              </a:extLst>
            </p:cNvPr>
            <p:cNvSpPr/>
            <p:nvPr/>
          </p:nvSpPr>
          <p:spPr bwMode="auto">
            <a:xfrm>
              <a:off x="4212431" y="2571563"/>
              <a:ext cx="1752600" cy="1330325"/>
            </a:xfrm>
            <a:prstGeom prst="rect">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7" name="Picture 3" descr="C:\Documents and Settings\David\My Documents\istock 3\orange piggy bank.jpg">
              <a:extLst>
                <a:ext uri="{FF2B5EF4-FFF2-40B4-BE49-F238E27FC236}">
                  <a16:creationId xmlns:a16="http://schemas.microsoft.com/office/drawing/2014/main" id="{85CADEBB-95BB-41ED-8A88-5FC926CF4C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513" y="2602957"/>
              <a:ext cx="15621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2895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6</a:t>
            </a:fld>
            <a:endParaRPr lang="en-US" altLang="en-US" dirty="0"/>
          </a:p>
        </p:txBody>
      </p:sp>
      <p:sp>
        <p:nvSpPr>
          <p:cNvPr id="4" name="TextBox 3">
            <a:extLst>
              <a:ext uri="{FF2B5EF4-FFF2-40B4-BE49-F238E27FC236}">
                <a16:creationId xmlns:a16="http://schemas.microsoft.com/office/drawing/2014/main" id="{2CF5B2F6-713F-40ED-8AF2-4283C03FFF42}"/>
              </a:ext>
            </a:extLst>
          </p:cNvPr>
          <p:cNvSpPr txBox="1">
            <a:spLocks noChangeArrowheads="1"/>
          </p:cNvSpPr>
          <p:nvPr/>
        </p:nvSpPr>
        <p:spPr bwMode="auto">
          <a:xfrm>
            <a:off x="2590800" y="3448050"/>
            <a:ext cx="617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r>
              <a:rPr lang="en-US" altLang="en-US" sz="2400" dirty="0">
                <a:solidFill>
                  <a:srgbClr val="00FF00"/>
                </a:solidFill>
              </a:rPr>
              <a:t>(1) </a:t>
            </a:r>
            <a:r>
              <a:rPr lang="en-US" altLang="en-US" sz="2400" dirty="0">
                <a:solidFill>
                  <a:schemeClr val="bg1"/>
                </a:solidFill>
              </a:rPr>
              <a:t>“It is” </a:t>
            </a:r>
            <a:r>
              <a:rPr lang="en-US" altLang="en-US" sz="2400" dirty="0">
                <a:solidFill>
                  <a:srgbClr val="00FF00"/>
                </a:solidFill>
              </a:rPr>
              <a:t>(Existence)</a:t>
            </a:r>
            <a:endParaRPr lang="en-US" altLang="en-US" sz="2400" dirty="0">
              <a:solidFill>
                <a:schemeClr val="bg1"/>
              </a:solidFill>
            </a:endParaRPr>
          </a:p>
          <a:p>
            <a:pPr algn="just" eaLnBrk="1" hangingPunct="1">
              <a:spcBef>
                <a:spcPct val="0"/>
              </a:spcBef>
              <a:buNone/>
            </a:pPr>
            <a:r>
              <a:rPr lang="en-US" altLang="en-US" sz="2400" dirty="0">
                <a:solidFill>
                  <a:srgbClr val="00FF00"/>
                </a:solidFill>
              </a:rPr>
              <a:t>(2) </a:t>
            </a:r>
            <a:r>
              <a:rPr lang="en-US" altLang="en-US" sz="2400" dirty="0">
                <a:solidFill>
                  <a:schemeClr val="bg1"/>
                </a:solidFill>
              </a:rPr>
              <a:t>“I’m aware of it” </a:t>
            </a:r>
            <a:r>
              <a:rPr lang="en-US" altLang="en-US" sz="2400" dirty="0">
                <a:solidFill>
                  <a:srgbClr val="00FF00"/>
                </a:solidFill>
              </a:rPr>
              <a:t>(Consciousness) </a:t>
            </a:r>
          </a:p>
          <a:p>
            <a:pPr algn="just" eaLnBrk="1" hangingPunct="1">
              <a:spcBef>
                <a:spcPct val="0"/>
              </a:spcBef>
              <a:buFontTx/>
              <a:buNone/>
            </a:pPr>
            <a:r>
              <a:rPr lang="en-US" altLang="en-US" sz="2400" dirty="0">
                <a:solidFill>
                  <a:srgbClr val="00FF00"/>
                </a:solidFill>
              </a:rPr>
              <a:t>(3) </a:t>
            </a:r>
            <a:r>
              <a:rPr lang="en-US" altLang="en-US" sz="2400" dirty="0">
                <a:solidFill>
                  <a:schemeClr val="bg1"/>
                </a:solidFill>
              </a:rPr>
              <a:t>“It is something with attributes” </a:t>
            </a:r>
            <a:r>
              <a:rPr lang="en-US" altLang="en-US" sz="2400" dirty="0">
                <a:solidFill>
                  <a:srgbClr val="00FF00"/>
                </a:solidFill>
              </a:rPr>
              <a:t>(Identity)</a:t>
            </a:r>
            <a:endParaRPr lang="en-US" altLang="en-US" sz="2400" dirty="0">
              <a:solidFill>
                <a:schemeClr val="bg1"/>
              </a:solidFill>
            </a:endParaRPr>
          </a:p>
        </p:txBody>
      </p:sp>
      <p:sp>
        <p:nvSpPr>
          <p:cNvPr id="5" name="TextBox 4">
            <a:extLst>
              <a:ext uri="{FF2B5EF4-FFF2-40B4-BE49-F238E27FC236}">
                <a16:creationId xmlns:a16="http://schemas.microsoft.com/office/drawing/2014/main" id="{032B46DB-8D49-4B07-82C3-43B7BB8E18AF}"/>
              </a:ext>
            </a:extLst>
          </p:cNvPr>
          <p:cNvSpPr txBox="1">
            <a:spLocks noChangeArrowheads="1"/>
          </p:cNvSpPr>
          <p:nvPr/>
        </p:nvSpPr>
        <p:spPr bwMode="auto">
          <a:xfrm>
            <a:off x="2590800" y="4991100"/>
            <a:ext cx="617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r>
              <a:rPr lang="en-US" altLang="en-US" sz="2400" dirty="0">
                <a:solidFill>
                  <a:srgbClr val="00FF00"/>
                </a:solidFill>
              </a:rPr>
              <a:t>(1) </a:t>
            </a:r>
            <a:r>
              <a:rPr lang="en-US" altLang="en-US" sz="2400" dirty="0">
                <a:solidFill>
                  <a:schemeClr val="bg1"/>
                </a:solidFill>
              </a:rPr>
              <a:t>“It is” </a:t>
            </a:r>
            <a:r>
              <a:rPr lang="en-US" altLang="en-US" sz="2400" dirty="0">
                <a:solidFill>
                  <a:srgbClr val="00FF00"/>
                </a:solidFill>
              </a:rPr>
              <a:t>(Existence)</a:t>
            </a:r>
            <a:endParaRPr lang="en-US" altLang="en-US" sz="2400" dirty="0">
              <a:solidFill>
                <a:schemeClr val="bg1"/>
              </a:solidFill>
            </a:endParaRPr>
          </a:p>
          <a:p>
            <a:pPr algn="just" eaLnBrk="1" hangingPunct="1">
              <a:spcBef>
                <a:spcPct val="0"/>
              </a:spcBef>
              <a:buFontTx/>
              <a:buNone/>
            </a:pPr>
            <a:r>
              <a:rPr lang="en-US" altLang="en-US" sz="2400" dirty="0">
                <a:solidFill>
                  <a:srgbClr val="00FF00"/>
                </a:solidFill>
              </a:rPr>
              <a:t>(2) </a:t>
            </a:r>
            <a:r>
              <a:rPr lang="en-US" altLang="en-US" sz="2400" dirty="0">
                <a:solidFill>
                  <a:schemeClr val="bg1"/>
                </a:solidFill>
              </a:rPr>
              <a:t>“I’m aware of it” </a:t>
            </a:r>
            <a:r>
              <a:rPr lang="en-US" altLang="en-US" sz="2400" dirty="0">
                <a:solidFill>
                  <a:srgbClr val="00FF00"/>
                </a:solidFill>
              </a:rPr>
              <a:t>(Consciousness)</a:t>
            </a:r>
          </a:p>
          <a:p>
            <a:pPr algn="just" eaLnBrk="1" hangingPunct="1">
              <a:spcBef>
                <a:spcPct val="0"/>
              </a:spcBef>
              <a:buNone/>
            </a:pPr>
            <a:r>
              <a:rPr lang="en-US" altLang="en-US" sz="2400" dirty="0">
                <a:solidFill>
                  <a:srgbClr val="00FF00"/>
                </a:solidFill>
              </a:rPr>
              <a:t>(3) </a:t>
            </a:r>
            <a:r>
              <a:rPr lang="en-US" altLang="en-US" sz="2400" dirty="0">
                <a:solidFill>
                  <a:schemeClr val="bg1"/>
                </a:solidFill>
              </a:rPr>
              <a:t>“It is something with attributes” </a:t>
            </a:r>
            <a:r>
              <a:rPr lang="en-US" altLang="en-US" sz="2400" dirty="0">
                <a:solidFill>
                  <a:srgbClr val="00FF00"/>
                </a:solidFill>
              </a:rPr>
              <a:t>(Identity)</a:t>
            </a:r>
            <a:endParaRPr lang="en-US" altLang="en-US" sz="2400" dirty="0">
              <a:solidFill>
                <a:schemeClr val="bg1"/>
              </a:solidFill>
            </a:endParaRPr>
          </a:p>
        </p:txBody>
      </p:sp>
      <p:sp>
        <p:nvSpPr>
          <p:cNvPr id="6" name="TextBox 5">
            <a:extLst>
              <a:ext uri="{FF2B5EF4-FFF2-40B4-BE49-F238E27FC236}">
                <a16:creationId xmlns:a16="http://schemas.microsoft.com/office/drawing/2014/main" id="{A726451C-CA62-4253-914A-C0824B25FDBB}"/>
              </a:ext>
            </a:extLst>
          </p:cNvPr>
          <p:cNvSpPr txBox="1">
            <a:spLocks noChangeArrowheads="1"/>
          </p:cNvSpPr>
          <p:nvPr/>
        </p:nvSpPr>
        <p:spPr bwMode="auto">
          <a:xfrm>
            <a:off x="2590800" y="1895475"/>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r>
              <a:rPr lang="en-US" altLang="en-US" sz="2400" dirty="0">
                <a:solidFill>
                  <a:srgbClr val="00FF00"/>
                </a:solidFill>
              </a:rPr>
              <a:t>(1) </a:t>
            </a:r>
            <a:r>
              <a:rPr lang="en-US" altLang="en-US" sz="2400" dirty="0">
                <a:solidFill>
                  <a:schemeClr val="bg1"/>
                </a:solidFill>
              </a:rPr>
              <a:t>“It is” </a:t>
            </a:r>
            <a:r>
              <a:rPr lang="en-US" altLang="en-US" sz="2400" dirty="0">
                <a:solidFill>
                  <a:srgbClr val="00FF00"/>
                </a:solidFill>
              </a:rPr>
              <a:t>(Existence)</a:t>
            </a:r>
            <a:endParaRPr lang="en-US" altLang="en-US" sz="2400" dirty="0">
              <a:solidFill>
                <a:schemeClr val="bg1"/>
              </a:solidFill>
            </a:endParaRPr>
          </a:p>
          <a:p>
            <a:pPr algn="just" eaLnBrk="1" hangingPunct="1">
              <a:spcBef>
                <a:spcPct val="0"/>
              </a:spcBef>
              <a:buNone/>
            </a:pPr>
            <a:r>
              <a:rPr lang="en-US" altLang="en-US" sz="2400" dirty="0">
                <a:solidFill>
                  <a:srgbClr val="00FF00"/>
                </a:solidFill>
              </a:rPr>
              <a:t>(2) </a:t>
            </a:r>
            <a:r>
              <a:rPr lang="en-US" altLang="en-US" sz="2400" dirty="0">
                <a:solidFill>
                  <a:schemeClr val="bg1"/>
                </a:solidFill>
              </a:rPr>
              <a:t>“I’m aware of it” </a:t>
            </a:r>
            <a:r>
              <a:rPr lang="en-US" altLang="en-US" sz="2400" dirty="0">
                <a:solidFill>
                  <a:srgbClr val="00FF00"/>
                </a:solidFill>
              </a:rPr>
              <a:t>(Consciousness) </a:t>
            </a:r>
            <a:endParaRPr lang="en-US" altLang="en-US" sz="2400" b="1" dirty="0">
              <a:solidFill>
                <a:srgbClr val="00FF00"/>
              </a:solidFill>
            </a:endParaRPr>
          </a:p>
          <a:p>
            <a:pPr algn="just" eaLnBrk="1" hangingPunct="1">
              <a:spcBef>
                <a:spcPct val="0"/>
              </a:spcBef>
              <a:buFontTx/>
              <a:buNone/>
            </a:pPr>
            <a:r>
              <a:rPr lang="en-US" altLang="en-US" sz="2400" dirty="0">
                <a:solidFill>
                  <a:srgbClr val="00FF00"/>
                </a:solidFill>
              </a:rPr>
              <a:t>(3) </a:t>
            </a:r>
            <a:r>
              <a:rPr lang="en-US" altLang="en-US" sz="2400" dirty="0">
                <a:solidFill>
                  <a:schemeClr val="bg1"/>
                </a:solidFill>
              </a:rPr>
              <a:t>“It is something with attributes” </a:t>
            </a:r>
            <a:r>
              <a:rPr lang="en-US" altLang="en-US" sz="2400" dirty="0">
                <a:solidFill>
                  <a:srgbClr val="00FF00"/>
                </a:solidFill>
              </a:rPr>
              <a:t>(Identity)</a:t>
            </a:r>
            <a:endParaRPr lang="en-US" altLang="en-US" sz="2400" dirty="0">
              <a:solidFill>
                <a:schemeClr val="bg1"/>
              </a:solidFill>
            </a:endParaRPr>
          </a:p>
        </p:txBody>
      </p:sp>
      <p:sp>
        <p:nvSpPr>
          <p:cNvPr id="7" name="TextBox 47">
            <a:extLst>
              <a:ext uri="{FF2B5EF4-FFF2-40B4-BE49-F238E27FC236}">
                <a16:creationId xmlns:a16="http://schemas.microsoft.com/office/drawing/2014/main" id="{F23B7B39-2F54-4BE8-9BB0-8E6F65B4AE05}"/>
              </a:ext>
            </a:extLst>
          </p:cNvPr>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dirty="0">
                <a:solidFill>
                  <a:srgbClr val="00FF00"/>
                </a:solidFill>
              </a:rPr>
              <a:t>Implicit</a:t>
            </a:r>
            <a:r>
              <a:rPr lang="en-US" altLang="en-US" sz="4800" dirty="0">
                <a:solidFill>
                  <a:schemeClr val="bg1"/>
                </a:solidFill>
              </a:rPr>
              <a:t> in All </a:t>
            </a:r>
            <a:r>
              <a:rPr lang="en-US" altLang="en-US" sz="4800" dirty="0">
                <a:solidFill>
                  <a:srgbClr val="00FF00"/>
                </a:solidFill>
              </a:rPr>
              <a:t>Facts</a:t>
            </a:r>
            <a:r>
              <a:rPr lang="en-US" altLang="en-US" sz="4800" dirty="0">
                <a:solidFill>
                  <a:schemeClr val="bg1"/>
                </a:solidFill>
              </a:rPr>
              <a:t> and in All </a:t>
            </a:r>
            <a:r>
              <a:rPr lang="en-US" altLang="en-US" sz="4800" dirty="0">
                <a:solidFill>
                  <a:srgbClr val="00FF00"/>
                </a:solidFill>
              </a:rPr>
              <a:t>Knowledge</a:t>
            </a:r>
          </a:p>
        </p:txBody>
      </p:sp>
      <p:grpSp>
        <p:nvGrpSpPr>
          <p:cNvPr id="8" name="Group 43">
            <a:extLst>
              <a:ext uri="{FF2B5EF4-FFF2-40B4-BE49-F238E27FC236}">
                <a16:creationId xmlns:a16="http://schemas.microsoft.com/office/drawing/2014/main" id="{25E2C0A8-E7E3-4080-A1E2-D3DE4FE0707B}"/>
              </a:ext>
            </a:extLst>
          </p:cNvPr>
          <p:cNvGrpSpPr>
            <a:grpSpLocks/>
          </p:cNvGrpSpPr>
          <p:nvPr/>
        </p:nvGrpSpPr>
        <p:grpSpPr bwMode="auto">
          <a:xfrm>
            <a:off x="285750" y="3429000"/>
            <a:ext cx="2209800" cy="1371600"/>
            <a:chOff x="285750" y="3352800"/>
            <a:chExt cx="2209800" cy="1371600"/>
          </a:xfrm>
        </p:grpSpPr>
        <p:grpSp>
          <p:nvGrpSpPr>
            <p:cNvPr id="9" name="Group 38">
              <a:extLst>
                <a:ext uri="{FF2B5EF4-FFF2-40B4-BE49-F238E27FC236}">
                  <a16:creationId xmlns:a16="http://schemas.microsoft.com/office/drawing/2014/main" id="{98EB741F-6584-4EEC-8866-85EC1CEBEDC6}"/>
                </a:ext>
              </a:extLst>
            </p:cNvPr>
            <p:cNvGrpSpPr>
              <a:grpSpLocks/>
            </p:cNvGrpSpPr>
            <p:nvPr/>
          </p:nvGrpSpPr>
          <p:grpSpPr bwMode="auto">
            <a:xfrm>
              <a:off x="304800" y="3370521"/>
              <a:ext cx="2158409" cy="1336158"/>
              <a:chOff x="304800" y="3370521"/>
              <a:chExt cx="2158409" cy="1336158"/>
            </a:xfrm>
          </p:grpSpPr>
          <p:sp>
            <p:nvSpPr>
              <p:cNvPr id="11" name="Rectangle 10">
                <a:extLst>
                  <a:ext uri="{FF2B5EF4-FFF2-40B4-BE49-F238E27FC236}">
                    <a16:creationId xmlns:a16="http://schemas.microsoft.com/office/drawing/2014/main" id="{52625B7B-30F0-42DC-AF95-D25E78840413}"/>
                  </a:ext>
                </a:extLst>
              </p:cNvPr>
              <p:cNvSpPr/>
              <p:nvPr/>
            </p:nvSpPr>
            <p:spPr>
              <a:xfrm>
                <a:off x="304800" y="3370263"/>
                <a:ext cx="2159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2" name="Picture 10" descr="C:\Documents and Settings\David\My Documents\istock 3\camera.jpg">
                <a:extLst>
                  <a:ext uri="{FF2B5EF4-FFF2-40B4-BE49-F238E27FC236}">
                    <a16:creationId xmlns:a16="http://schemas.microsoft.com/office/drawing/2014/main" id="{53E21416-C551-4E50-8750-594D6B4ED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22" y="3429000"/>
                <a:ext cx="162707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a:extLst>
                <a:ext uri="{FF2B5EF4-FFF2-40B4-BE49-F238E27FC236}">
                  <a16:creationId xmlns:a16="http://schemas.microsoft.com/office/drawing/2014/main" id="{9B455DD1-9CF0-40AA-8860-079DE44DAD80}"/>
                </a:ext>
              </a:extLst>
            </p:cNvPr>
            <p:cNvSpPr/>
            <p:nvPr/>
          </p:nvSpPr>
          <p:spPr>
            <a:xfrm>
              <a:off x="285750" y="3352800"/>
              <a:ext cx="2209800" cy="137160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3" name="Group 45">
            <a:extLst>
              <a:ext uri="{FF2B5EF4-FFF2-40B4-BE49-F238E27FC236}">
                <a16:creationId xmlns:a16="http://schemas.microsoft.com/office/drawing/2014/main" id="{E95D16E8-9CE1-4059-B8E0-F6496595FF86}"/>
              </a:ext>
            </a:extLst>
          </p:cNvPr>
          <p:cNvGrpSpPr>
            <a:grpSpLocks/>
          </p:cNvGrpSpPr>
          <p:nvPr/>
        </p:nvGrpSpPr>
        <p:grpSpPr bwMode="auto">
          <a:xfrm>
            <a:off x="285750" y="5038725"/>
            <a:ext cx="2209800" cy="1438275"/>
            <a:chOff x="276225" y="4886325"/>
            <a:chExt cx="2209800" cy="1371600"/>
          </a:xfrm>
        </p:grpSpPr>
        <p:sp>
          <p:nvSpPr>
            <p:cNvPr id="14" name="Rectangle 13">
              <a:extLst>
                <a:ext uri="{FF2B5EF4-FFF2-40B4-BE49-F238E27FC236}">
                  <a16:creationId xmlns:a16="http://schemas.microsoft.com/office/drawing/2014/main" id="{3AC176D2-A07E-469C-AB30-B324791AFEF3}"/>
                </a:ext>
              </a:extLst>
            </p:cNvPr>
            <p:cNvSpPr/>
            <p:nvPr/>
          </p:nvSpPr>
          <p:spPr bwMode="auto">
            <a:xfrm>
              <a:off x="304800" y="4912062"/>
              <a:ext cx="2159000" cy="1336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45FF5FE2-DC28-4461-B25B-5C0E1521B7B7}"/>
                </a:ext>
              </a:extLst>
            </p:cNvPr>
            <p:cNvSpPr/>
            <p:nvPr/>
          </p:nvSpPr>
          <p:spPr>
            <a:xfrm>
              <a:off x="276225" y="4886325"/>
              <a:ext cx="2209800" cy="137160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6" name="Group 49">
            <a:extLst>
              <a:ext uri="{FF2B5EF4-FFF2-40B4-BE49-F238E27FC236}">
                <a16:creationId xmlns:a16="http://schemas.microsoft.com/office/drawing/2014/main" id="{34FE45AB-B7C8-4EE5-87BE-B21A2C9EB026}"/>
              </a:ext>
            </a:extLst>
          </p:cNvPr>
          <p:cNvGrpSpPr>
            <a:grpSpLocks/>
          </p:cNvGrpSpPr>
          <p:nvPr/>
        </p:nvGrpSpPr>
        <p:grpSpPr bwMode="auto">
          <a:xfrm>
            <a:off x="76201" y="1143000"/>
            <a:ext cx="4724400" cy="2047873"/>
            <a:chOff x="76205" y="1142576"/>
            <a:chExt cx="4724604" cy="2048255"/>
          </a:xfrm>
        </p:grpSpPr>
        <p:grpSp>
          <p:nvGrpSpPr>
            <p:cNvPr id="17" name="Group 41">
              <a:extLst>
                <a:ext uri="{FF2B5EF4-FFF2-40B4-BE49-F238E27FC236}">
                  <a16:creationId xmlns:a16="http://schemas.microsoft.com/office/drawing/2014/main" id="{D3B303F1-AEFA-40BE-9091-85E638302491}"/>
                </a:ext>
              </a:extLst>
            </p:cNvPr>
            <p:cNvGrpSpPr>
              <a:grpSpLocks/>
            </p:cNvGrpSpPr>
            <p:nvPr/>
          </p:nvGrpSpPr>
          <p:grpSpPr bwMode="auto">
            <a:xfrm>
              <a:off x="285762" y="1818976"/>
              <a:ext cx="2209897" cy="1371855"/>
              <a:chOff x="285762" y="1818976"/>
              <a:chExt cx="2209897" cy="1371855"/>
            </a:xfrm>
          </p:grpSpPr>
          <p:sp>
            <p:nvSpPr>
              <p:cNvPr id="21" name="Rectangle 20">
                <a:extLst>
                  <a:ext uri="{FF2B5EF4-FFF2-40B4-BE49-F238E27FC236}">
                    <a16:creationId xmlns:a16="http://schemas.microsoft.com/office/drawing/2014/main" id="{746C1341-46A0-469F-8F68-FB9EEF52DE38}"/>
                  </a:ext>
                </a:extLst>
              </p:cNvPr>
              <p:cNvSpPr/>
              <p:nvPr/>
            </p:nvSpPr>
            <p:spPr bwMode="auto">
              <a:xfrm>
                <a:off x="304814" y="1828502"/>
                <a:ext cx="2159095" cy="1336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Rectangle 19">
                <a:extLst>
                  <a:ext uri="{FF2B5EF4-FFF2-40B4-BE49-F238E27FC236}">
                    <a16:creationId xmlns:a16="http://schemas.microsoft.com/office/drawing/2014/main" id="{9A4DA6F7-A1AB-4878-8BF3-7DB7E0D56641}"/>
                  </a:ext>
                </a:extLst>
              </p:cNvPr>
              <p:cNvSpPr/>
              <p:nvPr/>
            </p:nvSpPr>
            <p:spPr>
              <a:xfrm>
                <a:off x="285762" y="1818976"/>
                <a:ext cx="2209897" cy="1371855"/>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8" name="TextBox 17">
              <a:extLst>
                <a:ext uri="{FF2B5EF4-FFF2-40B4-BE49-F238E27FC236}">
                  <a16:creationId xmlns:a16="http://schemas.microsoft.com/office/drawing/2014/main" id="{98C18F7A-9983-4BC3-835F-3FAF9633151B}"/>
                </a:ext>
              </a:extLst>
            </p:cNvPr>
            <p:cNvSpPr txBox="1"/>
            <p:nvPr/>
          </p:nvSpPr>
          <p:spPr>
            <a:xfrm>
              <a:off x="76205" y="1142576"/>
              <a:ext cx="4724604" cy="646451"/>
            </a:xfrm>
            <a:prstGeom prst="rect">
              <a:avLst/>
            </a:prstGeom>
            <a:noFill/>
          </p:spPr>
          <p:txBody>
            <a:bodyPr wrap="square">
              <a:spAutoFit/>
            </a:bodyPr>
            <a:lstStyle/>
            <a:p>
              <a:pPr algn="ctr" eaLnBrk="1" hangingPunct="1">
                <a:defRPr/>
              </a:pPr>
              <a:r>
                <a:rPr lang="en-US" sz="3600" b="1" dirty="0">
                  <a:solidFill>
                    <a:srgbClr val="00FF00"/>
                  </a:solidFill>
                  <a:latin typeface="+mn-lt"/>
                  <a:cs typeface="Arial" charset="0"/>
                </a:rPr>
                <a:t>All Perceptual Objects</a:t>
              </a:r>
            </a:p>
          </p:txBody>
        </p:sp>
      </p:grpSp>
      <p:pic>
        <p:nvPicPr>
          <p:cNvPr id="23" name="Picture 2" descr="C:\Documents and Settings\David\My Documents\istock 1\Yellow phoose ball.jpg">
            <a:extLst>
              <a:ext uri="{FF2B5EF4-FFF2-40B4-BE49-F238E27FC236}">
                <a16:creationId xmlns:a16="http://schemas.microsoft.com/office/drawing/2014/main" id="{6A48E122-006F-4B83-B82A-B26C22EF9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5410200"/>
            <a:ext cx="1295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Object 24">
            <a:extLst>
              <a:ext uri="{FF2B5EF4-FFF2-40B4-BE49-F238E27FC236}">
                <a16:creationId xmlns:a16="http://schemas.microsoft.com/office/drawing/2014/main" id="{722BF46B-44AD-47BF-8082-7A47994296C8}"/>
              </a:ext>
            </a:extLst>
          </p:cNvPr>
          <p:cNvGraphicFramePr>
            <a:graphicFrameLocks noChangeAspect="1"/>
          </p:cNvGraphicFramePr>
          <p:nvPr>
            <p:extLst>
              <p:ext uri="{D42A27DB-BD31-4B8C-83A1-F6EECF244321}">
                <p14:modId xmlns:p14="http://schemas.microsoft.com/office/powerpoint/2010/main" val="2014649998"/>
              </p:ext>
            </p:extLst>
          </p:nvPr>
        </p:nvGraphicFramePr>
        <p:xfrm>
          <a:off x="624840" y="1933817"/>
          <a:ext cx="1591944" cy="1196493"/>
        </p:xfrm>
        <a:graphic>
          <a:graphicData uri="http://schemas.openxmlformats.org/presentationml/2006/ole">
            <mc:AlternateContent xmlns:mc="http://schemas.openxmlformats.org/markup-compatibility/2006">
              <mc:Choice xmlns:v="urn:schemas-microsoft-com:vml" Requires="v">
                <p:oleObj r:id="rId4" imgW="1993320" imgH="1498320" progId="">
                  <p:embed/>
                </p:oleObj>
              </mc:Choice>
              <mc:Fallback>
                <p:oleObj r:id="rId4" imgW="1993320" imgH="1498320" progId="">
                  <p:embed/>
                  <p:pic>
                    <p:nvPicPr>
                      <p:cNvPr id="0" name=""/>
                      <p:cNvPicPr/>
                      <p:nvPr/>
                    </p:nvPicPr>
                    <p:blipFill>
                      <a:blip r:embed="rId5"/>
                      <a:stretch>
                        <a:fillRect/>
                      </a:stretch>
                    </p:blipFill>
                    <p:spPr>
                      <a:xfrm>
                        <a:off x="624840" y="1933817"/>
                        <a:ext cx="1591944" cy="1196493"/>
                      </a:xfrm>
                      <a:prstGeom prst="rect">
                        <a:avLst/>
                      </a:prstGeom>
                    </p:spPr>
                  </p:pic>
                </p:oleObj>
              </mc:Fallback>
            </mc:AlternateContent>
          </a:graphicData>
        </a:graphic>
      </p:graphicFrame>
    </p:spTree>
    <p:extLst>
      <p:ext uri="{BB962C8B-B14F-4D97-AF65-F5344CB8AC3E}">
        <p14:creationId xmlns:p14="http://schemas.microsoft.com/office/powerpoint/2010/main" val="198119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7</a:t>
            </a:fld>
            <a:endParaRPr lang="en-US" altLang="en-US" dirty="0"/>
          </a:p>
        </p:txBody>
      </p:sp>
      <p:sp>
        <p:nvSpPr>
          <p:cNvPr id="23" name="TextBox 22">
            <a:extLst>
              <a:ext uri="{FF2B5EF4-FFF2-40B4-BE49-F238E27FC236}">
                <a16:creationId xmlns:a16="http://schemas.microsoft.com/office/drawing/2014/main" id="{EB2B6450-F2CB-4F02-B4DC-473E1FD4EE70}"/>
              </a:ext>
            </a:extLst>
          </p:cNvPr>
          <p:cNvSpPr txBox="1">
            <a:spLocks noChangeArrowheads="1"/>
          </p:cNvSpPr>
          <p:nvPr/>
        </p:nvSpPr>
        <p:spPr bwMode="auto">
          <a:xfrm>
            <a:off x="2590800" y="3430588"/>
            <a:ext cx="655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r>
              <a:rPr lang="en-US" altLang="en-US" sz="2400" dirty="0">
                <a:solidFill>
                  <a:srgbClr val="00FF00"/>
                </a:solidFill>
              </a:rPr>
              <a:t>(1) </a:t>
            </a:r>
            <a:r>
              <a:rPr lang="en-US" altLang="en-US" sz="2400" dirty="0">
                <a:solidFill>
                  <a:schemeClr val="bg1"/>
                </a:solidFill>
              </a:rPr>
              <a:t>“It is” </a:t>
            </a:r>
            <a:r>
              <a:rPr lang="en-US" altLang="en-US" sz="2400" dirty="0">
                <a:solidFill>
                  <a:srgbClr val="00FF00"/>
                </a:solidFill>
              </a:rPr>
              <a:t>(Existence)</a:t>
            </a:r>
            <a:endParaRPr lang="en-US" altLang="en-US" sz="2400" dirty="0">
              <a:solidFill>
                <a:schemeClr val="bg1"/>
              </a:solidFill>
            </a:endParaRPr>
          </a:p>
          <a:p>
            <a:pPr algn="just" eaLnBrk="1" hangingPunct="1">
              <a:spcBef>
                <a:spcPct val="0"/>
              </a:spcBef>
              <a:buNone/>
            </a:pPr>
            <a:r>
              <a:rPr lang="en-US" altLang="en-US" sz="2400" dirty="0">
                <a:solidFill>
                  <a:srgbClr val="00FF00"/>
                </a:solidFill>
              </a:rPr>
              <a:t>(2) </a:t>
            </a:r>
            <a:r>
              <a:rPr lang="en-US" altLang="en-US" sz="2400" dirty="0">
                <a:solidFill>
                  <a:schemeClr val="bg1"/>
                </a:solidFill>
              </a:rPr>
              <a:t>“I’m aware of it” </a:t>
            </a:r>
            <a:r>
              <a:rPr lang="en-US" altLang="en-US" sz="2400" dirty="0">
                <a:solidFill>
                  <a:srgbClr val="00FF00"/>
                </a:solidFill>
              </a:rPr>
              <a:t>(Consciousness) </a:t>
            </a:r>
            <a:endParaRPr lang="en-US" altLang="en-US" sz="2400" b="1" dirty="0">
              <a:solidFill>
                <a:srgbClr val="00FF00"/>
              </a:solidFill>
            </a:endParaRPr>
          </a:p>
          <a:p>
            <a:pPr algn="just" eaLnBrk="1" hangingPunct="1">
              <a:spcBef>
                <a:spcPct val="0"/>
              </a:spcBef>
              <a:buFontTx/>
              <a:buNone/>
            </a:pPr>
            <a:r>
              <a:rPr lang="en-US" altLang="en-US" sz="2400" dirty="0">
                <a:solidFill>
                  <a:srgbClr val="00FF00"/>
                </a:solidFill>
              </a:rPr>
              <a:t>(3) </a:t>
            </a:r>
            <a:r>
              <a:rPr lang="en-US" altLang="en-US" sz="2400" dirty="0">
                <a:solidFill>
                  <a:schemeClr val="bg1"/>
                </a:solidFill>
              </a:rPr>
              <a:t>“It is something with attributes” </a:t>
            </a:r>
            <a:r>
              <a:rPr lang="en-US" altLang="en-US" sz="2400" dirty="0">
                <a:solidFill>
                  <a:srgbClr val="00FF00"/>
                </a:solidFill>
              </a:rPr>
              <a:t>(Identity)</a:t>
            </a:r>
            <a:endParaRPr lang="en-US" altLang="en-US" sz="2400" dirty="0">
              <a:solidFill>
                <a:schemeClr val="bg1"/>
              </a:solidFill>
            </a:endParaRPr>
          </a:p>
        </p:txBody>
      </p:sp>
      <p:sp>
        <p:nvSpPr>
          <p:cNvPr id="24" name="TextBox 23">
            <a:extLst>
              <a:ext uri="{FF2B5EF4-FFF2-40B4-BE49-F238E27FC236}">
                <a16:creationId xmlns:a16="http://schemas.microsoft.com/office/drawing/2014/main" id="{4CC1F44B-0BFE-43C2-B544-3DDD56A1548A}"/>
              </a:ext>
            </a:extLst>
          </p:cNvPr>
          <p:cNvSpPr txBox="1">
            <a:spLocks noChangeArrowheads="1"/>
          </p:cNvSpPr>
          <p:nvPr/>
        </p:nvSpPr>
        <p:spPr bwMode="auto">
          <a:xfrm>
            <a:off x="2590800" y="4957763"/>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r>
              <a:rPr lang="en-US" altLang="en-US" sz="2400" dirty="0">
                <a:solidFill>
                  <a:srgbClr val="00FF00"/>
                </a:solidFill>
              </a:rPr>
              <a:t>(1) </a:t>
            </a:r>
            <a:r>
              <a:rPr lang="en-US" altLang="en-US" sz="2400" dirty="0">
                <a:solidFill>
                  <a:schemeClr val="bg1"/>
                </a:solidFill>
              </a:rPr>
              <a:t>“It is” </a:t>
            </a:r>
            <a:r>
              <a:rPr lang="en-US" altLang="en-US" sz="2400" dirty="0">
                <a:solidFill>
                  <a:srgbClr val="00FF00"/>
                </a:solidFill>
              </a:rPr>
              <a:t>(Existence)</a:t>
            </a:r>
            <a:endParaRPr lang="en-US" altLang="en-US" sz="2400" dirty="0">
              <a:solidFill>
                <a:schemeClr val="bg1"/>
              </a:solidFill>
            </a:endParaRPr>
          </a:p>
          <a:p>
            <a:pPr algn="just" eaLnBrk="1" hangingPunct="1">
              <a:spcBef>
                <a:spcPct val="0"/>
              </a:spcBef>
              <a:buNone/>
            </a:pPr>
            <a:r>
              <a:rPr lang="en-US" altLang="en-US" sz="2400" dirty="0">
                <a:solidFill>
                  <a:srgbClr val="00FF00"/>
                </a:solidFill>
              </a:rPr>
              <a:t>(2) </a:t>
            </a:r>
            <a:r>
              <a:rPr lang="en-US" altLang="en-US" sz="2400" dirty="0">
                <a:solidFill>
                  <a:schemeClr val="bg1"/>
                </a:solidFill>
              </a:rPr>
              <a:t>“I’m aware of it” </a:t>
            </a:r>
            <a:r>
              <a:rPr lang="en-US" altLang="en-US" sz="2400" dirty="0">
                <a:solidFill>
                  <a:srgbClr val="00FF00"/>
                </a:solidFill>
              </a:rPr>
              <a:t>(Consciousness) </a:t>
            </a:r>
            <a:endParaRPr lang="en-US" altLang="en-US" sz="2400" b="1" dirty="0">
              <a:solidFill>
                <a:srgbClr val="00FF00"/>
              </a:solidFill>
            </a:endParaRPr>
          </a:p>
          <a:p>
            <a:pPr algn="just" eaLnBrk="1" hangingPunct="1">
              <a:spcBef>
                <a:spcPct val="0"/>
              </a:spcBef>
              <a:buFontTx/>
              <a:buNone/>
            </a:pPr>
            <a:r>
              <a:rPr lang="en-US" altLang="en-US" sz="2400" dirty="0">
                <a:solidFill>
                  <a:srgbClr val="00FF00"/>
                </a:solidFill>
              </a:rPr>
              <a:t>(3) </a:t>
            </a:r>
            <a:r>
              <a:rPr lang="en-US" altLang="en-US" sz="2400" dirty="0">
                <a:solidFill>
                  <a:schemeClr val="bg1"/>
                </a:solidFill>
              </a:rPr>
              <a:t>“It is something with attributes” </a:t>
            </a:r>
            <a:r>
              <a:rPr lang="en-US" altLang="en-US" sz="2400" dirty="0">
                <a:solidFill>
                  <a:srgbClr val="00FF00"/>
                </a:solidFill>
              </a:rPr>
              <a:t>(Identity)</a:t>
            </a:r>
            <a:endParaRPr lang="en-US" altLang="en-US" sz="2400" dirty="0">
              <a:solidFill>
                <a:schemeClr val="bg1"/>
              </a:solidFill>
            </a:endParaRPr>
          </a:p>
        </p:txBody>
      </p:sp>
      <p:sp>
        <p:nvSpPr>
          <p:cNvPr id="25" name="TextBox 24">
            <a:extLst>
              <a:ext uri="{FF2B5EF4-FFF2-40B4-BE49-F238E27FC236}">
                <a16:creationId xmlns:a16="http://schemas.microsoft.com/office/drawing/2014/main" id="{7A6DF055-E96B-4F25-B6AD-093C528050CF}"/>
              </a:ext>
            </a:extLst>
          </p:cNvPr>
          <p:cNvSpPr txBox="1">
            <a:spLocks noChangeArrowheads="1"/>
          </p:cNvSpPr>
          <p:nvPr/>
        </p:nvSpPr>
        <p:spPr bwMode="auto">
          <a:xfrm>
            <a:off x="2590800" y="1871663"/>
            <a:ext cx="655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r>
              <a:rPr lang="en-US" altLang="en-US" sz="2400" dirty="0">
                <a:solidFill>
                  <a:srgbClr val="00FF00"/>
                </a:solidFill>
              </a:rPr>
              <a:t>(1) </a:t>
            </a:r>
            <a:r>
              <a:rPr lang="en-US" altLang="en-US" sz="2400" dirty="0">
                <a:solidFill>
                  <a:schemeClr val="bg1"/>
                </a:solidFill>
              </a:rPr>
              <a:t>“It is” </a:t>
            </a:r>
            <a:r>
              <a:rPr lang="en-US" altLang="en-US" sz="2400" dirty="0">
                <a:solidFill>
                  <a:srgbClr val="00FF00"/>
                </a:solidFill>
              </a:rPr>
              <a:t>(Existence)</a:t>
            </a:r>
            <a:endParaRPr lang="en-US" altLang="en-US" sz="2400" dirty="0">
              <a:solidFill>
                <a:schemeClr val="bg1"/>
              </a:solidFill>
            </a:endParaRPr>
          </a:p>
          <a:p>
            <a:pPr algn="just" eaLnBrk="1" hangingPunct="1">
              <a:spcBef>
                <a:spcPct val="0"/>
              </a:spcBef>
              <a:buNone/>
            </a:pPr>
            <a:r>
              <a:rPr lang="en-US" altLang="en-US" sz="2400" dirty="0">
                <a:solidFill>
                  <a:srgbClr val="00FF00"/>
                </a:solidFill>
              </a:rPr>
              <a:t>(2) </a:t>
            </a:r>
            <a:r>
              <a:rPr lang="en-US" altLang="en-US" sz="2400" dirty="0">
                <a:solidFill>
                  <a:schemeClr val="bg1"/>
                </a:solidFill>
              </a:rPr>
              <a:t>“I’m aware of it” </a:t>
            </a:r>
            <a:r>
              <a:rPr lang="en-US" altLang="en-US" sz="2400" dirty="0">
                <a:solidFill>
                  <a:srgbClr val="00FF00"/>
                </a:solidFill>
              </a:rPr>
              <a:t>(Consciousness) </a:t>
            </a:r>
            <a:endParaRPr lang="en-US" altLang="en-US" sz="2400" b="1" dirty="0">
              <a:solidFill>
                <a:srgbClr val="00FF00"/>
              </a:solidFill>
            </a:endParaRPr>
          </a:p>
          <a:p>
            <a:pPr algn="just" eaLnBrk="1" hangingPunct="1">
              <a:spcBef>
                <a:spcPct val="0"/>
              </a:spcBef>
              <a:buFontTx/>
              <a:buNone/>
            </a:pPr>
            <a:r>
              <a:rPr lang="en-US" altLang="en-US" sz="2400" dirty="0">
                <a:solidFill>
                  <a:srgbClr val="00FF00"/>
                </a:solidFill>
              </a:rPr>
              <a:t>(3) </a:t>
            </a:r>
            <a:r>
              <a:rPr lang="en-US" altLang="en-US" sz="2400" dirty="0">
                <a:solidFill>
                  <a:schemeClr val="bg1"/>
                </a:solidFill>
              </a:rPr>
              <a:t>“It is something with attributes” </a:t>
            </a:r>
            <a:r>
              <a:rPr lang="en-US" altLang="en-US" sz="2400" dirty="0">
                <a:solidFill>
                  <a:srgbClr val="00FF00"/>
                </a:solidFill>
              </a:rPr>
              <a:t>(Identity)</a:t>
            </a:r>
            <a:endParaRPr lang="en-US" altLang="en-US" sz="2400" dirty="0">
              <a:solidFill>
                <a:schemeClr val="bg1"/>
              </a:solidFill>
            </a:endParaRPr>
          </a:p>
        </p:txBody>
      </p:sp>
      <p:grpSp>
        <p:nvGrpSpPr>
          <p:cNvPr id="26" name="Group 20">
            <a:extLst>
              <a:ext uri="{FF2B5EF4-FFF2-40B4-BE49-F238E27FC236}">
                <a16:creationId xmlns:a16="http://schemas.microsoft.com/office/drawing/2014/main" id="{A040C64E-92FB-486F-BE1A-EADCFBE08714}"/>
              </a:ext>
            </a:extLst>
          </p:cNvPr>
          <p:cNvGrpSpPr>
            <a:grpSpLocks/>
          </p:cNvGrpSpPr>
          <p:nvPr/>
        </p:nvGrpSpPr>
        <p:grpSpPr bwMode="auto">
          <a:xfrm>
            <a:off x="285750" y="1819275"/>
            <a:ext cx="2209800" cy="1371600"/>
            <a:chOff x="285750" y="1819275"/>
            <a:chExt cx="2209800" cy="1371600"/>
          </a:xfrm>
        </p:grpSpPr>
        <p:sp>
          <p:nvSpPr>
            <p:cNvPr id="29" name="Rectangle 28">
              <a:extLst>
                <a:ext uri="{FF2B5EF4-FFF2-40B4-BE49-F238E27FC236}">
                  <a16:creationId xmlns:a16="http://schemas.microsoft.com/office/drawing/2014/main" id="{2ACFD21E-1185-4DE0-9EB7-0A06879EE0CF}"/>
                </a:ext>
              </a:extLst>
            </p:cNvPr>
            <p:cNvSpPr/>
            <p:nvPr/>
          </p:nvSpPr>
          <p:spPr bwMode="auto">
            <a:xfrm>
              <a:off x="304800" y="1828800"/>
              <a:ext cx="2159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Every Thought</a:t>
              </a:r>
            </a:p>
            <a:p>
              <a:pPr algn="ctr" eaLnBrk="1" hangingPunct="1">
                <a:defRPr/>
              </a:pPr>
              <a:endParaRPr lang="en-US" sz="600" b="1" dirty="0">
                <a:solidFill>
                  <a:schemeClr val="tx1"/>
                </a:solidFill>
              </a:endParaRPr>
            </a:p>
            <a:p>
              <a:pPr algn="ctr" eaLnBrk="1" hangingPunct="1">
                <a:defRPr/>
              </a:pPr>
              <a:r>
                <a:rPr lang="en-US" sz="2800" b="1" dirty="0">
                  <a:solidFill>
                    <a:schemeClr val="tx1"/>
                  </a:solidFill>
                </a:rPr>
                <a:t>Ex: GOD</a:t>
              </a:r>
            </a:p>
          </p:txBody>
        </p:sp>
        <p:sp>
          <p:nvSpPr>
            <p:cNvPr id="28" name="Rectangle 27">
              <a:extLst>
                <a:ext uri="{FF2B5EF4-FFF2-40B4-BE49-F238E27FC236}">
                  <a16:creationId xmlns:a16="http://schemas.microsoft.com/office/drawing/2014/main" id="{5CAB70BF-6399-4894-BBC9-E6E93E0EE683}"/>
                </a:ext>
              </a:extLst>
            </p:cNvPr>
            <p:cNvSpPr/>
            <p:nvPr/>
          </p:nvSpPr>
          <p:spPr>
            <a:xfrm>
              <a:off x="285750" y="1819275"/>
              <a:ext cx="2209800" cy="137160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1" name="Group 22">
            <a:extLst>
              <a:ext uri="{FF2B5EF4-FFF2-40B4-BE49-F238E27FC236}">
                <a16:creationId xmlns:a16="http://schemas.microsoft.com/office/drawing/2014/main" id="{75B55AB3-C73A-4BF2-93B6-ED118E441AF2}"/>
              </a:ext>
            </a:extLst>
          </p:cNvPr>
          <p:cNvGrpSpPr>
            <a:grpSpLocks/>
          </p:cNvGrpSpPr>
          <p:nvPr/>
        </p:nvGrpSpPr>
        <p:grpSpPr bwMode="auto">
          <a:xfrm>
            <a:off x="285750" y="3352800"/>
            <a:ext cx="2209800" cy="1371600"/>
            <a:chOff x="285750" y="3343275"/>
            <a:chExt cx="2209800" cy="1371600"/>
          </a:xfrm>
        </p:grpSpPr>
        <p:sp>
          <p:nvSpPr>
            <p:cNvPr id="32" name="Rectangle 31">
              <a:extLst>
                <a:ext uri="{FF2B5EF4-FFF2-40B4-BE49-F238E27FC236}">
                  <a16:creationId xmlns:a16="http://schemas.microsoft.com/office/drawing/2014/main" id="{938FF202-8F16-443C-B995-68B1E8F1F387}"/>
                </a:ext>
              </a:extLst>
            </p:cNvPr>
            <p:cNvSpPr/>
            <p:nvPr/>
          </p:nvSpPr>
          <p:spPr>
            <a:xfrm>
              <a:off x="304800" y="3370263"/>
              <a:ext cx="2159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Every Feeling</a:t>
              </a:r>
            </a:p>
            <a:p>
              <a:pPr algn="ctr" eaLnBrk="1" hangingPunct="1">
                <a:defRPr/>
              </a:pPr>
              <a:endParaRPr lang="en-US" sz="600" b="1" dirty="0">
                <a:solidFill>
                  <a:schemeClr val="tx1"/>
                </a:solidFill>
              </a:endParaRPr>
            </a:p>
            <a:p>
              <a:pPr algn="ctr" eaLnBrk="1" hangingPunct="1">
                <a:defRPr/>
              </a:pPr>
              <a:r>
                <a:rPr lang="en-US" sz="2800" b="1" dirty="0">
                  <a:solidFill>
                    <a:schemeClr val="tx1"/>
                  </a:solidFill>
                </a:rPr>
                <a:t>Ex: LOVE</a:t>
              </a:r>
            </a:p>
          </p:txBody>
        </p:sp>
        <p:sp>
          <p:nvSpPr>
            <p:cNvPr id="33" name="Rectangle 32">
              <a:extLst>
                <a:ext uri="{FF2B5EF4-FFF2-40B4-BE49-F238E27FC236}">
                  <a16:creationId xmlns:a16="http://schemas.microsoft.com/office/drawing/2014/main" id="{2A24E6F4-B316-4E58-9B47-BC872AC43374}"/>
                </a:ext>
              </a:extLst>
            </p:cNvPr>
            <p:cNvSpPr/>
            <p:nvPr/>
          </p:nvSpPr>
          <p:spPr>
            <a:xfrm>
              <a:off x="285750" y="3343275"/>
              <a:ext cx="2209800" cy="137160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4" name="Group 24">
            <a:extLst>
              <a:ext uri="{FF2B5EF4-FFF2-40B4-BE49-F238E27FC236}">
                <a16:creationId xmlns:a16="http://schemas.microsoft.com/office/drawing/2014/main" id="{17C83818-F4B5-4EFE-B59F-F528082C6402}"/>
              </a:ext>
            </a:extLst>
          </p:cNvPr>
          <p:cNvGrpSpPr>
            <a:grpSpLocks/>
          </p:cNvGrpSpPr>
          <p:nvPr/>
        </p:nvGrpSpPr>
        <p:grpSpPr bwMode="auto">
          <a:xfrm>
            <a:off x="285750" y="4886325"/>
            <a:ext cx="2209800" cy="1371600"/>
            <a:chOff x="285750" y="4886325"/>
            <a:chExt cx="2209800" cy="1371600"/>
          </a:xfrm>
        </p:grpSpPr>
        <p:sp>
          <p:nvSpPr>
            <p:cNvPr id="35" name="Rectangle 34">
              <a:extLst>
                <a:ext uri="{FF2B5EF4-FFF2-40B4-BE49-F238E27FC236}">
                  <a16:creationId xmlns:a16="http://schemas.microsoft.com/office/drawing/2014/main" id="{F5A71799-0157-4AA3-890A-F9FA55CD0B80}"/>
                </a:ext>
              </a:extLst>
            </p:cNvPr>
            <p:cNvSpPr/>
            <p:nvPr/>
          </p:nvSpPr>
          <p:spPr>
            <a:xfrm>
              <a:off x="304800" y="4911725"/>
              <a:ext cx="2159000" cy="13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Every Action</a:t>
              </a:r>
            </a:p>
            <a:p>
              <a:pPr algn="ctr" eaLnBrk="1" hangingPunct="1">
                <a:defRPr/>
              </a:pPr>
              <a:endParaRPr lang="en-US" sz="600" b="1" dirty="0">
                <a:solidFill>
                  <a:schemeClr val="tx1"/>
                </a:solidFill>
              </a:endParaRPr>
            </a:p>
            <a:p>
              <a:pPr algn="ctr" eaLnBrk="1" hangingPunct="1">
                <a:defRPr/>
              </a:pPr>
              <a:r>
                <a:rPr lang="en-US" sz="2800" b="1" dirty="0">
                  <a:solidFill>
                    <a:schemeClr val="tx1"/>
                  </a:solidFill>
                </a:rPr>
                <a:t>Ex: RUNNING</a:t>
              </a:r>
            </a:p>
          </p:txBody>
        </p:sp>
        <p:sp>
          <p:nvSpPr>
            <p:cNvPr id="36" name="Rectangle 35">
              <a:extLst>
                <a:ext uri="{FF2B5EF4-FFF2-40B4-BE49-F238E27FC236}">
                  <a16:creationId xmlns:a16="http://schemas.microsoft.com/office/drawing/2014/main" id="{98DBBA03-E24A-4B07-BAD4-CE5B01C1552C}"/>
                </a:ext>
              </a:extLst>
            </p:cNvPr>
            <p:cNvSpPr/>
            <p:nvPr/>
          </p:nvSpPr>
          <p:spPr>
            <a:xfrm>
              <a:off x="285750" y="4886325"/>
              <a:ext cx="2209800" cy="137160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7" name="TextBox 36">
            <a:extLst>
              <a:ext uri="{FF2B5EF4-FFF2-40B4-BE49-F238E27FC236}">
                <a16:creationId xmlns:a16="http://schemas.microsoft.com/office/drawing/2014/main" id="{5B931885-7D59-4C26-923E-D5F7D875CA4F}"/>
              </a:ext>
            </a:extLst>
          </p:cNvPr>
          <p:cNvSpPr txBox="1"/>
          <p:nvPr/>
        </p:nvSpPr>
        <p:spPr>
          <a:xfrm>
            <a:off x="285750" y="1144588"/>
            <a:ext cx="7029450" cy="646331"/>
          </a:xfrm>
          <a:prstGeom prst="rect">
            <a:avLst/>
          </a:prstGeom>
          <a:noFill/>
        </p:spPr>
        <p:txBody>
          <a:bodyPr wrap="square">
            <a:spAutoFit/>
          </a:bodyPr>
          <a:lstStyle/>
          <a:p>
            <a:pPr eaLnBrk="1" hangingPunct="1">
              <a:defRPr/>
            </a:pPr>
            <a:r>
              <a:rPr lang="en-US" sz="3600" b="1" dirty="0">
                <a:solidFill>
                  <a:srgbClr val="00FF00"/>
                </a:solidFill>
                <a:latin typeface="+mn-lt"/>
                <a:cs typeface="Arial" charset="0"/>
              </a:rPr>
              <a:t>All Knowledge, Thoughts, Actions</a:t>
            </a:r>
          </a:p>
        </p:txBody>
      </p:sp>
      <p:sp>
        <p:nvSpPr>
          <p:cNvPr id="38" name="TextBox 26">
            <a:extLst>
              <a:ext uri="{FF2B5EF4-FFF2-40B4-BE49-F238E27FC236}">
                <a16:creationId xmlns:a16="http://schemas.microsoft.com/office/drawing/2014/main" id="{10933369-BB56-4B3F-BDF6-15B11FA8462E}"/>
              </a:ext>
            </a:extLst>
          </p:cNvPr>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dirty="0">
                <a:solidFill>
                  <a:srgbClr val="00FF00"/>
                </a:solidFill>
              </a:rPr>
              <a:t>Implicit</a:t>
            </a:r>
            <a:r>
              <a:rPr lang="en-US" altLang="en-US" sz="4800" dirty="0">
                <a:solidFill>
                  <a:schemeClr val="bg1"/>
                </a:solidFill>
              </a:rPr>
              <a:t> in All </a:t>
            </a:r>
            <a:r>
              <a:rPr lang="en-US" altLang="en-US" sz="4800" dirty="0">
                <a:solidFill>
                  <a:srgbClr val="00FF00"/>
                </a:solidFill>
              </a:rPr>
              <a:t>Facts</a:t>
            </a:r>
            <a:r>
              <a:rPr lang="en-US" altLang="en-US" sz="4800" dirty="0">
                <a:solidFill>
                  <a:schemeClr val="bg1"/>
                </a:solidFill>
              </a:rPr>
              <a:t> and in All </a:t>
            </a:r>
            <a:r>
              <a:rPr lang="en-US" altLang="en-US" sz="4800" dirty="0">
                <a:solidFill>
                  <a:srgbClr val="00FF00"/>
                </a:solidFill>
              </a:rPr>
              <a:t>Knowledge</a:t>
            </a:r>
          </a:p>
        </p:txBody>
      </p:sp>
    </p:spTree>
    <p:extLst>
      <p:ext uri="{BB962C8B-B14F-4D97-AF65-F5344CB8AC3E}">
        <p14:creationId xmlns:p14="http://schemas.microsoft.com/office/powerpoint/2010/main" val="78716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8</a:t>
            </a:fld>
            <a:endParaRPr lang="en-US" altLang="en-US" dirty="0"/>
          </a:p>
        </p:txBody>
      </p:sp>
      <p:sp>
        <p:nvSpPr>
          <p:cNvPr id="4" name="Rectangle 3">
            <a:extLst>
              <a:ext uri="{FF2B5EF4-FFF2-40B4-BE49-F238E27FC236}">
                <a16:creationId xmlns:a16="http://schemas.microsoft.com/office/drawing/2014/main" id="{A14830E2-19BC-4763-9DED-F44B1D955A72}"/>
              </a:ext>
            </a:extLst>
          </p:cNvPr>
          <p:cNvSpPr/>
          <p:nvPr/>
        </p:nvSpPr>
        <p:spPr>
          <a:xfrm>
            <a:off x="6934200" y="1295400"/>
            <a:ext cx="4953000" cy="4114800"/>
          </a:xfrm>
          <a:prstGeom prst="rect">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23">
            <a:extLst>
              <a:ext uri="{FF2B5EF4-FFF2-40B4-BE49-F238E27FC236}">
                <a16:creationId xmlns:a16="http://schemas.microsoft.com/office/drawing/2014/main" id="{FE540C5E-3445-4D74-9E14-DC044390A87D}"/>
              </a:ext>
            </a:extLst>
          </p:cNvPr>
          <p:cNvSpPr>
            <a:spLocks noChangeArrowheads="1"/>
          </p:cNvSpPr>
          <p:nvPr/>
        </p:nvSpPr>
        <p:spPr bwMode="auto">
          <a:xfrm>
            <a:off x="571500" y="5401905"/>
            <a:ext cx="11049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600" dirty="0">
                <a:solidFill>
                  <a:srgbClr val="00FF00"/>
                </a:solidFill>
              </a:rPr>
              <a:t>Aristotle’s Affirmation Through Denial: </a:t>
            </a:r>
            <a:r>
              <a:rPr lang="en-US" altLang="en-US" sz="2600" dirty="0">
                <a:solidFill>
                  <a:schemeClr val="bg1"/>
                </a:solidFill>
              </a:rPr>
              <a:t>An axiom is a proposition that defeats its opponents by the fact that they have to accept it and use it in the process of any attempt to deny it.</a:t>
            </a:r>
          </a:p>
        </p:txBody>
      </p:sp>
      <p:sp>
        <p:nvSpPr>
          <p:cNvPr id="6" name="TextBox 12">
            <a:extLst>
              <a:ext uri="{FF2B5EF4-FFF2-40B4-BE49-F238E27FC236}">
                <a16:creationId xmlns:a16="http://schemas.microsoft.com/office/drawing/2014/main" id="{47E1FCC3-B79B-46EA-B480-07349FD6EBEE}"/>
              </a:ext>
            </a:extLst>
          </p:cNvPr>
          <p:cNvSpPr txBox="1">
            <a:spLocks noChangeArrowheads="1"/>
          </p:cNvSpPr>
          <p:nvPr/>
        </p:nvSpPr>
        <p:spPr bwMode="auto">
          <a:xfrm>
            <a:off x="1744405" y="1659791"/>
            <a:ext cx="363554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4800" dirty="0">
                <a:solidFill>
                  <a:srgbClr val="00FF00"/>
                </a:solidFill>
              </a:rPr>
              <a:t>Axioms </a:t>
            </a:r>
            <a:r>
              <a:rPr lang="en-US" altLang="en-US" sz="4800" dirty="0">
                <a:solidFill>
                  <a:schemeClr val="bg1"/>
                </a:solidFill>
              </a:rPr>
              <a:t>are: </a:t>
            </a:r>
          </a:p>
          <a:p>
            <a:pPr eaLnBrk="1" hangingPunct="1">
              <a:spcBef>
                <a:spcPct val="0"/>
              </a:spcBef>
              <a:buFontTx/>
              <a:buNone/>
            </a:pPr>
            <a:r>
              <a:rPr lang="en-US" altLang="en-US" sz="4800" b="1" dirty="0">
                <a:solidFill>
                  <a:srgbClr val="00FF00"/>
                </a:solidFill>
              </a:rPr>
              <a:t>   Irreducible</a:t>
            </a:r>
          </a:p>
          <a:p>
            <a:pPr eaLnBrk="1" hangingPunct="1">
              <a:spcBef>
                <a:spcPct val="0"/>
              </a:spcBef>
              <a:buFontTx/>
              <a:buNone/>
            </a:pPr>
            <a:r>
              <a:rPr lang="en-US" altLang="en-US" sz="4800" b="1" dirty="0">
                <a:solidFill>
                  <a:srgbClr val="00FF00"/>
                </a:solidFill>
              </a:rPr>
              <a:t>   Invincible </a:t>
            </a:r>
          </a:p>
          <a:p>
            <a:pPr eaLnBrk="1" hangingPunct="1">
              <a:spcBef>
                <a:spcPct val="0"/>
              </a:spcBef>
              <a:buFontTx/>
              <a:buNone/>
            </a:pPr>
            <a:r>
              <a:rPr lang="en-US" altLang="en-US" sz="4800" b="1" dirty="0">
                <a:solidFill>
                  <a:srgbClr val="00FF00"/>
                </a:solidFill>
              </a:rPr>
              <a:t>   Inescapable</a:t>
            </a:r>
          </a:p>
        </p:txBody>
      </p:sp>
      <p:grpSp>
        <p:nvGrpSpPr>
          <p:cNvPr id="7" name="Group 1">
            <a:extLst>
              <a:ext uri="{FF2B5EF4-FFF2-40B4-BE49-F238E27FC236}">
                <a16:creationId xmlns:a16="http://schemas.microsoft.com/office/drawing/2014/main" id="{AE753857-4290-4DB2-A2D1-11D8406F196B}"/>
              </a:ext>
            </a:extLst>
          </p:cNvPr>
          <p:cNvGrpSpPr>
            <a:grpSpLocks/>
          </p:cNvGrpSpPr>
          <p:nvPr/>
        </p:nvGrpSpPr>
        <p:grpSpPr bwMode="auto">
          <a:xfrm>
            <a:off x="7543800" y="1981200"/>
            <a:ext cx="3886200" cy="3344863"/>
            <a:chOff x="4267200" y="1981200"/>
            <a:chExt cx="3886200" cy="3344863"/>
          </a:xfrm>
        </p:grpSpPr>
        <p:pic>
          <p:nvPicPr>
            <p:cNvPr id="8" name="Picture 2" descr="File:Debate.JPG">
              <a:hlinkClick r:id="rId2"/>
              <a:extLst>
                <a:ext uri="{FF2B5EF4-FFF2-40B4-BE49-F238E27FC236}">
                  <a16:creationId xmlns:a16="http://schemas.microsoft.com/office/drawing/2014/main" id="{23C97191-BD96-4C0D-B5AD-0D6FADF7B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81200"/>
              <a:ext cx="3886200" cy="3344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C90A7A6-46EC-462F-BBFA-DB3483F48D75}"/>
                </a:ext>
              </a:extLst>
            </p:cNvPr>
            <p:cNvSpPr txBox="1"/>
            <p:nvPr/>
          </p:nvSpPr>
          <p:spPr>
            <a:xfrm>
              <a:off x="4959350" y="3675063"/>
              <a:ext cx="795411" cy="461665"/>
            </a:xfrm>
            <a:prstGeom prst="rect">
              <a:avLst/>
            </a:prstGeom>
            <a:noFill/>
          </p:spPr>
          <p:txBody>
            <a:bodyPr wrap="none">
              <a:spAutoFit/>
            </a:bodyPr>
            <a:lstStyle/>
            <a:p>
              <a:pPr eaLnBrk="1" hangingPunct="1">
                <a:defRPr/>
              </a:pPr>
              <a:r>
                <a:rPr lang="en-US" sz="2400" b="1" dirty="0">
                  <a:latin typeface="+mn-lt"/>
                  <a:cs typeface="Arial" charset="0"/>
                </a:rPr>
                <a:t>A</a:t>
              </a:r>
              <a:r>
                <a:rPr lang="en-US" b="1" dirty="0">
                  <a:latin typeface="+mn-lt"/>
                  <a:cs typeface="Arial" charset="0"/>
                </a:rPr>
                <a:t>dam</a:t>
              </a:r>
            </a:p>
          </p:txBody>
        </p:sp>
        <p:sp>
          <p:nvSpPr>
            <p:cNvPr id="10" name="TextBox 9">
              <a:extLst>
                <a:ext uri="{FF2B5EF4-FFF2-40B4-BE49-F238E27FC236}">
                  <a16:creationId xmlns:a16="http://schemas.microsoft.com/office/drawing/2014/main" id="{08234450-8FD9-4D01-91CC-56326D9CBF9C}"/>
                </a:ext>
              </a:extLst>
            </p:cNvPr>
            <p:cNvSpPr txBox="1"/>
            <p:nvPr/>
          </p:nvSpPr>
          <p:spPr>
            <a:xfrm>
              <a:off x="6854825" y="3663950"/>
              <a:ext cx="604653" cy="461665"/>
            </a:xfrm>
            <a:prstGeom prst="rect">
              <a:avLst/>
            </a:prstGeom>
            <a:noFill/>
          </p:spPr>
          <p:txBody>
            <a:bodyPr wrap="none">
              <a:spAutoFit/>
            </a:bodyPr>
            <a:lstStyle/>
            <a:p>
              <a:pPr eaLnBrk="1" hangingPunct="1">
                <a:defRPr/>
              </a:pPr>
              <a:r>
                <a:rPr lang="en-US" sz="2400" b="1" dirty="0">
                  <a:latin typeface="+mn-lt"/>
                  <a:cs typeface="Arial" charset="0"/>
                </a:rPr>
                <a:t>B</a:t>
              </a:r>
              <a:r>
                <a:rPr lang="en-US" b="1" dirty="0">
                  <a:latin typeface="+mn-lt"/>
                  <a:cs typeface="Arial" charset="0"/>
                </a:rPr>
                <a:t>ob</a:t>
              </a:r>
            </a:p>
          </p:txBody>
        </p:sp>
      </p:grpSp>
      <p:sp>
        <p:nvSpPr>
          <p:cNvPr id="11" name="TextBox 10">
            <a:extLst>
              <a:ext uri="{FF2B5EF4-FFF2-40B4-BE49-F238E27FC236}">
                <a16:creationId xmlns:a16="http://schemas.microsoft.com/office/drawing/2014/main" id="{BAF30EC3-744E-4511-9D37-823E1F0D1287}"/>
              </a:ext>
            </a:extLst>
          </p:cNvPr>
          <p:cNvSpPr txBox="1"/>
          <p:nvPr/>
        </p:nvSpPr>
        <p:spPr>
          <a:xfrm>
            <a:off x="7086600" y="4491038"/>
            <a:ext cx="4648200" cy="461962"/>
          </a:xfrm>
          <a:prstGeom prst="rect">
            <a:avLst/>
          </a:prstGeom>
          <a:solidFill>
            <a:schemeClr val="bg1"/>
          </a:solidFill>
        </p:spPr>
        <p:txBody>
          <a:bodyPr>
            <a:spAutoFit/>
          </a:bodyPr>
          <a:lstStyle/>
          <a:p>
            <a:pPr algn="ctr" eaLnBrk="1" hangingPunct="1">
              <a:defRPr/>
            </a:pPr>
            <a:r>
              <a:rPr lang="en-US" sz="2400" b="1" dirty="0">
                <a:latin typeface="+mn-lt"/>
                <a:cs typeface="Arial" charset="0"/>
              </a:rPr>
              <a:t>Who Is Bob Arguing With?</a:t>
            </a:r>
          </a:p>
        </p:txBody>
      </p:sp>
      <p:sp>
        <p:nvSpPr>
          <p:cNvPr id="12" name="Rectangular Callout 7">
            <a:extLst>
              <a:ext uri="{FF2B5EF4-FFF2-40B4-BE49-F238E27FC236}">
                <a16:creationId xmlns:a16="http://schemas.microsoft.com/office/drawing/2014/main" id="{E52E41F3-628C-47F3-B2EA-A3CD8F8A4007}"/>
              </a:ext>
            </a:extLst>
          </p:cNvPr>
          <p:cNvSpPr/>
          <p:nvPr/>
        </p:nvSpPr>
        <p:spPr>
          <a:xfrm>
            <a:off x="3735388" y="152400"/>
            <a:ext cx="6858000" cy="990600"/>
          </a:xfrm>
          <a:prstGeom prst="wedgeRectCallout">
            <a:avLst>
              <a:gd name="adj1" fmla="val 40238"/>
              <a:gd name="adj2" fmla="val 153978"/>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dirty="0"/>
          </a:p>
        </p:txBody>
      </p:sp>
      <p:sp>
        <p:nvSpPr>
          <p:cNvPr id="13" name="TextBox 8">
            <a:extLst>
              <a:ext uri="{FF2B5EF4-FFF2-40B4-BE49-F238E27FC236}">
                <a16:creationId xmlns:a16="http://schemas.microsoft.com/office/drawing/2014/main" id="{5078773D-6FF1-4633-BD57-CCDCD528002E}"/>
              </a:ext>
            </a:extLst>
          </p:cNvPr>
          <p:cNvSpPr txBox="1">
            <a:spLocks noChangeArrowheads="1"/>
          </p:cNvSpPr>
          <p:nvPr/>
        </p:nvSpPr>
        <p:spPr bwMode="auto">
          <a:xfrm>
            <a:off x="3733800" y="211138"/>
            <a:ext cx="655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r>
              <a:rPr lang="en-US" altLang="en-US" sz="2400"/>
              <a:t>“You can’t prove that you exist or that you’re conscious  or  that  anything  is  what  it  is!!!”  </a:t>
            </a:r>
          </a:p>
        </p:txBody>
      </p:sp>
    </p:spTree>
    <p:extLst>
      <p:ext uri="{BB962C8B-B14F-4D97-AF65-F5344CB8AC3E}">
        <p14:creationId xmlns:p14="http://schemas.microsoft.com/office/powerpoint/2010/main" val="17632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9</a:t>
            </a:fld>
            <a:endParaRPr lang="en-US" altLang="en-US" dirty="0"/>
          </a:p>
        </p:txBody>
      </p:sp>
      <p:sp>
        <p:nvSpPr>
          <p:cNvPr id="5" name="Rectangle 4">
            <a:extLst>
              <a:ext uri="{FF2B5EF4-FFF2-40B4-BE49-F238E27FC236}">
                <a16:creationId xmlns:a16="http://schemas.microsoft.com/office/drawing/2014/main" id="{403A0EB0-57BB-4EB6-A1AB-1555A6CAB9C1}"/>
              </a:ext>
            </a:extLst>
          </p:cNvPr>
          <p:cNvSpPr/>
          <p:nvPr/>
        </p:nvSpPr>
        <p:spPr>
          <a:xfrm>
            <a:off x="76200" y="720090"/>
            <a:ext cx="11963400" cy="5909310"/>
          </a:xfrm>
          <a:prstGeom prst="rect">
            <a:avLst/>
          </a:prstGeom>
        </p:spPr>
        <p:txBody>
          <a:bodyPr wrap="square">
            <a:spAutoFit/>
          </a:bodyPr>
          <a:lstStyle/>
          <a:p>
            <a:pPr>
              <a:spcBef>
                <a:spcPts val="0"/>
              </a:spcBef>
              <a:spcAft>
                <a:spcPts val="0"/>
              </a:spcAft>
              <a:defRPr/>
            </a:pPr>
            <a:r>
              <a:rPr lang="en-US" b="1" i="1" dirty="0">
                <a:solidFill>
                  <a:schemeClr val="bg1"/>
                </a:solidFill>
                <a:latin typeface="+mn-lt"/>
                <a:ea typeface="Times New Roman" panose="02020603050405020304" pitchFamily="18" charset="0"/>
              </a:rPr>
              <a:t>Example:</a:t>
            </a:r>
            <a:r>
              <a:rPr lang="en-US" b="1" dirty="0">
                <a:solidFill>
                  <a:schemeClr val="bg1"/>
                </a:solidFill>
                <a:latin typeface="+mn-lt"/>
                <a:ea typeface="Times New Roman" panose="02020603050405020304" pitchFamily="18" charset="0"/>
              </a:rPr>
              <a:t> </a:t>
            </a:r>
            <a:r>
              <a:rPr lang="en-US" dirty="0">
                <a:solidFill>
                  <a:schemeClr val="bg1"/>
                </a:solidFill>
                <a:latin typeface="+mn-lt"/>
                <a:ea typeface="Times New Roman" panose="02020603050405020304" pitchFamily="18" charset="0"/>
              </a:rPr>
              <a:t>Person </a:t>
            </a:r>
            <a:r>
              <a:rPr lang="en-US" b="1" dirty="0">
                <a:solidFill>
                  <a:srgbClr val="00FF00"/>
                </a:solidFill>
                <a:latin typeface="+mn-lt"/>
                <a:ea typeface="Times New Roman" panose="02020603050405020304" pitchFamily="18" charset="0"/>
              </a:rPr>
              <a:t>A (Adam) </a:t>
            </a:r>
            <a:r>
              <a:rPr lang="en-US" dirty="0">
                <a:solidFill>
                  <a:schemeClr val="bg1"/>
                </a:solidFill>
                <a:latin typeface="+mn-lt"/>
                <a:ea typeface="Times New Roman" panose="02020603050405020304" pitchFamily="18" charset="0"/>
              </a:rPr>
              <a:t>showing </a:t>
            </a:r>
            <a:r>
              <a:rPr lang="en-US" b="1" dirty="0">
                <a:solidFill>
                  <a:srgbClr val="FF0000"/>
                </a:solidFill>
                <a:latin typeface="+mn-lt"/>
                <a:ea typeface="Times New Roman" panose="02020603050405020304" pitchFamily="18" charset="0"/>
              </a:rPr>
              <a:t>Person B (Bob) </a:t>
            </a:r>
            <a:r>
              <a:rPr lang="en-US" dirty="0">
                <a:solidFill>
                  <a:schemeClr val="bg1"/>
                </a:solidFill>
                <a:latin typeface="+mn-lt"/>
                <a:ea typeface="Times New Roman" panose="02020603050405020304" pitchFamily="18" charset="0"/>
              </a:rPr>
              <a:t>that no one can object to the axioms without actually using the axioms in their objections. </a:t>
            </a:r>
            <a:r>
              <a:rPr lang="en-US" b="1" dirty="0">
                <a:solidFill>
                  <a:schemeClr val="bg1"/>
                </a:solidFill>
                <a:latin typeface="+mn-lt"/>
                <a:ea typeface="Times New Roman" panose="02020603050405020304" pitchFamily="18" charset="0"/>
              </a:rPr>
              <a:t>Adam does this by arguing the absurd.</a:t>
            </a:r>
          </a:p>
          <a:p>
            <a:pPr>
              <a:spcBef>
                <a:spcPts val="0"/>
              </a:spcBef>
              <a:spcAft>
                <a:spcPts val="0"/>
              </a:spcAft>
              <a:defRPr/>
            </a:pPr>
            <a:r>
              <a:rPr lang="en-US" sz="600" dirty="0">
                <a:solidFill>
                  <a:srgbClr val="000000"/>
                </a:solidFill>
                <a:latin typeface="+mn-lt"/>
                <a:ea typeface="Times New Roman" panose="02020603050405020304" pitchFamily="18" charset="0"/>
              </a:rPr>
              <a:t> </a:t>
            </a:r>
            <a:endParaRPr lang="en-US" sz="600" dirty="0">
              <a:latin typeface="+mn-lt"/>
              <a:ea typeface="Times New Roman" panose="02020603050405020304" pitchFamily="18" charset="0"/>
            </a:endParaRPr>
          </a:p>
          <a:p>
            <a:pPr>
              <a:spcBef>
                <a:spcPts val="0"/>
              </a:spcBef>
              <a:spcAft>
                <a:spcPts val="0"/>
              </a:spcAft>
              <a:defRPr/>
            </a:pPr>
            <a:r>
              <a:rPr lang="en-US" sz="1600" b="1" i="1" dirty="0">
                <a:solidFill>
                  <a:schemeClr val="bg1"/>
                </a:solidFill>
                <a:latin typeface="+mn-lt"/>
                <a:ea typeface="Times New Roman" panose="02020603050405020304" pitchFamily="18" charset="0"/>
              </a:rPr>
              <a:t>EXISTENCE</a:t>
            </a:r>
            <a:endParaRPr lang="en-US" sz="1600" b="1" dirty="0">
              <a:solidFill>
                <a:schemeClr val="bg1"/>
              </a:solidFill>
              <a:latin typeface="+mn-lt"/>
              <a:ea typeface="Times New Roman" panose="02020603050405020304" pitchFamily="18" charset="0"/>
            </a:endParaRPr>
          </a:p>
          <a:p>
            <a:pPr marL="228600">
              <a:spcBef>
                <a:spcPts val="0"/>
              </a:spcBef>
              <a:spcAft>
                <a:spcPts val="0"/>
              </a:spcAft>
              <a:defRPr/>
            </a:pPr>
            <a:r>
              <a:rPr lang="en-US" sz="1600" b="1" dirty="0">
                <a:solidFill>
                  <a:srgbClr val="00FF00"/>
                </a:solidFill>
                <a:latin typeface="+mn-lt"/>
                <a:ea typeface="Times New Roman" panose="02020603050405020304" pitchFamily="18" charset="0"/>
              </a:rPr>
              <a:t>ADAM: Your objection to the self-evident has no validity.  There is no such thing as disagreement.  People agree about everything.</a:t>
            </a:r>
            <a:endParaRPr lang="en-US" sz="1600" dirty="0">
              <a:solidFill>
                <a:srgbClr val="00FF00"/>
              </a:solidFill>
              <a:latin typeface="+mn-lt"/>
              <a:ea typeface="Times New Roman" panose="02020603050405020304" pitchFamily="18" charset="0"/>
            </a:endParaRPr>
          </a:p>
          <a:p>
            <a:pPr marL="228600">
              <a:spcBef>
                <a:spcPts val="0"/>
              </a:spcBef>
              <a:spcAft>
                <a:spcPts val="0"/>
              </a:spcAft>
              <a:defRPr/>
            </a:pPr>
            <a:r>
              <a:rPr lang="en-US" sz="600" b="1" dirty="0">
                <a:solidFill>
                  <a:srgbClr val="FF0000"/>
                </a:solidFill>
                <a:latin typeface="+mn-lt"/>
                <a:ea typeface="Times New Roman" panose="02020603050405020304" pitchFamily="18" charset="0"/>
              </a:rPr>
              <a:t> </a:t>
            </a:r>
            <a:endParaRPr lang="en-US" sz="600" dirty="0">
              <a:latin typeface="+mn-lt"/>
              <a:ea typeface="Times New Roman" panose="02020603050405020304" pitchFamily="18" charset="0"/>
            </a:endParaRPr>
          </a:p>
          <a:p>
            <a:pPr marL="228600">
              <a:spcBef>
                <a:spcPts val="0"/>
              </a:spcBef>
              <a:spcAft>
                <a:spcPts val="0"/>
              </a:spcAft>
              <a:defRPr/>
            </a:pPr>
            <a:r>
              <a:rPr lang="en-US" sz="1600" b="1" dirty="0">
                <a:solidFill>
                  <a:srgbClr val="FF0000"/>
                </a:solidFill>
                <a:latin typeface="+mn-lt"/>
                <a:ea typeface="Times New Roman" panose="02020603050405020304" pitchFamily="18" charset="0"/>
              </a:rPr>
              <a:t>BOB: That's absurd.  People disagree constantly, about all kinds of things.</a:t>
            </a:r>
            <a:endParaRPr lang="en-US" sz="1600" b="1" dirty="0">
              <a:latin typeface="+mn-lt"/>
              <a:ea typeface="Times New Roman" panose="02020603050405020304" pitchFamily="18" charset="0"/>
            </a:endParaRPr>
          </a:p>
          <a:p>
            <a:pPr marL="228600">
              <a:spcBef>
                <a:spcPts val="0"/>
              </a:spcBef>
              <a:spcAft>
                <a:spcPts val="0"/>
              </a:spcAft>
              <a:defRPr/>
            </a:pPr>
            <a:r>
              <a:rPr lang="en-US" sz="600" b="1" dirty="0">
                <a:solidFill>
                  <a:srgbClr val="00CC00"/>
                </a:solidFill>
                <a:latin typeface="+mn-lt"/>
                <a:ea typeface="Times New Roman" panose="02020603050405020304" pitchFamily="18" charset="0"/>
              </a:rPr>
              <a:t> </a:t>
            </a:r>
            <a:endParaRPr lang="en-US" sz="600" dirty="0">
              <a:latin typeface="+mn-lt"/>
              <a:ea typeface="Times New Roman" panose="02020603050405020304" pitchFamily="18" charset="0"/>
            </a:endParaRPr>
          </a:p>
          <a:p>
            <a:pPr marL="228600">
              <a:spcBef>
                <a:spcPts val="0"/>
              </a:spcBef>
              <a:spcAft>
                <a:spcPts val="0"/>
              </a:spcAft>
              <a:defRPr/>
            </a:pPr>
            <a:r>
              <a:rPr lang="en-US" sz="1600" b="1" dirty="0">
                <a:solidFill>
                  <a:srgbClr val="00FF00"/>
                </a:solidFill>
                <a:latin typeface="+mn-lt"/>
                <a:ea typeface="Times New Roman" panose="02020603050405020304" pitchFamily="18" charset="0"/>
              </a:rPr>
              <a:t>ADAM: How can they? There's nothing to disagree about.  </a:t>
            </a:r>
            <a:r>
              <a:rPr lang="en-US" sz="1600" b="1" i="1" dirty="0">
                <a:solidFill>
                  <a:srgbClr val="FFFF00"/>
                </a:solidFill>
                <a:latin typeface="+mn-lt"/>
                <a:ea typeface="Times New Roman" panose="02020603050405020304" pitchFamily="18" charset="0"/>
              </a:rPr>
              <a:t>After all nothing exists</a:t>
            </a:r>
            <a:r>
              <a:rPr lang="en-US" sz="1600" b="1" dirty="0">
                <a:solidFill>
                  <a:srgbClr val="00FF00"/>
                </a:solidFill>
                <a:latin typeface="+mn-lt"/>
                <a:ea typeface="Times New Roman" panose="02020603050405020304" pitchFamily="18" charset="0"/>
              </a:rPr>
              <a:t>.</a:t>
            </a:r>
            <a:endParaRPr lang="en-US" sz="1600" dirty="0">
              <a:solidFill>
                <a:srgbClr val="00FF00"/>
              </a:solidFill>
              <a:latin typeface="+mn-lt"/>
              <a:ea typeface="Times New Roman" panose="02020603050405020304" pitchFamily="18" charset="0"/>
            </a:endParaRPr>
          </a:p>
          <a:p>
            <a:pPr marL="228600">
              <a:spcBef>
                <a:spcPts val="0"/>
              </a:spcBef>
              <a:spcAft>
                <a:spcPts val="0"/>
              </a:spcAft>
              <a:defRPr/>
            </a:pPr>
            <a:r>
              <a:rPr lang="en-US" sz="600" b="1" dirty="0">
                <a:solidFill>
                  <a:srgbClr val="FF0000"/>
                </a:solidFill>
                <a:latin typeface="+mn-lt"/>
                <a:ea typeface="Times New Roman" panose="02020603050405020304" pitchFamily="18" charset="0"/>
              </a:rPr>
              <a:t> </a:t>
            </a:r>
            <a:endParaRPr lang="en-US" sz="600" dirty="0">
              <a:latin typeface="+mn-lt"/>
              <a:ea typeface="Times New Roman" panose="02020603050405020304" pitchFamily="18" charset="0"/>
            </a:endParaRPr>
          </a:p>
          <a:p>
            <a:pPr marL="228600">
              <a:spcBef>
                <a:spcPts val="0"/>
              </a:spcBef>
              <a:spcAft>
                <a:spcPts val="0"/>
              </a:spcAft>
              <a:defRPr/>
            </a:pPr>
            <a:r>
              <a:rPr lang="en-US" sz="1600" b="1" dirty="0">
                <a:solidFill>
                  <a:srgbClr val="FF0000"/>
                </a:solidFill>
                <a:latin typeface="+mn-lt"/>
                <a:ea typeface="Times New Roman" panose="02020603050405020304" pitchFamily="18" charset="0"/>
              </a:rPr>
              <a:t>BOB: Nonsense.  All kinds of things exist.  You know that as well as I do.</a:t>
            </a:r>
          </a:p>
          <a:p>
            <a:pPr marL="228600">
              <a:spcBef>
                <a:spcPts val="0"/>
              </a:spcBef>
              <a:spcAft>
                <a:spcPts val="0"/>
              </a:spcAft>
              <a:defRPr/>
            </a:pPr>
            <a:r>
              <a:rPr lang="en-US" sz="600" b="1" dirty="0">
                <a:solidFill>
                  <a:srgbClr val="00CC00"/>
                </a:solidFill>
                <a:latin typeface="+mn-lt"/>
                <a:ea typeface="Times New Roman" panose="02020603050405020304" pitchFamily="18" charset="0"/>
              </a:rPr>
              <a:t> </a:t>
            </a:r>
            <a:endParaRPr lang="en-US" sz="600" dirty="0">
              <a:latin typeface="+mn-lt"/>
              <a:ea typeface="Times New Roman" panose="02020603050405020304" pitchFamily="18" charset="0"/>
            </a:endParaRPr>
          </a:p>
          <a:p>
            <a:pPr marL="228600">
              <a:spcBef>
                <a:spcPts val="0"/>
              </a:spcBef>
              <a:spcAft>
                <a:spcPts val="0"/>
              </a:spcAft>
              <a:defRPr/>
            </a:pPr>
            <a:r>
              <a:rPr lang="en-US" sz="1600" b="1" dirty="0">
                <a:solidFill>
                  <a:srgbClr val="00FF00"/>
                </a:solidFill>
                <a:latin typeface="+mn-lt"/>
                <a:ea typeface="Times New Roman" panose="02020603050405020304" pitchFamily="18" charset="0"/>
              </a:rPr>
              <a:t>ADAM: Ah! THAT'S ONE! You must accept the existence axiom to even utter the term 'disagreement'.</a:t>
            </a:r>
            <a:endParaRPr lang="en-US" sz="1600" dirty="0">
              <a:solidFill>
                <a:srgbClr val="00FF00"/>
              </a:solidFill>
              <a:latin typeface="+mn-lt"/>
              <a:ea typeface="Times New Roman" panose="02020603050405020304" pitchFamily="18" charset="0"/>
            </a:endParaRPr>
          </a:p>
          <a:p>
            <a:pPr>
              <a:spcBef>
                <a:spcPts val="0"/>
              </a:spcBef>
              <a:spcAft>
                <a:spcPts val="0"/>
              </a:spcAft>
              <a:defRPr/>
            </a:pPr>
            <a:r>
              <a:rPr lang="en-US" sz="1600" i="1" dirty="0">
                <a:solidFill>
                  <a:srgbClr val="0000FF"/>
                </a:solidFill>
                <a:latin typeface="+mn-lt"/>
                <a:ea typeface="Times New Roman" panose="02020603050405020304" pitchFamily="18" charset="0"/>
              </a:rPr>
              <a:t> </a:t>
            </a:r>
            <a:endParaRPr lang="en-US" sz="1600" dirty="0">
              <a:latin typeface="+mn-lt"/>
              <a:ea typeface="Times New Roman" panose="02020603050405020304" pitchFamily="18" charset="0"/>
            </a:endParaRPr>
          </a:p>
          <a:p>
            <a:pPr>
              <a:spcBef>
                <a:spcPts val="0"/>
              </a:spcBef>
              <a:spcAft>
                <a:spcPts val="0"/>
              </a:spcAft>
              <a:defRPr/>
            </a:pPr>
            <a:r>
              <a:rPr lang="en-US" sz="1600" b="1" i="1" dirty="0">
                <a:solidFill>
                  <a:schemeClr val="bg1"/>
                </a:solidFill>
                <a:latin typeface="+mn-lt"/>
                <a:ea typeface="Times New Roman" panose="02020603050405020304" pitchFamily="18" charset="0"/>
              </a:rPr>
              <a:t>CONSCIOUSNESS</a:t>
            </a:r>
            <a:endParaRPr lang="en-US" sz="1600" b="1" dirty="0">
              <a:solidFill>
                <a:schemeClr val="bg1"/>
              </a:solidFill>
              <a:latin typeface="+mn-lt"/>
              <a:ea typeface="Times New Roman" panose="02020603050405020304" pitchFamily="18" charset="0"/>
            </a:endParaRPr>
          </a:p>
          <a:p>
            <a:pPr marL="228600">
              <a:spcBef>
                <a:spcPts val="0"/>
              </a:spcBef>
              <a:spcAft>
                <a:spcPts val="0"/>
              </a:spcAft>
              <a:defRPr/>
            </a:pPr>
            <a:r>
              <a:rPr lang="en-US" sz="1600" b="1" dirty="0">
                <a:solidFill>
                  <a:srgbClr val="00FF00"/>
                </a:solidFill>
                <a:latin typeface="+mn-lt"/>
                <a:ea typeface="Times New Roman" panose="02020603050405020304" pitchFamily="18" charset="0"/>
              </a:rPr>
              <a:t>ADAM: But to continue, I still claim that disagreement is unreal. How can people disagree, since they are all </a:t>
            </a:r>
            <a:r>
              <a:rPr lang="en-US" sz="1600" b="1" i="1" dirty="0">
                <a:solidFill>
                  <a:srgbClr val="FFFF00"/>
                </a:solidFill>
                <a:latin typeface="+mn-lt"/>
                <a:ea typeface="Times New Roman" panose="02020603050405020304" pitchFamily="18" charset="0"/>
              </a:rPr>
              <a:t>unconscious beings unable to hold ideas at all</a:t>
            </a:r>
            <a:r>
              <a:rPr lang="en-US" sz="1600" b="1" dirty="0">
                <a:solidFill>
                  <a:srgbClr val="FFFF00"/>
                </a:solidFill>
                <a:latin typeface="+mn-lt"/>
                <a:ea typeface="Times New Roman" panose="02020603050405020304" pitchFamily="18" charset="0"/>
              </a:rPr>
              <a:t>?</a:t>
            </a:r>
            <a:endParaRPr lang="en-US" sz="1600" dirty="0">
              <a:solidFill>
                <a:srgbClr val="FFFF00"/>
              </a:solidFill>
              <a:latin typeface="+mn-lt"/>
              <a:ea typeface="Times New Roman" panose="02020603050405020304" pitchFamily="18" charset="0"/>
            </a:endParaRPr>
          </a:p>
          <a:p>
            <a:pPr marL="228600">
              <a:spcBef>
                <a:spcPts val="0"/>
              </a:spcBef>
              <a:spcAft>
                <a:spcPts val="0"/>
              </a:spcAft>
              <a:defRPr/>
            </a:pPr>
            <a:r>
              <a:rPr lang="en-US" sz="600" b="1" dirty="0">
                <a:solidFill>
                  <a:srgbClr val="FF0000"/>
                </a:solidFill>
                <a:latin typeface="+mn-lt"/>
                <a:ea typeface="Times New Roman" panose="02020603050405020304" pitchFamily="18" charset="0"/>
              </a:rPr>
              <a:t> </a:t>
            </a:r>
            <a:endParaRPr lang="en-US" sz="600" dirty="0">
              <a:latin typeface="+mn-lt"/>
              <a:ea typeface="Times New Roman" panose="02020603050405020304" pitchFamily="18" charset="0"/>
            </a:endParaRPr>
          </a:p>
          <a:p>
            <a:pPr marL="228600">
              <a:spcBef>
                <a:spcPts val="0"/>
              </a:spcBef>
              <a:spcAft>
                <a:spcPts val="0"/>
              </a:spcAft>
              <a:defRPr/>
            </a:pPr>
            <a:r>
              <a:rPr lang="en-US" sz="1600" b="1" dirty="0">
                <a:solidFill>
                  <a:srgbClr val="FF0000"/>
                </a:solidFill>
                <a:latin typeface="+mn-lt"/>
                <a:ea typeface="Times New Roman" panose="02020603050405020304" pitchFamily="18" charset="0"/>
              </a:rPr>
              <a:t>BOB: Of course people hold ideas.  They are conscious beings - you know that.</a:t>
            </a:r>
          </a:p>
          <a:p>
            <a:pPr marL="228600">
              <a:spcBef>
                <a:spcPts val="0"/>
              </a:spcBef>
              <a:spcAft>
                <a:spcPts val="0"/>
              </a:spcAft>
              <a:defRPr/>
            </a:pPr>
            <a:r>
              <a:rPr lang="en-US" sz="600" dirty="0">
                <a:solidFill>
                  <a:srgbClr val="00CC00"/>
                </a:solidFill>
                <a:latin typeface="+mn-lt"/>
                <a:ea typeface="Times New Roman" panose="02020603050405020304" pitchFamily="18" charset="0"/>
              </a:rPr>
              <a:t> </a:t>
            </a:r>
            <a:endParaRPr lang="en-US" sz="600" dirty="0">
              <a:latin typeface="+mn-lt"/>
              <a:ea typeface="Times New Roman" panose="02020603050405020304" pitchFamily="18" charset="0"/>
            </a:endParaRPr>
          </a:p>
          <a:p>
            <a:pPr marL="228600">
              <a:spcBef>
                <a:spcPts val="0"/>
              </a:spcBef>
              <a:spcAft>
                <a:spcPts val="0"/>
              </a:spcAft>
              <a:defRPr/>
            </a:pPr>
            <a:r>
              <a:rPr lang="en-US" sz="1600" b="1" dirty="0">
                <a:solidFill>
                  <a:srgbClr val="00FF00"/>
                </a:solidFill>
                <a:latin typeface="+mn-lt"/>
                <a:ea typeface="Times New Roman" panose="02020603050405020304" pitchFamily="18" charset="0"/>
              </a:rPr>
              <a:t>ADAM: THAT'S TWO!  You must be conscious in order to disagree.</a:t>
            </a:r>
            <a:endParaRPr lang="en-US" sz="1600" dirty="0">
              <a:solidFill>
                <a:srgbClr val="00FF00"/>
              </a:solidFill>
              <a:latin typeface="+mn-lt"/>
              <a:ea typeface="Times New Roman" panose="02020603050405020304" pitchFamily="18" charset="0"/>
            </a:endParaRPr>
          </a:p>
          <a:p>
            <a:pPr>
              <a:spcBef>
                <a:spcPts val="0"/>
              </a:spcBef>
              <a:spcAft>
                <a:spcPts val="0"/>
              </a:spcAft>
              <a:defRPr/>
            </a:pPr>
            <a:r>
              <a:rPr lang="en-US" sz="1600" dirty="0">
                <a:solidFill>
                  <a:srgbClr val="00CC00"/>
                </a:solidFill>
                <a:latin typeface="+mn-lt"/>
                <a:ea typeface="Times New Roman" panose="02020603050405020304" pitchFamily="18" charset="0"/>
              </a:rPr>
              <a:t> </a:t>
            </a:r>
            <a:endParaRPr lang="en-US" sz="1600" dirty="0">
              <a:latin typeface="+mn-lt"/>
              <a:ea typeface="Times New Roman" panose="02020603050405020304" pitchFamily="18" charset="0"/>
            </a:endParaRPr>
          </a:p>
          <a:p>
            <a:pPr>
              <a:spcBef>
                <a:spcPts val="0"/>
              </a:spcBef>
              <a:spcAft>
                <a:spcPts val="0"/>
              </a:spcAft>
              <a:defRPr/>
            </a:pPr>
            <a:r>
              <a:rPr lang="en-US" sz="1600" b="1" dirty="0">
                <a:solidFill>
                  <a:schemeClr val="bg1"/>
                </a:solidFill>
                <a:latin typeface="+mn-lt"/>
                <a:ea typeface="Times New Roman" panose="02020603050405020304" pitchFamily="18" charset="0"/>
              </a:rPr>
              <a:t>IDENTITY</a:t>
            </a:r>
          </a:p>
          <a:p>
            <a:pPr marL="228600">
              <a:spcBef>
                <a:spcPts val="0"/>
              </a:spcBef>
              <a:spcAft>
                <a:spcPts val="0"/>
              </a:spcAft>
              <a:defRPr/>
            </a:pPr>
            <a:r>
              <a:rPr lang="en-US" sz="1600" b="1" dirty="0">
                <a:solidFill>
                  <a:srgbClr val="00FF00"/>
                </a:solidFill>
                <a:latin typeface="+mn-lt"/>
                <a:ea typeface="Times New Roman" panose="02020603050405020304" pitchFamily="18" charset="0"/>
              </a:rPr>
              <a:t>ADAM: But even so, why is disagreement about ideas a problem?  Perhaps all of the people who disagree about the very same point are </a:t>
            </a:r>
            <a:r>
              <a:rPr lang="en-US" sz="1600" b="1" i="1" dirty="0">
                <a:solidFill>
                  <a:srgbClr val="FFFF00"/>
                </a:solidFill>
                <a:latin typeface="+mn-lt"/>
                <a:ea typeface="Times New Roman" panose="02020603050405020304" pitchFamily="18" charset="0"/>
              </a:rPr>
              <a:t>both equally right?</a:t>
            </a:r>
            <a:endParaRPr lang="en-US" sz="1600" i="1" dirty="0">
              <a:solidFill>
                <a:srgbClr val="FFFF00"/>
              </a:solidFill>
              <a:latin typeface="+mn-lt"/>
              <a:ea typeface="Times New Roman" panose="02020603050405020304" pitchFamily="18" charset="0"/>
            </a:endParaRPr>
          </a:p>
          <a:p>
            <a:pPr marL="228600">
              <a:spcBef>
                <a:spcPts val="0"/>
              </a:spcBef>
              <a:spcAft>
                <a:spcPts val="0"/>
              </a:spcAft>
              <a:defRPr/>
            </a:pPr>
            <a:r>
              <a:rPr lang="en-US" sz="600" b="1" dirty="0">
                <a:solidFill>
                  <a:srgbClr val="FF0000"/>
                </a:solidFill>
                <a:latin typeface="+mn-lt"/>
                <a:ea typeface="Times New Roman" panose="02020603050405020304" pitchFamily="18" charset="0"/>
              </a:rPr>
              <a:t> </a:t>
            </a:r>
            <a:endParaRPr lang="en-US" sz="600" dirty="0">
              <a:latin typeface="+mn-lt"/>
              <a:ea typeface="Times New Roman" panose="02020603050405020304" pitchFamily="18" charset="0"/>
            </a:endParaRPr>
          </a:p>
          <a:p>
            <a:pPr marL="228600">
              <a:spcBef>
                <a:spcPts val="0"/>
              </a:spcBef>
              <a:spcAft>
                <a:spcPts val="0"/>
              </a:spcAft>
              <a:defRPr/>
            </a:pPr>
            <a:r>
              <a:rPr lang="en-US" sz="1600" b="1" dirty="0">
                <a:solidFill>
                  <a:srgbClr val="FF0000"/>
                </a:solidFill>
                <a:latin typeface="+mn-lt"/>
                <a:ea typeface="Times New Roman" panose="02020603050405020304" pitchFamily="18" charset="0"/>
              </a:rPr>
              <a:t>BOB: That's impossible.  If two ideas contradict each other, they can't both be right.</a:t>
            </a:r>
          </a:p>
          <a:p>
            <a:pPr marL="228600">
              <a:spcBef>
                <a:spcPts val="0"/>
              </a:spcBef>
              <a:spcAft>
                <a:spcPts val="0"/>
              </a:spcAft>
              <a:defRPr/>
            </a:pPr>
            <a:r>
              <a:rPr lang="en-US" sz="600" dirty="0">
                <a:solidFill>
                  <a:srgbClr val="00CC00"/>
                </a:solidFill>
                <a:latin typeface="+mn-lt"/>
                <a:ea typeface="Times New Roman" panose="02020603050405020304" pitchFamily="18" charset="0"/>
              </a:rPr>
              <a:t> </a:t>
            </a:r>
            <a:endParaRPr lang="en-US" sz="600" dirty="0">
              <a:latin typeface="+mn-lt"/>
              <a:ea typeface="Times New Roman" panose="02020603050405020304" pitchFamily="18" charset="0"/>
            </a:endParaRPr>
          </a:p>
          <a:p>
            <a:pPr marL="228600">
              <a:spcBef>
                <a:spcPts val="0"/>
              </a:spcBef>
              <a:spcAft>
                <a:spcPts val="0"/>
              </a:spcAft>
              <a:defRPr/>
            </a:pPr>
            <a:r>
              <a:rPr lang="en-US" sz="1600" b="1" dirty="0">
                <a:solidFill>
                  <a:srgbClr val="00FF00"/>
                </a:solidFill>
                <a:latin typeface="+mn-lt"/>
                <a:ea typeface="Times New Roman" panose="02020603050405020304" pitchFamily="18" charset="0"/>
              </a:rPr>
              <a:t>ADAM: THAT'S THREE!  Contradictions can't exist in reality.  All things have identity.</a:t>
            </a:r>
            <a:endParaRPr lang="en-US" sz="1600" dirty="0">
              <a:solidFill>
                <a:srgbClr val="00FF00"/>
              </a:solidFill>
              <a:latin typeface="+mn-lt"/>
              <a:ea typeface="Times New Roman" panose="02020603050405020304" pitchFamily="18" charset="0"/>
            </a:endParaRPr>
          </a:p>
        </p:txBody>
      </p:sp>
      <p:sp>
        <p:nvSpPr>
          <p:cNvPr id="6" name="Rectangle 5">
            <a:extLst>
              <a:ext uri="{FF2B5EF4-FFF2-40B4-BE49-F238E27FC236}">
                <a16:creationId xmlns:a16="http://schemas.microsoft.com/office/drawing/2014/main" id="{BE26251B-7C8B-4EAD-BFD3-4B4E556758DA}"/>
              </a:ext>
            </a:extLst>
          </p:cNvPr>
          <p:cNvSpPr/>
          <p:nvPr/>
        </p:nvSpPr>
        <p:spPr>
          <a:xfrm>
            <a:off x="2667000" y="0"/>
            <a:ext cx="6781800" cy="646331"/>
          </a:xfrm>
          <a:prstGeom prst="rect">
            <a:avLst/>
          </a:prstGeom>
        </p:spPr>
        <p:txBody>
          <a:bodyPr wrap="square">
            <a:spAutoFit/>
          </a:bodyPr>
          <a:lstStyle/>
          <a:p>
            <a:pPr>
              <a:spcBef>
                <a:spcPts val="0"/>
              </a:spcBef>
              <a:spcAft>
                <a:spcPts val="0"/>
              </a:spcAft>
              <a:defRPr/>
            </a:pPr>
            <a:r>
              <a:rPr lang="en-US" dirty="0">
                <a:solidFill>
                  <a:schemeClr val="bg1"/>
                </a:solidFill>
                <a:latin typeface="+mn-lt"/>
              </a:rPr>
              <a:t>Existence, consciousness, identity are presupposed by every statement</a:t>
            </a:r>
          </a:p>
          <a:p>
            <a:pPr>
              <a:spcBef>
                <a:spcPts val="0"/>
              </a:spcBef>
              <a:spcAft>
                <a:spcPts val="0"/>
              </a:spcAft>
              <a:defRPr/>
            </a:pPr>
            <a:r>
              <a:rPr lang="en-US" dirty="0">
                <a:solidFill>
                  <a:schemeClr val="bg1"/>
                </a:solidFill>
                <a:latin typeface="+mn-lt"/>
              </a:rPr>
              <a:t>and by every concept, including the concept of disagreement.  </a:t>
            </a:r>
          </a:p>
        </p:txBody>
      </p:sp>
    </p:spTree>
    <p:extLst>
      <p:ext uri="{BB962C8B-B14F-4D97-AF65-F5344CB8AC3E}">
        <p14:creationId xmlns:p14="http://schemas.microsoft.com/office/powerpoint/2010/main" val="1318086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14439</TotalTime>
  <Words>1987</Words>
  <Application>Microsoft Office PowerPoint</Application>
  <PresentationFormat>Widescreen</PresentationFormat>
  <Paragraphs>396</Paragraphs>
  <Slides>21</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1132</cp:revision>
  <dcterms:created xsi:type="dcterms:W3CDTF">2010-04-18T05:26:50Z</dcterms:created>
  <dcterms:modified xsi:type="dcterms:W3CDTF">2022-12-28T00:14:07Z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2018-09-29T15:01:30.2848605Z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