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99" r:id="rId2"/>
    <p:sldId id="902" r:id="rId3"/>
    <p:sldId id="904" r:id="rId4"/>
    <p:sldId id="903" r:id="rId5"/>
    <p:sldId id="914" r:id="rId6"/>
    <p:sldId id="906" r:id="rId7"/>
    <p:sldId id="907" r:id="rId8"/>
    <p:sldId id="908" r:id="rId9"/>
    <p:sldId id="911" r:id="rId10"/>
    <p:sldId id="267" r:id="rId11"/>
    <p:sldId id="913" r:id="rId12"/>
    <p:sldId id="915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34600"/>
    <a:srgbClr val="336600"/>
    <a:srgbClr val="FFFFCC"/>
    <a:srgbClr val="2A5400"/>
    <a:srgbClr val="CCFF99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674"/>
  </p:normalViewPr>
  <p:slideViewPr>
    <p:cSldViewPr>
      <p:cViewPr varScale="1">
        <p:scale>
          <a:sx n="111" d="100"/>
          <a:sy n="111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193122-784B-4DEB-A735-954D81725D9C}" type="datetime1">
              <a:rPr lang="en-US" altLang="en-US"/>
              <a:pPr>
                <a:defRPr/>
              </a:pPr>
              <a:t>2022-12-27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DB9990-9BDA-4346-A715-8323DEBBD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0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76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3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70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7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689725"/>
            <a:ext cx="5080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D0CB-436A-4EC6-BFC4-524BF3707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14C901-FB5E-474A-B72C-ECB1E8B5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828800" cy="228599"/>
          </a:xfrm>
        </p:spPr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B042985-C290-4156-AE63-82A15DE49170}"/>
              </a:ext>
            </a:extLst>
          </p:cNvPr>
          <p:cNvSpPr txBox="1">
            <a:spLocks/>
          </p:cNvSpPr>
          <p:nvPr userDrawn="1"/>
        </p:nvSpPr>
        <p:spPr>
          <a:xfrm>
            <a:off x="5993" y="0"/>
            <a:ext cx="603607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8285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A002C1-D494-4F2F-AB01-B0CA7DD6EE82}" type="datetime1">
              <a:rPr lang="en-US" altLang="en-US" smtClean="0"/>
              <a:t>2022-12-27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©LDSEternalism.com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11B09A-2F24-4C7E-B406-E00EFFE48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C4A4-E30D-4B77-9D81-CB4B0981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" y="1441700"/>
            <a:ext cx="4909114" cy="4909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6F93A-327B-4E2B-9B2E-60545C0B9529}"/>
              </a:ext>
            </a:extLst>
          </p:cNvPr>
          <p:cNvSpPr/>
          <p:nvPr/>
        </p:nvSpPr>
        <p:spPr>
          <a:xfrm>
            <a:off x="1560234" y="3203759"/>
            <a:ext cx="13388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Abide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93D74-9891-4AC0-92BF-50893BA294B5}"/>
              </a:ext>
            </a:extLst>
          </p:cNvPr>
          <p:cNvSpPr/>
          <p:nvPr/>
        </p:nvSpPr>
        <p:spPr>
          <a:xfrm>
            <a:off x="0" y="1550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cs typeface="Arial" panose="020B0604020202020204" pitchFamily="34" charset="0"/>
              </a:rPr>
              <a:t>ETERNALISM MODULE 03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09FB126C-382A-4E3C-B94C-1A906B76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3" y="3542946"/>
            <a:ext cx="72604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Chapter 3: Thinking Systematically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Chapter 4: Primacy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Chapter 5: Philosophical Checkup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F06637D-3C31-4F29-B2D1-9421FD7E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4" y="1880320"/>
            <a:ext cx="6943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8000" dirty="0">
                <a:solidFill>
                  <a:srgbClr val="FFFF00"/>
                </a:solidFill>
              </a:rPr>
              <a:t>Tools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517C3A2-3442-4F51-932C-7ED280E59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6" y="139119"/>
            <a:ext cx="1774824" cy="17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6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Picture 4" descr="C:\Users\dale\AppData\Local\Microsoft\Windows\INetCache\Content.Word\Plateau.png">
            <a:extLst>
              <a:ext uri="{FF2B5EF4-FFF2-40B4-BE49-F238E27FC236}">
                <a16:creationId xmlns:a16="http://schemas.microsoft.com/office/drawing/2014/main" id="{DEDAC157-034C-465B-92CE-5F4E1310B4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8702408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E9B585-F7CE-4D9C-B81F-577CC8B7BFD5}"/>
              </a:ext>
            </a:extLst>
          </p:cNvPr>
          <p:cNvSpPr/>
          <p:nvPr/>
        </p:nvSpPr>
        <p:spPr>
          <a:xfrm>
            <a:off x="228600" y="5092005"/>
            <a:ext cx="11734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</a:rPr>
              <a:t>President Kimball: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“We [Latter-day Saints] have paused on some plateaus long enough … We have been diverted, at times, from fundamentals on which we must now focus in order to move forward as a person or as a people.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53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93D7487E-CD58-449D-B081-512CA2C7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84438"/>
            <a:ext cx="89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Sabbath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Man</a:t>
            </a:r>
          </a:p>
        </p:txBody>
      </p:sp>
      <p:sp>
        <p:nvSpPr>
          <p:cNvPr id="70" name="Line 5">
            <a:extLst>
              <a:ext uri="{FF2B5EF4-FFF2-40B4-BE49-F238E27FC236}">
                <a16:creationId xmlns:a16="http://schemas.microsoft.com/office/drawing/2014/main" id="{95F9C05F-86C8-4DCF-9CC4-98BBFF7D2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4324" y="2805111"/>
            <a:ext cx="42862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C24DCF33-5405-4626-87DB-57329964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719138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Shoes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Socks</a:t>
            </a:r>
          </a:p>
        </p:txBody>
      </p:sp>
      <p:sp>
        <p:nvSpPr>
          <p:cNvPr id="73" name="Line 8">
            <a:extLst>
              <a:ext uri="{FF2B5EF4-FFF2-40B4-BE49-F238E27FC236}">
                <a16:creationId xmlns:a16="http://schemas.microsoft.com/office/drawing/2014/main" id="{C5C1F3DF-6076-4FBB-9C10-A1D47CB3A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9113" y="1039813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192C677F-4B13-463A-81D5-611EED3F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719138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Socks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Shoes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id="{9BD94A33-010F-468A-8812-01D1BB970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0038" y="1039813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5C351044-9B2E-4ABB-8165-20F9C2F5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444" y="2474912"/>
            <a:ext cx="801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Sabbath</a:t>
            </a:r>
          </a:p>
        </p:txBody>
      </p:sp>
      <p:sp>
        <p:nvSpPr>
          <p:cNvPr id="78" name="Line 14">
            <a:extLst>
              <a:ext uri="{FF2B5EF4-FFF2-40B4-BE49-F238E27FC236}">
                <a16:creationId xmlns:a16="http://schemas.microsoft.com/office/drawing/2014/main" id="{AA2CED3B-4086-4A6F-9293-503E43F8D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1507" y="2795586"/>
            <a:ext cx="556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16">
            <a:extLst>
              <a:ext uri="{FF2B5EF4-FFF2-40B4-BE49-F238E27FC236}">
                <a16:creationId xmlns:a16="http://schemas.microsoft.com/office/drawing/2014/main" id="{7C413AF2-45E9-405A-829C-6E76A4C9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012" y="2514600"/>
            <a:ext cx="814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Miracle</a:t>
            </a:r>
          </a:p>
        </p:txBody>
      </p:sp>
      <p:sp>
        <p:nvSpPr>
          <p:cNvPr id="80" name="Line 17">
            <a:extLst>
              <a:ext uri="{FF2B5EF4-FFF2-40B4-BE49-F238E27FC236}">
                <a16:creationId xmlns:a16="http://schemas.microsoft.com/office/drawing/2014/main" id="{B79276EB-3F0C-4F82-B0B9-3F7162187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7776" y="2835269"/>
            <a:ext cx="531812" cy="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Text Box 19">
            <a:extLst>
              <a:ext uri="{FF2B5EF4-FFF2-40B4-BE49-F238E27FC236}">
                <a16:creationId xmlns:a16="http://schemas.microsoft.com/office/drawing/2014/main" id="{33393041-CA2F-4374-B9EE-917BE88C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1838" y="2514600"/>
            <a:ext cx="852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Miracle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</p:txBody>
      </p:sp>
      <p:sp>
        <p:nvSpPr>
          <p:cNvPr id="82" name="Line 20">
            <a:extLst>
              <a:ext uri="{FF2B5EF4-FFF2-40B4-BE49-F238E27FC236}">
                <a16:creationId xmlns:a16="http://schemas.microsoft.com/office/drawing/2014/main" id="{ED752F68-4C63-4991-92A5-8A7628104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2835269"/>
            <a:ext cx="439737" cy="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Text Box 22">
            <a:extLst>
              <a:ext uri="{FF2B5EF4-FFF2-40B4-BE49-F238E27FC236}">
                <a16:creationId xmlns:a16="http://schemas.microsoft.com/office/drawing/2014/main" id="{6059ECFF-C2E5-40EA-B907-E688FFDEB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731838"/>
            <a:ext cx="55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Cart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Horse</a:t>
            </a:r>
          </a:p>
        </p:txBody>
      </p:sp>
      <p:sp>
        <p:nvSpPr>
          <p:cNvPr id="87" name="Text Box 25">
            <a:extLst>
              <a:ext uri="{FF2B5EF4-FFF2-40B4-BE49-F238E27FC236}">
                <a16:creationId xmlns:a16="http://schemas.microsoft.com/office/drawing/2014/main" id="{CFBD21EF-83B0-41D9-A1EA-F3A0D680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731838"/>
            <a:ext cx="55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Horse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Cart</a:t>
            </a:r>
          </a:p>
        </p:txBody>
      </p:sp>
      <p:sp>
        <p:nvSpPr>
          <p:cNvPr id="89" name="Line 28">
            <a:extLst>
              <a:ext uri="{FF2B5EF4-FFF2-40B4-BE49-F238E27FC236}">
                <a16:creationId xmlns:a16="http://schemas.microsoft.com/office/drawing/2014/main" id="{7506AB26-2557-42D4-A4A6-B1CD34EDD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0"/>
            <a:ext cx="0" cy="6858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9">
            <a:extLst>
              <a:ext uri="{FF2B5EF4-FFF2-40B4-BE49-F238E27FC236}">
                <a16:creationId xmlns:a16="http://schemas.microsoft.com/office/drawing/2014/main" id="{FBFA43DC-5734-4718-95BC-3FD93F8D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4075" y="0"/>
            <a:ext cx="0" cy="6845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31">
            <a:extLst>
              <a:ext uri="{FF2B5EF4-FFF2-40B4-BE49-F238E27FC236}">
                <a16:creationId xmlns:a16="http://schemas.microsoft.com/office/drawing/2014/main" id="{B87F107D-C849-4C4A-B935-4B21B505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61" y="1857375"/>
            <a:ext cx="163988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Sabbath / Man</a:t>
            </a:r>
          </a:p>
        </p:txBody>
      </p:sp>
      <p:sp>
        <p:nvSpPr>
          <p:cNvPr id="93" name="Text Box 32">
            <a:extLst>
              <a:ext uri="{FF2B5EF4-FFF2-40B4-BE49-F238E27FC236}">
                <a16:creationId xmlns:a16="http://schemas.microsoft.com/office/drawing/2014/main" id="{AC95E6DC-136E-4931-A703-B5DAF55F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300" y="1851025"/>
            <a:ext cx="170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 / Miracles</a:t>
            </a:r>
          </a:p>
        </p:txBody>
      </p:sp>
      <p:sp>
        <p:nvSpPr>
          <p:cNvPr id="94" name="Text Box 33">
            <a:extLst>
              <a:ext uri="{FF2B5EF4-FFF2-40B4-BE49-F238E27FC236}">
                <a16:creationId xmlns:a16="http://schemas.microsoft.com/office/drawing/2014/main" id="{38578E36-84A5-40B5-8A94-15EA69A9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1857375"/>
            <a:ext cx="188753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Body / Spirit</a:t>
            </a:r>
          </a:p>
        </p:txBody>
      </p:sp>
      <p:sp>
        <p:nvSpPr>
          <p:cNvPr id="95" name="Text Box 34">
            <a:extLst>
              <a:ext uri="{FF2B5EF4-FFF2-40B4-BE49-F238E27FC236}">
                <a16:creationId xmlns:a16="http://schemas.microsoft.com/office/drawing/2014/main" id="{797883F5-D11F-4934-9BB1-C700A8A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828800"/>
            <a:ext cx="17494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Spiritual / Temporal</a:t>
            </a:r>
          </a:p>
        </p:txBody>
      </p:sp>
      <p:sp>
        <p:nvSpPr>
          <p:cNvPr id="96" name="Text Box 35">
            <a:extLst>
              <a:ext uri="{FF2B5EF4-FFF2-40B4-BE49-F238E27FC236}">
                <a16:creationId xmlns:a16="http://schemas.microsoft.com/office/drawing/2014/main" id="{D4C11E4D-49DA-44AF-AF5D-52F3D9CB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3657600"/>
            <a:ext cx="1933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God / Reality</a:t>
            </a:r>
          </a:p>
        </p:txBody>
      </p:sp>
      <p:sp>
        <p:nvSpPr>
          <p:cNvPr id="97" name="Text Box 36">
            <a:extLst>
              <a:ext uri="{FF2B5EF4-FFF2-40B4-BE49-F238E27FC236}">
                <a16:creationId xmlns:a16="http://schemas.microsoft.com/office/drawing/2014/main" id="{C6488F76-E95A-4860-B8A2-6E734362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657600"/>
            <a:ext cx="1768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Reason / Faith</a:t>
            </a:r>
          </a:p>
        </p:txBody>
      </p:sp>
      <p:sp>
        <p:nvSpPr>
          <p:cNvPr id="98" name="Text Box 37">
            <a:extLst>
              <a:ext uri="{FF2B5EF4-FFF2-40B4-BE49-F238E27FC236}">
                <a16:creationId xmlns:a16="http://schemas.microsoft.com/office/drawing/2014/main" id="{D4407234-BBAF-4E86-B746-E4BCC1B1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3657600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Heart / Mind</a:t>
            </a:r>
          </a:p>
        </p:txBody>
      </p:sp>
      <p:sp>
        <p:nvSpPr>
          <p:cNvPr id="99" name="Text Box 38">
            <a:extLst>
              <a:ext uri="{FF2B5EF4-FFF2-40B4-BE49-F238E27FC236}">
                <a16:creationId xmlns:a16="http://schemas.microsoft.com/office/drawing/2014/main" id="{CCFE914A-F5C3-482C-9B0D-B0560A5C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5383213"/>
            <a:ext cx="1887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Life / Love</a:t>
            </a:r>
          </a:p>
        </p:txBody>
      </p:sp>
      <p:sp>
        <p:nvSpPr>
          <p:cNvPr id="100" name="Text Box 39">
            <a:extLst>
              <a:ext uri="{FF2B5EF4-FFF2-40B4-BE49-F238E27FC236}">
                <a16:creationId xmlns:a16="http://schemas.microsoft.com/office/drawing/2014/main" id="{41FB482E-1FE8-42B4-B002-52983567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5381625"/>
            <a:ext cx="177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Others / Self</a:t>
            </a:r>
          </a:p>
        </p:txBody>
      </p:sp>
      <p:sp>
        <p:nvSpPr>
          <p:cNvPr id="101" name="Text Box 40">
            <a:extLst>
              <a:ext uri="{FF2B5EF4-FFF2-40B4-BE49-F238E27FC236}">
                <a16:creationId xmlns:a16="http://schemas.microsoft.com/office/drawing/2014/main" id="{E205E433-83DD-4947-A653-217BFCF40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5383213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Right / Good</a:t>
            </a:r>
          </a:p>
        </p:txBody>
      </p:sp>
      <p:sp>
        <p:nvSpPr>
          <p:cNvPr id="103" name="Line 42">
            <a:extLst>
              <a:ext uri="{FF2B5EF4-FFF2-40B4-BE49-F238E27FC236}">
                <a16:creationId xmlns:a16="http://schemas.microsoft.com/office/drawing/2014/main" id="{124178F7-0439-4C60-9B50-EDEF105FF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3340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43">
            <a:extLst>
              <a:ext uri="{FF2B5EF4-FFF2-40B4-BE49-F238E27FC236}">
                <a16:creationId xmlns:a16="http://schemas.microsoft.com/office/drawing/2014/main" id="{ABE864DB-25F0-4855-887A-13BF12A4F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150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 Box 45">
            <a:extLst>
              <a:ext uri="{FF2B5EF4-FFF2-40B4-BE49-F238E27FC236}">
                <a16:creationId xmlns:a16="http://schemas.microsoft.com/office/drawing/2014/main" id="{3B3C3A70-FF63-4191-9E19-A2F52541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13238"/>
            <a:ext cx="623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God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107" name="Line 46">
            <a:extLst>
              <a:ext uri="{FF2B5EF4-FFF2-40B4-BE49-F238E27FC236}">
                <a16:creationId xmlns:a16="http://schemas.microsoft.com/office/drawing/2014/main" id="{DE977081-F5E5-40FF-9302-932A76D0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888" y="4624388"/>
            <a:ext cx="415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 Box 47">
            <a:extLst>
              <a:ext uri="{FF2B5EF4-FFF2-40B4-BE49-F238E27FC236}">
                <a16:creationId xmlns:a16="http://schemas.microsoft.com/office/drawing/2014/main" id="{30FC1D54-4D82-495B-B217-6FC09D5B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484438"/>
            <a:ext cx="1098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Spiritual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Temporal</a:t>
            </a:r>
          </a:p>
        </p:txBody>
      </p:sp>
      <p:sp>
        <p:nvSpPr>
          <p:cNvPr id="109" name="Line 48">
            <a:extLst>
              <a:ext uri="{FF2B5EF4-FFF2-40B4-BE49-F238E27FC236}">
                <a16:creationId xmlns:a16="http://schemas.microsoft.com/office/drawing/2014/main" id="{8D3B78C6-5392-4E86-B898-1593DF0C4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2795588"/>
            <a:ext cx="533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Text Box 50">
            <a:extLst>
              <a:ext uri="{FF2B5EF4-FFF2-40B4-BE49-F238E27FC236}">
                <a16:creationId xmlns:a16="http://schemas.microsoft.com/office/drawing/2014/main" id="{ECD4FB33-0B60-46B0-B7DE-97239A118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911" y="2484438"/>
            <a:ext cx="98475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Spiritual</a:t>
            </a:r>
          </a:p>
        </p:txBody>
      </p:sp>
      <p:sp>
        <p:nvSpPr>
          <p:cNvPr id="112" name="Line 51">
            <a:extLst>
              <a:ext uri="{FF2B5EF4-FFF2-40B4-BE49-F238E27FC236}">
                <a16:creationId xmlns:a16="http://schemas.microsoft.com/office/drawing/2014/main" id="{1E9BF61B-40C8-429B-8B0B-10FECFEF7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576" y="2795588"/>
            <a:ext cx="55461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Text Box 53">
            <a:extLst>
              <a:ext uri="{FF2B5EF4-FFF2-40B4-BE49-F238E27FC236}">
                <a16:creationId xmlns:a16="http://schemas.microsoft.com/office/drawing/2014/main" id="{1C6B91A6-21B0-452D-A237-25A5A50B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4313238"/>
            <a:ext cx="623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115" name="Line 54">
            <a:extLst>
              <a:ext uri="{FF2B5EF4-FFF2-40B4-BE49-F238E27FC236}">
                <a16:creationId xmlns:a16="http://schemas.microsoft.com/office/drawing/2014/main" id="{636F7D2D-32BA-42BE-B6E0-7EE420E3D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7388" y="4624388"/>
            <a:ext cx="454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56">
            <a:extLst>
              <a:ext uri="{FF2B5EF4-FFF2-40B4-BE49-F238E27FC236}">
                <a16:creationId xmlns:a16="http://schemas.microsoft.com/office/drawing/2014/main" id="{8CBB8261-92AF-48B5-A1C3-2DF84DD7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13238"/>
            <a:ext cx="649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</p:txBody>
      </p:sp>
      <p:sp>
        <p:nvSpPr>
          <p:cNvPr id="118" name="Line 57">
            <a:extLst>
              <a:ext uri="{FF2B5EF4-FFF2-40B4-BE49-F238E27FC236}">
                <a16:creationId xmlns:a16="http://schemas.microsoft.com/office/drawing/2014/main" id="{FCB780BF-9EBC-4F15-8EA2-8CCAD24A6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8025" y="4624388"/>
            <a:ext cx="484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59">
            <a:extLst>
              <a:ext uri="{FF2B5EF4-FFF2-40B4-BE49-F238E27FC236}">
                <a16:creationId xmlns:a16="http://schemas.microsoft.com/office/drawing/2014/main" id="{6757B0B5-7500-4DE0-A002-55AD0E842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7" y="4313238"/>
            <a:ext cx="649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Reason</a:t>
            </a:r>
          </a:p>
        </p:txBody>
      </p:sp>
      <p:sp>
        <p:nvSpPr>
          <p:cNvPr id="121" name="Line 60">
            <a:extLst>
              <a:ext uri="{FF2B5EF4-FFF2-40B4-BE49-F238E27FC236}">
                <a16:creationId xmlns:a16="http://schemas.microsoft.com/office/drawing/2014/main" id="{1CA61197-01F7-4A18-B68C-F15C8E5DC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25" y="4624388"/>
            <a:ext cx="501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Text Box 62">
            <a:extLst>
              <a:ext uri="{FF2B5EF4-FFF2-40B4-BE49-F238E27FC236}">
                <a16:creationId xmlns:a16="http://schemas.microsoft.com/office/drawing/2014/main" id="{851C9DBD-CBE0-4BC9-A301-91085D43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95550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Body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Spirit</a:t>
            </a:r>
          </a:p>
        </p:txBody>
      </p:sp>
      <p:sp>
        <p:nvSpPr>
          <p:cNvPr id="124" name="Line 63">
            <a:extLst>
              <a:ext uri="{FF2B5EF4-FFF2-40B4-BE49-F238E27FC236}">
                <a16:creationId xmlns:a16="http://schemas.microsoft.com/office/drawing/2014/main" id="{1AB9DFFD-1810-4E45-A9BC-54CDFBC19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3" y="2805113"/>
            <a:ext cx="387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Text Box 65">
            <a:extLst>
              <a:ext uri="{FF2B5EF4-FFF2-40B4-BE49-F238E27FC236}">
                <a16:creationId xmlns:a16="http://schemas.microsoft.com/office/drawing/2014/main" id="{C15BF3DE-693C-412A-A710-B967CC27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2495550"/>
            <a:ext cx="814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Spirit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27" name="Line 66">
            <a:extLst>
              <a:ext uri="{FF2B5EF4-FFF2-40B4-BE49-F238E27FC236}">
                <a16:creationId xmlns:a16="http://schemas.microsoft.com/office/drawing/2014/main" id="{37186F1C-BF72-4D7F-8FC5-24C8AE789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8826" y="2805113"/>
            <a:ext cx="3619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68">
            <a:extLst>
              <a:ext uri="{FF2B5EF4-FFF2-40B4-BE49-F238E27FC236}">
                <a16:creationId xmlns:a16="http://schemas.microsoft.com/office/drawing/2014/main" id="{A62B2A42-262A-4EA3-9F2D-4616F9444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5999163"/>
            <a:ext cx="61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Others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Self</a:t>
            </a:r>
          </a:p>
        </p:txBody>
      </p:sp>
      <p:sp>
        <p:nvSpPr>
          <p:cNvPr id="130" name="Line 69">
            <a:extLst>
              <a:ext uri="{FF2B5EF4-FFF2-40B4-BE49-F238E27FC236}">
                <a16:creationId xmlns:a16="http://schemas.microsoft.com/office/drawing/2014/main" id="{CD6DD2B0-8314-470D-A443-415EF7BD5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2476" y="6310313"/>
            <a:ext cx="415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Text Box 71">
            <a:extLst>
              <a:ext uri="{FF2B5EF4-FFF2-40B4-BE49-F238E27FC236}">
                <a16:creationId xmlns:a16="http://schemas.microsoft.com/office/drawing/2014/main" id="{7E446EDF-10FE-44C3-ABBE-1CA0E156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6008688"/>
            <a:ext cx="481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Life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133" name="Line 72">
            <a:extLst>
              <a:ext uri="{FF2B5EF4-FFF2-40B4-BE49-F238E27FC236}">
                <a16:creationId xmlns:a16="http://schemas.microsoft.com/office/drawing/2014/main" id="{8270487E-283F-4FAC-9416-26998D687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2025" y="6319838"/>
            <a:ext cx="3667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Text Box 74">
            <a:extLst>
              <a:ext uri="{FF2B5EF4-FFF2-40B4-BE49-F238E27FC236}">
                <a16:creationId xmlns:a16="http://schemas.microsoft.com/office/drawing/2014/main" id="{613DCE56-CF91-44BD-9B23-8741052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5999163"/>
            <a:ext cx="481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Love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136" name="Line 75">
            <a:extLst>
              <a:ext uri="{FF2B5EF4-FFF2-40B4-BE49-F238E27FC236}">
                <a16:creationId xmlns:a16="http://schemas.microsoft.com/office/drawing/2014/main" id="{F0610A00-2129-4C7B-BB5D-F217CFE34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1" y="6310313"/>
            <a:ext cx="34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 Box 77">
            <a:extLst>
              <a:ext uri="{FF2B5EF4-FFF2-40B4-BE49-F238E27FC236}">
                <a16:creationId xmlns:a16="http://schemas.microsoft.com/office/drawing/2014/main" id="{AA4FB557-069C-44B2-BE39-84980AAA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999163"/>
            <a:ext cx="61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Self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Others</a:t>
            </a:r>
          </a:p>
        </p:txBody>
      </p:sp>
      <p:sp>
        <p:nvSpPr>
          <p:cNvPr id="139" name="Line 78">
            <a:extLst>
              <a:ext uri="{FF2B5EF4-FFF2-40B4-BE49-F238E27FC236}">
                <a16:creationId xmlns:a16="http://schemas.microsoft.com/office/drawing/2014/main" id="{0166B3A4-E210-47E8-A80C-C5473EDD0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6310313"/>
            <a:ext cx="4206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Text Box 80">
            <a:extLst>
              <a:ext uri="{FF2B5EF4-FFF2-40B4-BE49-F238E27FC236}">
                <a16:creationId xmlns:a16="http://schemas.microsoft.com/office/drawing/2014/main" id="{C5E02554-B6E4-491B-A0BC-63E2A955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49" y="5999163"/>
            <a:ext cx="53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Good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Right</a:t>
            </a:r>
          </a:p>
        </p:txBody>
      </p:sp>
      <p:sp>
        <p:nvSpPr>
          <p:cNvPr id="142" name="Line 81">
            <a:extLst>
              <a:ext uri="{FF2B5EF4-FFF2-40B4-BE49-F238E27FC236}">
                <a16:creationId xmlns:a16="http://schemas.microsoft.com/office/drawing/2014/main" id="{09EF2904-B25E-4801-A62E-8960E1E1C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0212" y="6310313"/>
            <a:ext cx="371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Text Box 83">
            <a:extLst>
              <a:ext uri="{FF2B5EF4-FFF2-40B4-BE49-F238E27FC236}">
                <a16:creationId xmlns:a16="http://schemas.microsoft.com/office/drawing/2014/main" id="{E3B16DE3-7982-4248-A338-C6A48A2A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488" y="5999163"/>
            <a:ext cx="53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145" name="Line 84">
            <a:extLst>
              <a:ext uri="{FF2B5EF4-FFF2-40B4-BE49-F238E27FC236}">
                <a16:creationId xmlns:a16="http://schemas.microsoft.com/office/drawing/2014/main" id="{A9B404EC-27C5-4CBD-91C6-B9A258B3D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2401" y="6310313"/>
            <a:ext cx="396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Text Box 86">
            <a:extLst>
              <a:ext uri="{FF2B5EF4-FFF2-40B4-BE49-F238E27FC236}">
                <a16:creationId xmlns:a16="http://schemas.microsoft.com/office/drawing/2014/main" id="{BBB8314E-FD8E-4A2C-A5D9-3CBEB7540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938" y="4303713"/>
            <a:ext cx="54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Heart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Mind</a:t>
            </a:r>
          </a:p>
        </p:txBody>
      </p:sp>
      <p:sp>
        <p:nvSpPr>
          <p:cNvPr id="148" name="Line 87">
            <a:extLst>
              <a:ext uri="{FF2B5EF4-FFF2-40B4-BE49-F238E27FC236}">
                <a16:creationId xmlns:a16="http://schemas.microsoft.com/office/drawing/2014/main" id="{72FDF299-149F-4E3F-A62D-316C527DE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8251" y="4624388"/>
            <a:ext cx="39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Text Box 89">
            <a:extLst>
              <a:ext uri="{FF2B5EF4-FFF2-40B4-BE49-F238E27FC236}">
                <a16:creationId xmlns:a16="http://schemas.microsoft.com/office/drawing/2014/main" id="{1B293A53-1956-4B55-9F87-E529504A8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0" y="4303713"/>
            <a:ext cx="54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Heart</a:t>
            </a:r>
          </a:p>
        </p:txBody>
      </p:sp>
      <p:sp>
        <p:nvSpPr>
          <p:cNvPr id="151" name="Line 90">
            <a:extLst>
              <a:ext uri="{FF2B5EF4-FFF2-40B4-BE49-F238E27FC236}">
                <a16:creationId xmlns:a16="http://schemas.microsoft.com/office/drawing/2014/main" id="{79F91B3A-D921-4E28-8E8E-195146B7F3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10913" y="4624388"/>
            <a:ext cx="333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92">
            <a:extLst>
              <a:ext uri="{FF2B5EF4-FFF2-40B4-BE49-F238E27FC236}">
                <a16:creationId xmlns:a16="http://schemas.microsoft.com/office/drawing/2014/main" id="{A8BDC63A-FADE-44C0-9DDA-7B4BB4914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93">
            <a:extLst>
              <a:ext uri="{FF2B5EF4-FFF2-40B4-BE49-F238E27FC236}">
                <a16:creationId xmlns:a16="http://schemas.microsoft.com/office/drawing/2014/main" id="{2E122884-6402-44FF-8713-9EF0C5C8A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9624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95">
            <a:extLst>
              <a:ext uri="{FF2B5EF4-FFF2-40B4-BE49-F238E27FC236}">
                <a16:creationId xmlns:a16="http://schemas.microsoft.com/office/drawing/2014/main" id="{7E7F7D01-90AF-4117-9619-1D4850966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7526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96">
            <a:extLst>
              <a:ext uri="{FF2B5EF4-FFF2-40B4-BE49-F238E27FC236}">
                <a16:creationId xmlns:a16="http://schemas.microsoft.com/office/drawing/2014/main" id="{CA7019D4-4D88-4E36-B3A3-C98E2F61B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1336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00">
            <a:extLst>
              <a:ext uri="{FF2B5EF4-FFF2-40B4-BE49-F238E27FC236}">
                <a16:creationId xmlns:a16="http://schemas.microsoft.com/office/drawing/2014/main" id="{E89099C8-7857-4575-88A4-14CCFA4C0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16</a:t>
            </a:r>
          </a:p>
        </p:txBody>
      </p:sp>
      <p:sp>
        <p:nvSpPr>
          <p:cNvPr id="159" name="Rectangle 102">
            <a:extLst>
              <a:ext uri="{FF2B5EF4-FFF2-40B4-BE49-F238E27FC236}">
                <a16:creationId xmlns:a16="http://schemas.microsoft.com/office/drawing/2014/main" id="{82FE6DCF-CA91-45D8-9A91-4541717D8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14</a:t>
            </a:r>
          </a:p>
        </p:txBody>
      </p:sp>
      <p:sp>
        <p:nvSpPr>
          <p:cNvPr id="161" name="Rectangle 104">
            <a:extLst>
              <a:ext uri="{FF2B5EF4-FFF2-40B4-BE49-F238E27FC236}">
                <a16:creationId xmlns:a16="http://schemas.microsoft.com/office/drawing/2014/main" id="{B0EE0EE5-C062-4EAE-96C3-A55916B2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12</a:t>
            </a:r>
          </a:p>
        </p:txBody>
      </p:sp>
      <p:sp>
        <p:nvSpPr>
          <p:cNvPr id="162" name="Rectangle 106">
            <a:extLst>
              <a:ext uri="{FF2B5EF4-FFF2-40B4-BE49-F238E27FC236}">
                <a16:creationId xmlns:a16="http://schemas.microsoft.com/office/drawing/2014/main" id="{2B2973F1-8423-408C-8AB3-384BBF124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10</a:t>
            </a:r>
          </a:p>
        </p:txBody>
      </p:sp>
      <p:sp>
        <p:nvSpPr>
          <p:cNvPr id="164" name="Rectangle 108">
            <a:extLst>
              <a:ext uri="{FF2B5EF4-FFF2-40B4-BE49-F238E27FC236}">
                <a16:creationId xmlns:a16="http://schemas.microsoft.com/office/drawing/2014/main" id="{619846FD-CC9D-4DEB-AECB-AE9C3B4B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8</a:t>
            </a:r>
          </a:p>
        </p:txBody>
      </p:sp>
      <p:sp>
        <p:nvSpPr>
          <p:cNvPr id="165" name="Rectangle 110">
            <a:extLst>
              <a:ext uri="{FF2B5EF4-FFF2-40B4-BE49-F238E27FC236}">
                <a16:creationId xmlns:a16="http://schemas.microsoft.com/office/drawing/2014/main" id="{2144FBF4-E7CF-4829-BC2C-6DFE03BE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6</a:t>
            </a:r>
          </a:p>
        </p:txBody>
      </p:sp>
      <p:sp>
        <p:nvSpPr>
          <p:cNvPr id="168" name="Line 113">
            <a:extLst>
              <a:ext uri="{FF2B5EF4-FFF2-40B4-BE49-F238E27FC236}">
                <a16:creationId xmlns:a16="http://schemas.microsoft.com/office/drawing/2014/main" id="{070FB474-31A7-46A3-BE04-D234126AD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9525"/>
            <a:ext cx="2133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114">
            <a:extLst>
              <a:ext uri="{FF2B5EF4-FFF2-40B4-BE49-F238E27FC236}">
                <a16:creationId xmlns:a16="http://schemas.microsoft.com/office/drawing/2014/main" id="{792A0A36-DAF8-4230-B997-1CF6EB363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90525"/>
            <a:ext cx="2133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Text Box 116">
            <a:extLst>
              <a:ext uri="{FF2B5EF4-FFF2-40B4-BE49-F238E27FC236}">
                <a16:creationId xmlns:a16="http://schemas.microsoft.com/office/drawing/2014/main" id="{96553702-39FD-49B5-AC26-B68FD512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6" y="57150"/>
            <a:ext cx="193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Cart / Horse</a:t>
            </a:r>
          </a:p>
        </p:txBody>
      </p:sp>
      <p:sp>
        <p:nvSpPr>
          <p:cNvPr id="171" name="Text Box 117">
            <a:extLst>
              <a:ext uri="{FF2B5EF4-FFF2-40B4-BE49-F238E27FC236}">
                <a16:creationId xmlns:a16="http://schemas.microsoft.com/office/drawing/2014/main" id="{3DFFBC6C-6CBD-48ED-AFE5-A8A26C57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5392738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Happiness / Duty</a:t>
            </a:r>
          </a:p>
        </p:txBody>
      </p:sp>
      <p:sp>
        <p:nvSpPr>
          <p:cNvPr id="173" name="Text Box 119">
            <a:extLst>
              <a:ext uri="{FF2B5EF4-FFF2-40B4-BE49-F238E27FC236}">
                <a16:creationId xmlns:a16="http://schemas.microsoft.com/office/drawing/2014/main" id="{3B94100F-3AC3-41EB-ADD0-D87B183A9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75" y="6008688"/>
            <a:ext cx="84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Happiness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Duty</a:t>
            </a:r>
          </a:p>
        </p:txBody>
      </p:sp>
      <p:sp>
        <p:nvSpPr>
          <p:cNvPr id="174" name="Line 120">
            <a:extLst>
              <a:ext uri="{FF2B5EF4-FFF2-40B4-BE49-F238E27FC236}">
                <a16:creationId xmlns:a16="http://schemas.microsoft.com/office/drawing/2014/main" id="{A03D64C0-3F33-4BF9-8EF1-09AB83C0D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7763" y="6319838"/>
            <a:ext cx="6302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Text Box 122">
            <a:extLst>
              <a:ext uri="{FF2B5EF4-FFF2-40B4-BE49-F238E27FC236}">
                <a16:creationId xmlns:a16="http://schemas.microsoft.com/office/drawing/2014/main" id="{F6DE8E0A-EF5A-4E9B-B500-20426949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8988" y="6008688"/>
            <a:ext cx="84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Duty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177" name="Line 123">
            <a:extLst>
              <a:ext uri="{FF2B5EF4-FFF2-40B4-BE49-F238E27FC236}">
                <a16:creationId xmlns:a16="http://schemas.microsoft.com/office/drawing/2014/main" id="{71317A79-7C33-41FA-BB14-9051FC9DD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79163" y="6319838"/>
            <a:ext cx="5794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128">
            <a:extLst>
              <a:ext uri="{FF2B5EF4-FFF2-40B4-BE49-F238E27FC236}">
                <a16:creationId xmlns:a16="http://schemas.microsoft.com/office/drawing/2014/main" id="{65AD2DB4-1C90-4D04-8C73-EEACF2F09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399" y="377826"/>
            <a:ext cx="8686789" cy="317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27">
            <a:extLst>
              <a:ext uri="{FF2B5EF4-FFF2-40B4-BE49-F238E27FC236}">
                <a16:creationId xmlns:a16="http://schemas.microsoft.com/office/drawing/2014/main" id="{94621D68-F506-4512-8339-7EE1F36C3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9999" y="1"/>
            <a:ext cx="1" cy="6858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Oval 129">
            <a:extLst>
              <a:ext uri="{FF2B5EF4-FFF2-40B4-BE49-F238E27FC236}">
                <a16:creationId xmlns:a16="http://schemas.microsoft.com/office/drawing/2014/main" id="{80C08267-A880-47D5-955C-38FC8055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5334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85" name="Oval 130">
            <a:extLst>
              <a:ext uri="{FF2B5EF4-FFF2-40B4-BE49-F238E27FC236}">
                <a16:creationId xmlns:a16="http://schemas.microsoft.com/office/drawing/2014/main" id="{D2FEB252-E775-4A24-A349-FCE00345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5207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86" name="Rectangle 105">
            <a:extLst>
              <a:ext uri="{FF2B5EF4-FFF2-40B4-BE49-F238E27FC236}">
                <a16:creationId xmlns:a16="http://schemas.microsoft.com/office/drawing/2014/main" id="{206165DC-D741-4C50-B85C-E5B5B7ED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11</a:t>
            </a:r>
          </a:p>
        </p:txBody>
      </p:sp>
      <p:sp>
        <p:nvSpPr>
          <p:cNvPr id="187" name="Rectangle 101">
            <a:extLst>
              <a:ext uri="{FF2B5EF4-FFF2-40B4-BE49-F238E27FC236}">
                <a16:creationId xmlns:a16="http://schemas.microsoft.com/office/drawing/2014/main" id="{9C9F6500-AF51-4297-8ED8-9CF0B42D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15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02C024D-ED48-4D4B-82B7-3CB012053D72}"/>
              </a:ext>
            </a:extLst>
          </p:cNvPr>
          <p:cNvSpPr txBox="1"/>
          <p:nvPr/>
        </p:nvSpPr>
        <p:spPr>
          <a:xfrm>
            <a:off x="3048000" y="1476375"/>
            <a:ext cx="927101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Impractical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0C3AA18-98E0-419D-B414-6F4CB04558EE}"/>
              </a:ext>
            </a:extLst>
          </p:cNvPr>
          <p:cNvSpPr txBox="1"/>
          <p:nvPr/>
        </p:nvSpPr>
        <p:spPr>
          <a:xfrm>
            <a:off x="5429250" y="1476375"/>
            <a:ext cx="9080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Impractical</a:t>
            </a:r>
          </a:p>
        </p:txBody>
      </p:sp>
      <p:sp>
        <p:nvSpPr>
          <p:cNvPr id="190" name="Rectangle 109">
            <a:extLst>
              <a:ext uri="{FF2B5EF4-FFF2-40B4-BE49-F238E27FC236}">
                <a16:creationId xmlns:a16="http://schemas.microsoft.com/office/drawing/2014/main" id="{16786805-6B91-46B5-B43E-8ADC002E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7</a:t>
            </a:r>
          </a:p>
        </p:txBody>
      </p:sp>
      <p:sp>
        <p:nvSpPr>
          <p:cNvPr id="191" name="Rectangle 110">
            <a:extLst>
              <a:ext uri="{FF2B5EF4-FFF2-40B4-BE49-F238E27FC236}">
                <a16:creationId xmlns:a16="http://schemas.microsoft.com/office/drawing/2014/main" id="{6EE7AEA1-7A4C-46F9-B049-5017D954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2</a:t>
            </a:r>
          </a:p>
        </p:txBody>
      </p:sp>
      <p:sp>
        <p:nvSpPr>
          <p:cNvPr id="192" name="Line 29">
            <a:extLst>
              <a:ext uri="{FF2B5EF4-FFF2-40B4-BE49-F238E27FC236}">
                <a16:creationId xmlns:a16="http://schemas.microsoft.com/office/drawing/2014/main" id="{25AA0322-2340-4756-B219-9EE889BE5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0"/>
            <a:ext cx="0" cy="6845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15">
            <a:extLst>
              <a:ext uri="{FF2B5EF4-FFF2-40B4-BE49-F238E27FC236}">
                <a16:creationId xmlns:a16="http://schemas.microsoft.com/office/drawing/2014/main" id="{B22882EE-F17F-4D19-95A5-B7B3F647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</a:t>
            </a:r>
          </a:p>
        </p:txBody>
      </p:sp>
      <p:sp>
        <p:nvSpPr>
          <p:cNvPr id="193" name="Text Box 116">
            <a:extLst>
              <a:ext uri="{FF2B5EF4-FFF2-40B4-BE49-F238E27FC236}">
                <a16:creationId xmlns:a16="http://schemas.microsoft.com/office/drawing/2014/main" id="{93BBEB78-B002-40D9-AD21-179B9432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1" y="76200"/>
            <a:ext cx="179069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Justice / Mercy</a:t>
            </a:r>
          </a:p>
        </p:txBody>
      </p:sp>
      <p:sp>
        <p:nvSpPr>
          <p:cNvPr id="160" name="Rectangle 103">
            <a:extLst>
              <a:ext uri="{FF2B5EF4-FFF2-40B4-BE49-F238E27FC236}">
                <a16:creationId xmlns:a16="http://schemas.microsoft.com/office/drawing/2014/main" id="{162866AC-6E45-45D2-8C31-B41409DB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13</a:t>
            </a:r>
          </a:p>
        </p:txBody>
      </p:sp>
      <p:sp>
        <p:nvSpPr>
          <p:cNvPr id="163" name="Rectangle 107">
            <a:extLst>
              <a:ext uri="{FF2B5EF4-FFF2-40B4-BE49-F238E27FC236}">
                <a16:creationId xmlns:a16="http://schemas.microsoft.com/office/drawing/2014/main" id="{5ACEABFA-B562-46D0-B92D-2739FAA43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9</a:t>
            </a:r>
          </a:p>
        </p:txBody>
      </p:sp>
      <p:sp>
        <p:nvSpPr>
          <p:cNvPr id="166" name="Rectangle 111">
            <a:extLst>
              <a:ext uri="{FF2B5EF4-FFF2-40B4-BE49-F238E27FC236}">
                <a16:creationId xmlns:a16="http://schemas.microsoft.com/office/drawing/2014/main" id="{B2C593F2-99FE-45AE-8F12-AC01BD2A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5</a:t>
            </a:r>
          </a:p>
        </p:txBody>
      </p:sp>
      <p:sp>
        <p:nvSpPr>
          <p:cNvPr id="194" name="Line 29">
            <a:extLst>
              <a:ext uri="{FF2B5EF4-FFF2-40B4-BE49-F238E27FC236}">
                <a16:creationId xmlns:a16="http://schemas.microsoft.com/office/drawing/2014/main" id="{42BFB4E7-FB6D-483C-A24B-F0FC2FDAD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45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5" name="Rectangle 110">
            <a:extLst>
              <a:ext uri="{FF2B5EF4-FFF2-40B4-BE49-F238E27FC236}">
                <a16:creationId xmlns:a16="http://schemas.microsoft.com/office/drawing/2014/main" id="{826DEA8C-6789-4DA5-9C2C-E3A5DCEA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3</a:t>
            </a:r>
          </a:p>
        </p:txBody>
      </p:sp>
      <p:sp>
        <p:nvSpPr>
          <p:cNvPr id="196" name="Text Box 116">
            <a:extLst>
              <a:ext uri="{FF2B5EF4-FFF2-40B4-BE49-F238E27FC236}">
                <a16:creationId xmlns:a16="http://schemas.microsoft.com/office/drawing/2014/main" id="{34F8CC1D-F985-4743-BB64-83B9C998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1" y="76200"/>
            <a:ext cx="179069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K of God / All Else</a:t>
            </a:r>
          </a:p>
        </p:txBody>
      </p:sp>
      <p:sp>
        <p:nvSpPr>
          <p:cNvPr id="197" name="Rectangle 110">
            <a:extLst>
              <a:ext uri="{FF2B5EF4-FFF2-40B4-BE49-F238E27FC236}">
                <a16:creationId xmlns:a16="http://schemas.microsoft.com/office/drawing/2014/main" id="{8D0D2B35-B5B2-4F09-8614-9AF355F8F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-40640"/>
            <a:ext cx="3429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4</a:t>
            </a:r>
          </a:p>
        </p:txBody>
      </p:sp>
      <p:sp>
        <p:nvSpPr>
          <p:cNvPr id="199" name="Text Box 116">
            <a:extLst>
              <a:ext uri="{FF2B5EF4-FFF2-40B4-BE49-F238E27FC236}">
                <a16:creationId xmlns:a16="http://schemas.microsoft.com/office/drawing/2014/main" id="{39EC0081-9828-4F50-B928-512A9986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76200"/>
            <a:ext cx="179069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Shoes / Socks</a:t>
            </a:r>
          </a:p>
        </p:txBody>
      </p:sp>
      <p:sp>
        <p:nvSpPr>
          <p:cNvPr id="200" name="Text Box 7">
            <a:extLst>
              <a:ext uri="{FF2B5EF4-FFF2-40B4-BE49-F238E27FC236}">
                <a16:creationId xmlns:a16="http://schemas.microsoft.com/office/drawing/2014/main" id="{C217809B-A2ED-4233-B924-C2E8866C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263" y="725488"/>
            <a:ext cx="610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Mercy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Justice</a:t>
            </a:r>
          </a:p>
        </p:txBody>
      </p:sp>
      <p:sp>
        <p:nvSpPr>
          <p:cNvPr id="201" name="Line 8">
            <a:extLst>
              <a:ext uri="{FF2B5EF4-FFF2-40B4-BE49-F238E27FC236}">
                <a16:creationId xmlns:a16="http://schemas.microsoft.com/office/drawing/2014/main" id="{D8895346-B7FE-4605-8C51-E0EE8CF7D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3182" y="1046163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Text Box 10">
            <a:extLst>
              <a:ext uri="{FF2B5EF4-FFF2-40B4-BE49-F238E27FC236}">
                <a16:creationId xmlns:a16="http://schemas.microsoft.com/office/drawing/2014/main" id="{C5DD5953-E1A6-438B-8395-EA44E3D1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663" y="725488"/>
            <a:ext cx="610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Mercy</a:t>
            </a:r>
          </a:p>
        </p:txBody>
      </p:sp>
      <p:sp>
        <p:nvSpPr>
          <p:cNvPr id="203" name="Line 11">
            <a:extLst>
              <a:ext uri="{FF2B5EF4-FFF2-40B4-BE49-F238E27FC236}">
                <a16:creationId xmlns:a16="http://schemas.microsoft.com/office/drawing/2014/main" id="{3E89487E-4C56-48CE-B8C2-42E2E7A71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1046163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Oval 130">
            <a:extLst>
              <a:ext uri="{FF2B5EF4-FFF2-40B4-BE49-F238E27FC236}">
                <a16:creationId xmlns:a16="http://schemas.microsoft.com/office/drawing/2014/main" id="{08D25607-914B-4C46-9591-C058DA4E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334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05" name="Text Box 7">
            <a:extLst>
              <a:ext uri="{FF2B5EF4-FFF2-40B4-BE49-F238E27FC236}">
                <a16:creationId xmlns:a16="http://schemas.microsoft.com/office/drawing/2014/main" id="{0EFA1938-1BD3-41B7-BE47-E45F13C8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101" y="725269"/>
            <a:ext cx="73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K of God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All Else</a:t>
            </a:r>
          </a:p>
        </p:txBody>
      </p:sp>
      <p:sp>
        <p:nvSpPr>
          <p:cNvPr id="206" name="Line 8">
            <a:extLst>
              <a:ext uri="{FF2B5EF4-FFF2-40B4-BE49-F238E27FC236}">
                <a16:creationId xmlns:a16="http://schemas.microsoft.com/office/drawing/2014/main" id="{CA13F6B6-662D-4B64-BF04-9536E9A4AE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6600" y="1045944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Text Box 10">
            <a:extLst>
              <a:ext uri="{FF2B5EF4-FFF2-40B4-BE49-F238E27FC236}">
                <a16:creationId xmlns:a16="http://schemas.microsoft.com/office/drawing/2014/main" id="{6A0DF5AC-AE3B-4ABC-89AA-699C66F9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701" y="725269"/>
            <a:ext cx="73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All Else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K of God</a:t>
            </a:r>
          </a:p>
        </p:txBody>
      </p:sp>
      <p:sp>
        <p:nvSpPr>
          <p:cNvPr id="208" name="Line 11">
            <a:extLst>
              <a:ext uri="{FF2B5EF4-FFF2-40B4-BE49-F238E27FC236}">
                <a16:creationId xmlns:a16="http://schemas.microsoft.com/office/drawing/2014/main" id="{8FC52BD2-5430-41CC-B0A8-B293DBC0A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376" y="1045944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Oval 130">
            <a:extLst>
              <a:ext uri="{FF2B5EF4-FFF2-40B4-BE49-F238E27FC236}">
                <a16:creationId xmlns:a16="http://schemas.microsoft.com/office/drawing/2014/main" id="{1FF11A40-353B-4E91-91A9-D5247913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788" y="5334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208A388-2DC4-4FE3-BF6E-2387EF6C70A0}"/>
              </a:ext>
            </a:extLst>
          </p:cNvPr>
          <p:cNvSpPr txBox="1"/>
          <p:nvPr/>
        </p:nvSpPr>
        <p:spPr>
          <a:xfrm>
            <a:off x="10979150" y="1476375"/>
            <a:ext cx="9080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Idolatry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A96876C-70FC-4877-B914-148046A25434}"/>
              </a:ext>
            </a:extLst>
          </p:cNvPr>
          <p:cNvSpPr/>
          <p:nvPr/>
        </p:nvSpPr>
        <p:spPr>
          <a:xfrm>
            <a:off x="181286" y="2133600"/>
            <a:ext cx="2866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00FF00"/>
                </a:solidFill>
                <a:latin typeface="+mn-lt"/>
              </a:rPr>
              <a:t>Matthew 6:33: 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“Seek ye </a:t>
            </a:r>
            <a:r>
              <a:rPr lang="en-US" altLang="en-US" sz="1400" dirty="0">
                <a:solidFill>
                  <a:srgbClr val="00FF00"/>
                </a:solidFill>
                <a:latin typeface="+mn-lt"/>
              </a:rPr>
              <a:t>first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 the kingdom of God, and his righteousness; and all these things shall be added unto you.”</a:t>
            </a:r>
          </a:p>
        </p:txBody>
      </p:sp>
      <p:sp>
        <p:nvSpPr>
          <p:cNvPr id="213" name="Text Box 37">
            <a:extLst>
              <a:ext uri="{FF2B5EF4-FFF2-40B4-BE49-F238E27FC236}">
                <a16:creationId xmlns:a16="http://schemas.microsoft.com/office/drawing/2014/main" id="{E9AF420A-E9E6-4673-A461-AA448E2E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998" y="3657600"/>
            <a:ext cx="1770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Revelation / Observation</a:t>
            </a:r>
          </a:p>
        </p:txBody>
      </p:sp>
      <p:sp>
        <p:nvSpPr>
          <p:cNvPr id="214" name="Text Box 86">
            <a:extLst>
              <a:ext uri="{FF2B5EF4-FFF2-40B4-BE49-F238E27FC236}">
                <a16:creationId xmlns:a16="http://schemas.microsoft.com/office/drawing/2014/main" id="{30C67320-2E49-466C-8E44-12E82CAA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303713"/>
            <a:ext cx="967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Revelation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Observation</a:t>
            </a:r>
          </a:p>
        </p:txBody>
      </p:sp>
      <p:sp>
        <p:nvSpPr>
          <p:cNvPr id="215" name="Line 87">
            <a:extLst>
              <a:ext uri="{FF2B5EF4-FFF2-40B4-BE49-F238E27FC236}">
                <a16:creationId xmlns:a16="http://schemas.microsoft.com/office/drawing/2014/main" id="{F3C5FB79-1E2E-41C6-8A81-E169AD9C8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379" y="4624388"/>
            <a:ext cx="39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Text Box 89">
            <a:extLst>
              <a:ext uri="{FF2B5EF4-FFF2-40B4-BE49-F238E27FC236}">
                <a16:creationId xmlns:a16="http://schemas.microsoft.com/office/drawing/2014/main" id="{A3CF387C-B49D-4CB9-AB00-B5F77F5D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673" y="4303713"/>
            <a:ext cx="967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Observation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Revelation</a:t>
            </a:r>
          </a:p>
        </p:txBody>
      </p:sp>
      <p:sp>
        <p:nvSpPr>
          <p:cNvPr id="217" name="Line 90">
            <a:extLst>
              <a:ext uri="{FF2B5EF4-FFF2-40B4-BE49-F238E27FC236}">
                <a16:creationId xmlns:a16="http://schemas.microsoft.com/office/drawing/2014/main" id="{25139195-D6E1-4FB7-A60C-3864F66E4E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6404" y="4624388"/>
            <a:ext cx="333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Line 8">
            <a:extLst>
              <a:ext uri="{FF2B5EF4-FFF2-40B4-BE49-F238E27FC236}">
                <a16:creationId xmlns:a16="http://schemas.microsoft.com/office/drawing/2014/main" id="{A7046518-838D-4777-8C8B-9CA4ED6D7D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8850" y="1038209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Line 11">
            <a:extLst>
              <a:ext uri="{FF2B5EF4-FFF2-40B4-BE49-F238E27FC236}">
                <a16:creationId xmlns:a16="http://schemas.microsoft.com/office/drawing/2014/main" id="{C87DB258-FCF8-4EA4-8E5C-177D4F5772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2625" y="1038209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2A601CF-A526-42BA-A245-64CD0010156F}"/>
              </a:ext>
            </a:extLst>
          </p:cNvPr>
          <p:cNvSpPr txBox="1"/>
          <p:nvPr/>
        </p:nvSpPr>
        <p:spPr>
          <a:xfrm>
            <a:off x="7702550" y="1476375"/>
            <a:ext cx="9080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Willfulness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DD1E786-BD19-4EE6-A8CB-A726C9034291}"/>
              </a:ext>
            </a:extLst>
          </p:cNvPr>
          <p:cNvSpPr/>
          <p:nvPr/>
        </p:nvSpPr>
        <p:spPr>
          <a:xfrm>
            <a:off x="177401" y="1143000"/>
            <a:ext cx="2709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  <a:latin typeface="+mn-lt"/>
              </a:rPr>
              <a:t>Alma 42:25: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“What, do ye suppose that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mercy can rob justice?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I say unto you, Nay; not one whit. If so, God would cease to be God.”</a:t>
            </a:r>
          </a:p>
        </p:txBody>
      </p:sp>
      <p:sp>
        <p:nvSpPr>
          <p:cNvPr id="223" name="Line 125">
            <a:extLst>
              <a:ext uri="{FF2B5EF4-FFF2-40B4-BE49-F238E27FC236}">
                <a16:creationId xmlns:a16="http://schemas.microsoft.com/office/drawing/2014/main" id="{4416B4CB-62B0-44A9-836D-59A2307C9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70" y="45720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Text Box 126">
            <a:extLst>
              <a:ext uri="{FF2B5EF4-FFF2-40B4-BE49-F238E27FC236}">
                <a16:creationId xmlns:a16="http://schemas.microsoft.com/office/drawing/2014/main" id="{852D0CA7-C42E-4A6E-B05D-62640436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383" y="457200"/>
            <a:ext cx="5730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(Name)</a:t>
            </a:r>
          </a:p>
        </p:txBody>
      </p:sp>
      <p:sp>
        <p:nvSpPr>
          <p:cNvPr id="225" name="Line 125">
            <a:extLst>
              <a:ext uri="{FF2B5EF4-FFF2-40B4-BE49-F238E27FC236}">
                <a16:creationId xmlns:a16="http://schemas.microsoft.com/office/drawing/2014/main" id="{232003BD-CCFF-4142-BEFC-851B6A185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49" y="874968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Text Box 126">
            <a:extLst>
              <a:ext uri="{FF2B5EF4-FFF2-40B4-BE49-F238E27FC236}">
                <a16:creationId xmlns:a16="http://schemas.microsoft.com/office/drawing/2014/main" id="{2E8E7156-D85D-404D-A7BC-F8DF5F8A4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62" y="874968"/>
            <a:ext cx="5084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(Date)</a:t>
            </a:r>
          </a:p>
        </p:txBody>
      </p:sp>
      <p:sp>
        <p:nvSpPr>
          <p:cNvPr id="128" name="Oval 129">
            <a:extLst>
              <a:ext uri="{FF2B5EF4-FFF2-40B4-BE49-F238E27FC236}">
                <a16:creationId xmlns:a16="http://schemas.microsoft.com/office/drawing/2014/main" id="{42EE0DFD-B149-4DF6-B54E-1F1CAEC8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8538" y="2294906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31" name="Oval 129">
            <a:extLst>
              <a:ext uri="{FF2B5EF4-FFF2-40B4-BE49-F238E27FC236}">
                <a16:creationId xmlns:a16="http://schemas.microsoft.com/office/drawing/2014/main" id="{63029066-7220-4564-859C-D40EC3C3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088" y="2294354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34" name="Oval 129">
            <a:extLst>
              <a:ext uri="{FF2B5EF4-FFF2-40B4-BE49-F238E27FC236}">
                <a16:creationId xmlns:a16="http://schemas.microsoft.com/office/drawing/2014/main" id="{F4691B4E-5E0B-4CB8-A780-59A5B1C3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678" y="2294665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37" name="Oval 129">
            <a:extLst>
              <a:ext uri="{FF2B5EF4-FFF2-40B4-BE49-F238E27FC236}">
                <a16:creationId xmlns:a16="http://schemas.microsoft.com/office/drawing/2014/main" id="{461F09CC-92DE-40B3-96D9-4ECE71CE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951" y="2322144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0" name="Oval 129">
            <a:extLst>
              <a:ext uri="{FF2B5EF4-FFF2-40B4-BE49-F238E27FC236}">
                <a16:creationId xmlns:a16="http://schemas.microsoft.com/office/drawing/2014/main" id="{3534586D-FB67-41D6-A3E8-FD6AA490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288" y="4131469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3" name="Oval 129">
            <a:extLst>
              <a:ext uri="{FF2B5EF4-FFF2-40B4-BE49-F238E27FC236}">
                <a16:creationId xmlns:a16="http://schemas.microsoft.com/office/drawing/2014/main" id="{DA188FFA-53D3-481B-AB7E-093F9DB73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4123153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6" name="Oval 129">
            <a:extLst>
              <a:ext uri="{FF2B5EF4-FFF2-40B4-BE49-F238E27FC236}">
                <a16:creationId xmlns:a16="http://schemas.microsoft.com/office/drawing/2014/main" id="{E1C01A07-B6B6-46BD-9602-BBD2DF96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081" y="4140994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49" name="Oval 129">
            <a:extLst>
              <a:ext uri="{FF2B5EF4-FFF2-40B4-BE49-F238E27FC236}">
                <a16:creationId xmlns:a16="http://schemas.microsoft.com/office/drawing/2014/main" id="{350ACBED-87CF-41A7-B306-9D370A90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6425" y="4129564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52" name="Oval 129">
            <a:extLst>
              <a:ext uri="{FF2B5EF4-FFF2-40B4-BE49-F238E27FC236}">
                <a16:creationId xmlns:a16="http://schemas.microsoft.com/office/drawing/2014/main" id="{5A68049B-7D4C-41A1-91F7-490BEA9A7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477" y="5824538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55" name="Oval 129">
            <a:extLst>
              <a:ext uri="{FF2B5EF4-FFF2-40B4-BE49-F238E27FC236}">
                <a16:creationId xmlns:a16="http://schemas.microsoft.com/office/drawing/2014/main" id="{249D3046-F07D-4A3D-B706-37A0D21A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062" y="5815013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67" name="Oval 129">
            <a:extLst>
              <a:ext uri="{FF2B5EF4-FFF2-40B4-BE49-F238E27FC236}">
                <a16:creationId xmlns:a16="http://schemas.microsoft.com/office/drawing/2014/main" id="{8B5D1975-49A1-4C5D-8CE5-0542FA60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135" y="5815013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72" name="Oval 129">
            <a:extLst>
              <a:ext uri="{FF2B5EF4-FFF2-40B4-BE49-F238E27FC236}">
                <a16:creationId xmlns:a16="http://schemas.microsoft.com/office/drawing/2014/main" id="{B828DD41-10FF-4E96-8FB3-D1459F46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7739" y="5815013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038C77C-9343-40E7-ADF3-3AD03A21FF12}"/>
              </a:ext>
            </a:extLst>
          </p:cNvPr>
          <p:cNvSpPr txBox="1"/>
          <p:nvPr/>
        </p:nvSpPr>
        <p:spPr>
          <a:xfrm>
            <a:off x="7672388" y="3276600"/>
            <a:ext cx="8620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Perversion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567372-3793-417B-89AF-33B995972D31}"/>
              </a:ext>
            </a:extLst>
          </p:cNvPr>
          <p:cNvSpPr txBox="1"/>
          <p:nvPr/>
        </p:nvSpPr>
        <p:spPr>
          <a:xfrm>
            <a:off x="10995025" y="3303587"/>
            <a:ext cx="8921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Adulterous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BA89F64-FA12-4422-A807-036C9985DB69}"/>
              </a:ext>
            </a:extLst>
          </p:cNvPr>
          <p:cNvSpPr txBox="1"/>
          <p:nvPr/>
        </p:nvSpPr>
        <p:spPr>
          <a:xfrm>
            <a:off x="6683375" y="3276600"/>
            <a:ext cx="9366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Worldliness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F150C6C9-B302-4E57-A4D4-EC5F5FBB6E8B}"/>
              </a:ext>
            </a:extLst>
          </p:cNvPr>
          <p:cNvSpPr txBox="1"/>
          <p:nvPr/>
        </p:nvSpPr>
        <p:spPr>
          <a:xfrm>
            <a:off x="3048000" y="3305175"/>
            <a:ext cx="12398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Carnally Minded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5598096-5F4E-4AD8-8F16-82792D342FD9}"/>
              </a:ext>
            </a:extLst>
          </p:cNvPr>
          <p:cNvSpPr txBox="1"/>
          <p:nvPr/>
        </p:nvSpPr>
        <p:spPr>
          <a:xfrm>
            <a:off x="3048000" y="5056187"/>
            <a:ext cx="1077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METAPHYSICS</a:t>
            </a:r>
          </a:p>
        </p:txBody>
      </p:sp>
      <p:sp>
        <p:nvSpPr>
          <p:cNvPr id="210" name="Rectangle 106">
            <a:extLst>
              <a:ext uri="{FF2B5EF4-FFF2-40B4-BE49-F238E27FC236}">
                <a16:creationId xmlns:a16="http://schemas.microsoft.com/office/drawing/2014/main" id="{0FE9AD49-D616-452C-8CC8-75457E00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9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333CD68F-9E03-41D7-85F7-CB24C8588C71}"/>
              </a:ext>
            </a:extLst>
          </p:cNvPr>
          <p:cNvSpPr txBox="1"/>
          <p:nvPr/>
        </p:nvSpPr>
        <p:spPr>
          <a:xfrm>
            <a:off x="6451251" y="5055423"/>
            <a:ext cx="118814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EPISTEMOLOGY</a:t>
            </a:r>
          </a:p>
        </p:txBody>
      </p:sp>
      <p:sp>
        <p:nvSpPr>
          <p:cNvPr id="227" name="Rectangle 106">
            <a:extLst>
              <a:ext uri="{FF2B5EF4-FFF2-40B4-BE49-F238E27FC236}">
                <a16:creationId xmlns:a16="http://schemas.microsoft.com/office/drawing/2014/main" id="{F6A940AF-BC4F-4838-9F3A-7CB4422C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4A9F95F-6D0A-47FF-B8B6-3D33222BC20C}"/>
              </a:ext>
            </a:extLst>
          </p:cNvPr>
          <p:cNvSpPr txBox="1"/>
          <p:nvPr/>
        </p:nvSpPr>
        <p:spPr>
          <a:xfrm>
            <a:off x="7620000" y="5055423"/>
            <a:ext cx="118814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EPISTEMOLOGY</a:t>
            </a:r>
          </a:p>
        </p:txBody>
      </p:sp>
      <p:sp>
        <p:nvSpPr>
          <p:cNvPr id="229" name="Rectangle 106">
            <a:extLst>
              <a:ext uri="{FF2B5EF4-FFF2-40B4-BE49-F238E27FC236}">
                <a16:creationId xmlns:a16="http://schemas.microsoft.com/office/drawing/2014/main" id="{6B7FF352-DE42-4598-8644-EC7E20BE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5814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E4217F3-527B-41BF-B830-A8BA4948CA92}"/>
              </a:ext>
            </a:extLst>
          </p:cNvPr>
          <p:cNvSpPr txBox="1"/>
          <p:nvPr/>
        </p:nvSpPr>
        <p:spPr>
          <a:xfrm>
            <a:off x="9753600" y="5055423"/>
            <a:ext cx="118814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EPISTEMOLOGY</a:t>
            </a:r>
          </a:p>
        </p:txBody>
      </p:sp>
      <p:sp>
        <p:nvSpPr>
          <p:cNvPr id="231" name="Rectangle 106">
            <a:extLst>
              <a:ext uri="{FF2B5EF4-FFF2-40B4-BE49-F238E27FC236}">
                <a16:creationId xmlns:a16="http://schemas.microsoft.com/office/drawing/2014/main" id="{05C7058C-8E5F-40E0-8610-027F8C46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35814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12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76353763-551C-4576-8053-C1E37DC3D6BC}"/>
              </a:ext>
            </a:extLst>
          </p:cNvPr>
          <p:cNvSpPr txBox="1"/>
          <p:nvPr/>
        </p:nvSpPr>
        <p:spPr>
          <a:xfrm>
            <a:off x="4779898" y="6581001"/>
            <a:ext cx="6303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ETHICS</a:t>
            </a:r>
          </a:p>
        </p:txBody>
      </p:sp>
      <p:sp>
        <p:nvSpPr>
          <p:cNvPr id="233" name="Rectangle 106">
            <a:extLst>
              <a:ext uri="{FF2B5EF4-FFF2-40B4-BE49-F238E27FC236}">
                <a16:creationId xmlns:a16="http://schemas.microsoft.com/office/drawing/2014/main" id="{8EB9B0CC-A9FB-4751-8B56-7855909D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13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3808E8D-C28D-44E6-9D72-EE974F711B46}"/>
              </a:ext>
            </a:extLst>
          </p:cNvPr>
          <p:cNvSpPr txBox="1"/>
          <p:nvPr/>
        </p:nvSpPr>
        <p:spPr>
          <a:xfrm>
            <a:off x="5486400" y="6581001"/>
            <a:ext cx="6303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ETHICS</a:t>
            </a:r>
          </a:p>
        </p:txBody>
      </p:sp>
      <p:sp>
        <p:nvSpPr>
          <p:cNvPr id="235" name="Rectangle 106">
            <a:extLst>
              <a:ext uri="{FF2B5EF4-FFF2-40B4-BE49-F238E27FC236}">
                <a16:creationId xmlns:a16="http://schemas.microsoft.com/office/drawing/2014/main" id="{218A667B-71E4-45C4-95AD-517B0F85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14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B3F660F9-FAD4-4A9D-818D-9F71005DAF60}"/>
              </a:ext>
            </a:extLst>
          </p:cNvPr>
          <p:cNvSpPr txBox="1"/>
          <p:nvPr/>
        </p:nvSpPr>
        <p:spPr>
          <a:xfrm>
            <a:off x="9123298" y="6581001"/>
            <a:ext cx="6303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ETHICS</a:t>
            </a:r>
          </a:p>
        </p:txBody>
      </p:sp>
      <p:sp>
        <p:nvSpPr>
          <p:cNvPr id="237" name="Rectangle 106">
            <a:extLst>
              <a:ext uri="{FF2B5EF4-FFF2-40B4-BE49-F238E27FC236}">
                <a16:creationId xmlns:a16="http://schemas.microsoft.com/office/drawing/2014/main" id="{158607E8-BA3D-4BDA-9114-8EC6CBDF9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3340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15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FAB2233-F178-48C8-8AC3-F19D381ECDDB}"/>
              </a:ext>
            </a:extLst>
          </p:cNvPr>
          <p:cNvSpPr txBox="1"/>
          <p:nvPr/>
        </p:nvSpPr>
        <p:spPr>
          <a:xfrm>
            <a:off x="11201400" y="6581001"/>
            <a:ext cx="6303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ETHICS</a:t>
            </a:r>
          </a:p>
        </p:txBody>
      </p:sp>
      <p:sp>
        <p:nvSpPr>
          <p:cNvPr id="239" name="Rectangle 106">
            <a:extLst>
              <a:ext uri="{FF2B5EF4-FFF2-40B4-BE49-F238E27FC236}">
                <a16:creationId xmlns:a16="http://schemas.microsoft.com/office/drawing/2014/main" id="{7E0D5804-A685-45C8-AC78-5A1601B1D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334000"/>
            <a:ext cx="3810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16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F73B5AB-ADE4-4F21-9753-334168B23306}"/>
              </a:ext>
            </a:extLst>
          </p:cNvPr>
          <p:cNvSpPr/>
          <p:nvPr/>
        </p:nvSpPr>
        <p:spPr>
          <a:xfrm>
            <a:off x="140017" y="4671060"/>
            <a:ext cx="2866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00FF00"/>
                </a:solidFill>
                <a:latin typeface="+mn-lt"/>
              </a:rPr>
              <a:t>Mark 2:27: 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“And he said unto them, The sabbath was made for man, and </a:t>
            </a:r>
            <a:r>
              <a:rPr lang="en-US" altLang="en-US" sz="1400" dirty="0">
                <a:solidFill>
                  <a:srgbClr val="FF0000"/>
                </a:solidFill>
                <a:latin typeface="+mn-lt"/>
              </a:rPr>
              <a:t>not 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man for the sabbath”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2EA0379-F6AF-4D0C-A43F-661AED3217A7}"/>
              </a:ext>
            </a:extLst>
          </p:cNvPr>
          <p:cNvSpPr/>
          <p:nvPr/>
        </p:nvSpPr>
        <p:spPr>
          <a:xfrm>
            <a:off x="145093" y="3124200"/>
            <a:ext cx="2866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00FF00"/>
                </a:solidFill>
                <a:latin typeface="+mn-lt"/>
              </a:rPr>
              <a:t>2 Nephi 9:39: 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“Remember, to be </a:t>
            </a:r>
            <a:r>
              <a:rPr lang="en-US" altLang="en-US" sz="1400" dirty="0">
                <a:solidFill>
                  <a:srgbClr val="FF0000"/>
                </a:solidFill>
                <a:latin typeface="+mn-lt"/>
              </a:rPr>
              <a:t>carnally-minded is death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, and to be </a:t>
            </a:r>
            <a:r>
              <a:rPr lang="en-US" altLang="en-US" sz="1400" dirty="0">
                <a:solidFill>
                  <a:srgbClr val="00FF00"/>
                </a:solidFill>
                <a:latin typeface="+mn-lt"/>
              </a:rPr>
              <a:t>spiritually-minded is life eternal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9D4869D-5BCA-4C93-AC8A-0850201A9566}"/>
              </a:ext>
            </a:extLst>
          </p:cNvPr>
          <p:cNvSpPr/>
          <p:nvPr/>
        </p:nvSpPr>
        <p:spPr>
          <a:xfrm>
            <a:off x="145093" y="3897630"/>
            <a:ext cx="2871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00FF00"/>
                </a:solidFill>
                <a:latin typeface="+mn-lt"/>
              </a:rPr>
              <a:t>1 John 2:15: 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“Love </a:t>
            </a:r>
            <a:r>
              <a:rPr lang="en-US" altLang="en-US" sz="14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 the world, neither the things that are in the world…”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0BF8AC2-5125-48D4-BFF0-7C0B1896669C}"/>
              </a:ext>
            </a:extLst>
          </p:cNvPr>
          <p:cNvSpPr/>
          <p:nvPr/>
        </p:nvSpPr>
        <p:spPr>
          <a:xfrm>
            <a:off x="140017" y="5444490"/>
            <a:ext cx="28543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FF00"/>
                </a:solidFill>
                <a:latin typeface="+mn-lt"/>
                <a:cs typeface="Arial" charset="0"/>
              </a:rPr>
              <a:t>D&amp;C 63:9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 “But, behold, faith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cometh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Arial" charset="0"/>
              </a:rPr>
              <a:t> not by signs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, but </a:t>
            </a:r>
            <a:r>
              <a:rPr lang="en-US" sz="1400" dirty="0">
                <a:solidFill>
                  <a:srgbClr val="00FF00"/>
                </a:solidFill>
                <a:latin typeface="+mn-lt"/>
                <a:cs typeface="Arial" charset="0"/>
              </a:rPr>
              <a:t>signs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1400" dirty="0">
                <a:solidFill>
                  <a:srgbClr val="00FF00"/>
                </a:solidFill>
                <a:latin typeface="+mn-lt"/>
                <a:cs typeface="Arial" charset="0"/>
              </a:rPr>
              <a:t>follow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 those that believe. …an 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Arial" charset="0"/>
              </a:rPr>
              <a:t>evil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 and 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Arial" charset="0"/>
              </a:rPr>
              <a:t>adulterous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 generation </a:t>
            </a:r>
            <a:r>
              <a:rPr lang="en-US" sz="1400" dirty="0" err="1">
                <a:solidFill>
                  <a:schemeClr val="bg1"/>
                </a:solidFill>
                <a:latin typeface="+mn-lt"/>
                <a:cs typeface="Arial" charset="0"/>
              </a:rPr>
              <a:t>seeketh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 after a sign (Matt. 12:38)”</a:t>
            </a:r>
          </a:p>
        </p:txBody>
      </p:sp>
    </p:spTree>
    <p:extLst>
      <p:ext uri="{BB962C8B-B14F-4D97-AF65-F5344CB8AC3E}">
        <p14:creationId xmlns:p14="http://schemas.microsoft.com/office/powerpoint/2010/main" val="38318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1" grpId="0" animBg="1"/>
      <p:bldP spid="134" grpId="0" animBg="1"/>
      <p:bldP spid="137" grpId="0" animBg="1"/>
      <p:bldP spid="140" grpId="0" animBg="1"/>
      <p:bldP spid="143" grpId="0" animBg="1"/>
      <p:bldP spid="146" grpId="0" animBg="1"/>
      <p:bldP spid="149" grpId="0" animBg="1"/>
      <p:bldP spid="152" grpId="0" animBg="1"/>
      <p:bldP spid="155" grpId="0" animBg="1"/>
      <p:bldP spid="167" grpId="0" animBg="1"/>
      <p:bldP spid="172" grpId="0" animBg="1"/>
      <p:bldP spid="175" grpId="0"/>
      <p:bldP spid="178" grpId="0"/>
      <p:bldP spid="182" grpId="0"/>
      <p:bldP spid="183" grpId="0"/>
      <p:bldP spid="198" grpId="0"/>
      <p:bldP spid="210" grpId="0" animBg="1"/>
      <p:bldP spid="221" grpId="0"/>
      <p:bldP spid="227" grpId="0" animBg="1"/>
      <p:bldP spid="228" grpId="0"/>
      <p:bldP spid="229" grpId="0" animBg="1"/>
      <p:bldP spid="230" grpId="0"/>
      <p:bldP spid="231" grpId="0" animBg="1"/>
      <p:bldP spid="232" grpId="0"/>
      <p:bldP spid="233" grpId="0" animBg="1"/>
      <p:bldP spid="234" grpId="0"/>
      <p:bldP spid="235" grpId="0" animBg="1"/>
      <p:bldP spid="236" grpId="0"/>
      <p:bldP spid="237" grpId="0" animBg="1"/>
      <p:bldP spid="238" grpId="0"/>
      <p:bldP spid="239" grpId="0" animBg="1"/>
      <p:bldP spid="240" grpId="0"/>
      <p:bldP spid="241" grpId="0"/>
      <p:bldP spid="242" grpId="0"/>
      <p:bldP spid="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280"/>
            <a:ext cx="121773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2C922-F7F3-4B9F-B4A0-2CEA1EF68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latin typeface="Arial" panose="020B0604020202020204" pitchFamily="34" charset="0"/>
              </a:rPr>
              <a:t>5 Branches of Philosophy</a:t>
            </a:r>
          </a:p>
        </p:txBody>
      </p:sp>
      <p:sp>
        <p:nvSpPr>
          <p:cNvPr id="5" name="TextBox 161">
            <a:extLst>
              <a:ext uri="{FF2B5EF4-FFF2-40B4-BE49-F238E27FC236}">
                <a16:creationId xmlns:a16="http://schemas.microsoft.com/office/drawing/2014/main" id="{5E7543C1-C3F0-40BC-82C6-E106168F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5551"/>
            <a:ext cx="118014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Metaphysics</a:t>
            </a:r>
            <a:r>
              <a:rPr lang="en-US" altLang="en-US" dirty="0">
                <a:solidFill>
                  <a:schemeClr val="bg1"/>
                </a:solidFill>
              </a:rPr>
              <a:t> = The study of existence.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Origin: From the Greek </a:t>
            </a:r>
            <a:r>
              <a:rPr lang="en-US" altLang="en-US" sz="1800" i="1" dirty="0" err="1">
                <a:solidFill>
                  <a:schemeClr val="bg1"/>
                </a:solidFill>
              </a:rPr>
              <a:t>metá</a:t>
            </a:r>
            <a:r>
              <a:rPr lang="en-US" altLang="en-US" sz="1800" i="1" dirty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"after" or "beyond“ + </a:t>
            </a:r>
            <a:r>
              <a:rPr lang="en-US" altLang="en-US" sz="1800" i="1" dirty="0" err="1">
                <a:solidFill>
                  <a:schemeClr val="bg1"/>
                </a:solidFill>
              </a:rPr>
              <a:t>physiká</a:t>
            </a:r>
            <a:r>
              <a:rPr lang="en-US" altLang="en-US" sz="1800" dirty="0">
                <a:solidFill>
                  <a:schemeClr val="bg1"/>
                </a:solidFill>
              </a:rPr>
              <a:t> “physics”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extBox 161">
            <a:extLst>
              <a:ext uri="{FF2B5EF4-FFF2-40B4-BE49-F238E27FC236}">
                <a16:creationId xmlns:a16="http://schemas.microsoft.com/office/drawing/2014/main" id="{F74CF032-DABB-410B-8ABE-C1D4EC5E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2301876"/>
            <a:ext cx="118014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Epistemology</a:t>
            </a:r>
            <a:r>
              <a:rPr lang="en-US" altLang="en-US" dirty="0">
                <a:solidFill>
                  <a:schemeClr val="bg1"/>
                </a:solidFill>
              </a:rPr>
              <a:t> = The study of human knowledge.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Origin: From the Greek </a:t>
            </a:r>
            <a:r>
              <a:rPr lang="en-US" altLang="en-US" sz="1800" i="1" dirty="0" err="1">
                <a:solidFill>
                  <a:schemeClr val="bg1"/>
                </a:solidFill>
              </a:rPr>
              <a:t>epistēmē</a:t>
            </a:r>
            <a:r>
              <a:rPr lang="en-US" altLang="en-US" sz="1800" dirty="0">
                <a:solidFill>
                  <a:schemeClr val="bg1"/>
                </a:solidFill>
              </a:rPr>
              <a:t> “knowledge” + </a:t>
            </a:r>
            <a:r>
              <a:rPr lang="en-US" altLang="en-US" sz="1800" i="1" dirty="0">
                <a:solidFill>
                  <a:schemeClr val="bg1"/>
                </a:solidFill>
              </a:rPr>
              <a:t>logos</a:t>
            </a:r>
            <a:r>
              <a:rPr lang="en-US" altLang="en-US" sz="1800" dirty="0">
                <a:solidFill>
                  <a:schemeClr val="bg1"/>
                </a:solidFill>
              </a:rPr>
              <a:t> “word”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Box 161">
            <a:extLst>
              <a:ext uri="{FF2B5EF4-FFF2-40B4-BE49-F238E27FC236}">
                <a16:creationId xmlns:a16="http://schemas.microsoft.com/office/drawing/2014/main" id="{4594FEE6-A1BB-474F-8E64-0925D6EE2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4" y="3429001"/>
            <a:ext cx="1180147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Ethics</a:t>
            </a:r>
            <a:r>
              <a:rPr lang="en-US" altLang="en-US" dirty="0">
                <a:solidFill>
                  <a:schemeClr val="bg1"/>
                </a:solidFill>
              </a:rPr>
              <a:t> = The study of human conduct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Origin: From the Greek </a:t>
            </a:r>
            <a:r>
              <a:rPr lang="en-US" altLang="en-US" sz="1800" i="1" dirty="0">
                <a:solidFill>
                  <a:schemeClr val="bg1"/>
                </a:solidFill>
              </a:rPr>
              <a:t>ethos</a:t>
            </a:r>
            <a:r>
              <a:rPr lang="en-US" altLang="en-US" sz="1800" dirty="0">
                <a:solidFill>
                  <a:schemeClr val="bg1"/>
                </a:solidFill>
              </a:rPr>
              <a:t> “habit"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8" name="TextBox 161">
            <a:extLst>
              <a:ext uri="{FF2B5EF4-FFF2-40B4-BE49-F238E27FC236}">
                <a16:creationId xmlns:a16="http://schemas.microsoft.com/office/drawing/2014/main" id="{F8745B80-A7E2-43A9-B821-DF39F69B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541839"/>
            <a:ext cx="1180147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Politics</a:t>
            </a:r>
            <a:r>
              <a:rPr lang="en-US" altLang="en-US" dirty="0">
                <a:solidFill>
                  <a:schemeClr val="bg1"/>
                </a:solidFill>
              </a:rPr>
              <a:t> = The study of relations between humans in society.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Origin: From the Greek </a:t>
            </a:r>
            <a:r>
              <a:rPr lang="en-US" altLang="en-US" sz="1800" i="1" dirty="0" err="1">
                <a:solidFill>
                  <a:schemeClr val="bg1"/>
                </a:solidFill>
              </a:rPr>
              <a:t>politikos</a:t>
            </a:r>
            <a:r>
              <a:rPr lang="en-US" altLang="en-US" sz="1800" dirty="0">
                <a:solidFill>
                  <a:schemeClr val="bg1"/>
                </a:solidFill>
              </a:rPr>
              <a:t> “citizen"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" name="TextBox 161">
            <a:extLst>
              <a:ext uri="{FF2B5EF4-FFF2-40B4-BE49-F238E27FC236}">
                <a16:creationId xmlns:a16="http://schemas.microsoft.com/office/drawing/2014/main" id="{ADC6F8EF-798D-4D9D-9BF4-45141920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5618164"/>
            <a:ext cx="118014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Aesthetics</a:t>
            </a:r>
            <a:r>
              <a:rPr lang="en-US" altLang="en-US" dirty="0">
                <a:solidFill>
                  <a:schemeClr val="bg1"/>
                </a:solidFill>
              </a:rPr>
              <a:t> = The study of beauty.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Origin: From the Greek </a:t>
            </a:r>
            <a:r>
              <a:rPr lang="en-US" altLang="en-US" sz="1800" i="1" dirty="0" err="1">
                <a:solidFill>
                  <a:schemeClr val="bg1"/>
                </a:solidFill>
              </a:rPr>
              <a:t>aisthetikos</a:t>
            </a:r>
            <a:r>
              <a:rPr lang="en-US" altLang="en-US" sz="1800" dirty="0">
                <a:solidFill>
                  <a:schemeClr val="bg1"/>
                </a:solidFill>
              </a:rPr>
              <a:t> “sense perception"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3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79D3-2A4F-4710-BB38-264E3AE95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13" y="2067592"/>
            <a:ext cx="3883487" cy="479040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E1A342E-5A7E-4833-8FC2-42AC8B8BE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0" y="4365672"/>
            <a:ext cx="1958928" cy="19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26">
            <a:extLst>
              <a:ext uri="{FF2B5EF4-FFF2-40B4-BE49-F238E27FC236}">
                <a16:creationId xmlns:a16="http://schemas.microsoft.com/office/drawing/2014/main" id="{A15CAAE3-4D56-4AE0-9D26-23D470D00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4917360"/>
            <a:ext cx="1939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=</a:t>
            </a:r>
            <a:endParaRPr lang="en-US" altLang="en-US" sz="7200" dirty="0">
              <a:solidFill>
                <a:srgbClr val="00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E7BE6-A104-4FCF-B407-CB8C456A83AE}"/>
              </a:ext>
            </a:extLst>
          </p:cNvPr>
          <p:cNvSpPr txBox="1"/>
          <p:nvPr/>
        </p:nvSpPr>
        <p:spPr>
          <a:xfrm>
            <a:off x="9491516" y="3611444"/>
            <a:ext cx="721996" cy="203133"/>
          </a:xfrm>
          <a:prstGeom prst="rect">
            <a:avLst/>
          </a:prstGeom>
          <a:solidFill>
            <a:schemeClr val="tx1"/>
          </a:solidFill>
        </p:spPr>
        <p:txBody>
          <a:bodyPr wrap="square" lIns="45720" tIns="9144" rIns="45720" bIns="9144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FF00"/>
                </a:solidFill>
                <a:latin typeface="+mn-lt"/>
                <a:cs typeface="Arial" charset="0"/>
              </a:rPr>
              <a:t>Ethics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F352449-8A05-4DDD-96D8-4E01B4A7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FF00"/>
                </a:solidFill>
                <a:latin typeface="+mn-lt"/>
              </a:rPr>
              <a:t>5 Branches of Philosophy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FF60A-F215-44BF-A53D-90CE7B9DF6B2}"/>
              </a:ext>
            </a:extLst>
          </p:cNvPr>
          <p:cNvSpPr txBox="1"/>
          <p:nvPr/>
        </p:nvSpPr>
        <p:spPr>
          <a:xfrm>
            <a:off x="9466735" y="5619866"/>
            <a:ext cx="830263" cy="188912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9144" rIns="45720" bIns="9144"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FF00"/>
                </a:solidFill>
                <a:latin typeface="+mn-lt"/>
                <a:cs typeface="Arial" charset="0"/>
              </a:rPr>
              <a:t>Metaphysics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28FDC-4FA0-4B6D-9D23-2AF4B55D7ACB}"/>
              </a:ext>
            </a:extLst>
          </p:cNvPr>
          <p:cNvSpPr txBox="1"/>
          <p:nvPr/>
        </p:nvSpPr>
        <p:spPr>
          <a:xfrm>
            <a:off x="9451512" y="4628744"/>
            <a:ext cx="884238" cy="188912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9144" rIns="45720" bIns="9144"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FF00"/>
                </a:solidFill>
                <a:latin typeface="+mn-lt"/>
                <a:cs typeface="Arial" charset="0"/>
              </a:rPr>
              <a:t>Epistemology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ACB8B-A22B-4483-8254-4BE45B47AF23}"/>
              </a:ext>
            </a:extLst>
          </p:cNvPr>
          <p:cNvSpPr txBox="1"/>
          <p:nvPr/>
        </p:nvSpPr>
        <p:spPr>
          <a:xfrm>
            <a:off x="8763000" y="2677385"/>
            <a:ext cx="606425" cy="187325"/>
          </a:xfrm>
          <a:prstGeom prst="rect">
            <a:avLst/>
          </a:prstGeom>
          <a:solidFill>
            <a:schemeClr val="tx1"/>
          </a:solidFill>
        </p:spPr>
        <p:txBody>
          <a:bodyPr lIns="45720" tIns="9144" rIns="45720" bIns="9144"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FF00"/>
                </a:solidFill>
                <a:latin typeface="+mn-lt"/>
                <a:cs typeface="Arial" charset="0"/>
              </a:rPr>
              <a:t>Politics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6FF83-554F-4E45-8B5F-4F98594F4B2D}"/>
              </a:ext>
            </a:extLst>
          </p:cNvPr>
          <p:cNvSpPr txBox="1"/>
          <p:nvPr/>
        </p:nvSpPr>
        <p:spPr>
          <a:xfrm>
            <a:off x="10209993" y="2672442"/>
            <a:ext cx="698500" cy="188912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9144" rIns="45720" bIns="9144"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FF00"/>
                </a:solidFill>
                <a:latin typeface="+mn-lt"/>
                <a:cs typeface="Arial" charset="0"/>
              </a:rPr>
              <a:t>Aesthetics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72DDF-6845-4CC5-A8E1-4EF7F4F2E604}"/>
              </a:ext>
            </a:extLst>
          </p:cNvPr>
          <p:cNvSpPr/>
          <p:nvPr/>
        </p:nvSpPr>
        <p:spPr>
          <a:xfrm>
            <a:off x="152400" y="1513344"/>
            <a:ext cx="7847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“Well, then, we ought, in the first place, to train ourselves to believe correctly, to think correctly </a:t>
            </a:r>
            <a:r>
              <a:rPr lang="en-US" sz="3000" dirty="0">
                <a:solidFill>
                  <a:srgbClr val="00FF00"/>
                </a:solidFill>
                <a:latin typeface="+mn-lt"/>
              </a:rPr>
              <a:t>[Epistemology]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, and to practice correctly </a:t>
            </a:r>
            <a:r>
              <a:rPr lang="en-US" sz="3000" dirty="0">
                <a:solidFill>
                  <a:srgbClr val="00FF00"/>
                </a:solidFill>
                <a:latin typeface="+mn-lt"/>
              </a:rPr>
              <a:t>[Ethics],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and instill correct principles into the minds of the rising generation </a:t>
            </a:r>
            <a:r>
              <a:rPr lang="en-US" sz="3000" dirty="0">
                <a:solidFill>
                  <a:srgbClr val="00FF00"/>
                </a:solidFill>
                <a:latin typeface="+mn-lt"/>
              </a:rPr>
              <a:t>[Politics]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(Journal of Discourses 13:250)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9C0D00-D993-4B82-BD58-6DE97DD6BBE8}"/>
              </a:ext>
            </a:extLst>
          </p:cNvPr>
          <p:cNvSpPr/>
          <p:nvPr/>
        </p:nvSpPr>
        <p:spPr>
          <a:xfrm>
            <a:off x="9313018" y="6104581"/>
            <a:ext cx="104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cs typeface="Arial" charset="0"/>
              </a:rPr>
              <a:t>X is Real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6616-94B1-4991-88C5-ACB66151977A}"/>
              </a:ext>
            </a:extLst>
          </p:cNvPr>
          <p:cNvSpPr/>
          <p:nvPr/>
        </p:nvSpPr>
        <p:spPr>
          <a:xfrm>
            <a:off x="9396712" y="5095191"/>
            <a:ext cx="1040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cs typeface="Arial" charset="0"/>
              </a:rPr>
              <a:t>X is True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8D92EB-B308-416E-9831-823EA7493EF2}"/>
              </a:ext>
            </a:extLst>
          </p:cNvPr>
          <p:cNvSpPr/>
          <p:nvPr/>
        </p:nvSpPr>
        <p:spPr>
          <a:xfrm>
            <a:off x="9345351" y="4114800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cs typeface="Arial" charset="0"/>
              </a:rPr>
              <a:t>X is Good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E0273-CC10-48E7-972C-ADCF405E5066}"/>
              </a:ext>
            </a:extLst>
          </p:cNvPr>
          <p:cNvSpPr/>
          <p:nvPr/>
        </p:nvSpPr>
        <p:spPr>
          <a:xfrm>
            <a:off x="8571751" y="3157220"/>
            <a:ext cx="1029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cs typeface="Arial" charset="0"/>
              </a:rPr>
              <a:t>X is Just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EB612D-5057-41A2-AB69-743007CB6327}"/>
              </a:ext>
            </a:extLst>
          </p:cNvPr>
          <p:cNvSpPr/>
          <p:nvPr/>
        </p:nvSpPr>
        <p:spPr>
          <a:xfrm>
            <a:off x="9833353" y="3157220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cs typeface="Arial" charset="0"/>
              </a:rPr>
              <a:t>X is Beautiful</a:t>
            </a:r>
          </a:p>
        </p:txBody>
      </p:sp>
    </p:spTree>
    <p:extLst>
      <p:ext uri="{BB962C8B-B14F-4D97-AF65-F5344CB8AC3E}">
        <p14:creationId xmlns:p14="http://schemas.microsoft.com/office/powerpoint/2010/main" val="27301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47F1EA-B61E-4E0E-A3B3-E430E4664258}"/>
              </a:ext>
            </a:extLst>
          </p:cNvPr>
          <p:cNvSpPr txBox="1"/>
          <p:nvPr/>
        </p:nvSpPr>
        <p:spPr>
          <a:xfrm>
            <a:off x="-76200" y="-28921"/>
            <a:ext cx="12268200" cy="68869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spc="3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A6E509-7CBF-400B-84C0-EB9C81AC0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0" y="1218979"/>
            <a:ext cx="4571751" cy="502892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CAA8AB1-C54A-4602-A759-9C323548CEF5}"/>
              </a:ext>
            </a:extLst>
          </p:cNvPr>
          <p:cNvSpPr txBox="1">
            <a:spLocks/>
          </p:cNvSpPr>
          <p:nvPr/>
        </p:nvSpPr>
        <p:spPr>
          <a:xfrm>
            <a:off x="1524001" y="0"/>
            <a:ext cx="685799" cy="1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/>
              <a:t>Politics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DC026-72D2-4C0C-B4C4-0C6367F99734}"/>
              </a:ext>
            </a:extLst>
          </p:cNvPr>
          <p:cNvSpPr txBox="1"/>
          <p:nvPr/>
        </p:nvSpPr>
        <p:spPr>
          <a:xfrm>
            <a:off x="1524001" y="0"/>
            <a:ext cx="914399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spc="300" dirty="0"/>
              <a:t>BUILDING PHILOSOPHY MAN</a:t>
            </a:r>
          </a:p>
          <a:p>
            <a:pPr algn="ctr"/>
            <a:r>
              <a:rPr lang="en-US" sz="2000" spc="300" dirty="0"/>
              <a:t>Component Hierarchy of Facts</a:t>
            </a:r>
          </a:p>
        </p:txBody>
      </p:sp>
      <p:sp>
        <p:nvSpPr>
          <p:cNvPr id="7" name="Rectangle: Rounded Corners 200">
            <a:extLst>
              <a:ext uri="{FF2B5EF4-FFF2-40B4-BE49-F238E27FC236}">
                <a16:creationId xmlns:a16="http://schemas.microsoft.com/office/drawing/2014/main" id="{1BA53157-14B1-4A34-8ABA-D8D30D756C38}"/>
              </a:ext>
            </a:extLst>
          </p:cNvPr>
          <p:cNvSpPr/>
          <p:nvPr/>
        </p:nvSpPr>
        <p:spPr>
          <a:xfrm>
            <a:off x="2623049" y="6210784"/>
            <a:ext cx="2054483" cy="2232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972CF4-3915-4686-9B1A-D0FF3F3F6C38}"/>
              </a:ext>
            </a:extLst>
          </p:cNvPr>
          <p:cNvGrpSpPr/>
          <p:nvPr/>
        </p:nvGrpSpPr>
        <p:grpSpPr>
          <a:xfrm>
            <a:off x="2623047" y="6210784"/>
            <a:ext cx="2054484" cy="223229"/>
            <a:chOff x="2167761" y="6524279"/>
            <a:chExt cx="2054484" cy="223229"/>
          </a:xfrm>
        </p:grpSpPr>
        <p:sp>
          <p:nvSpPr>
            <p:cNvPr id="9" name="Rectangle: Rounded Corners 200">
              <a:extLst>
                <a:ext uri="{FF2B5EF4-FFF2-40B4-BE49-F238E27FC236}">
                  <a16:creationId xmlns:a16="http://schemas.microsoft.com/office/drawing/2014/main" id="{E05EB19B-9062-4FD9-A935-E8834851651E}"/>
                </a:ext>
              </a:extLst>
            </p:cNvPr>
            <p:cNvSpPr/>
            <p:nvPr/>
          </p:nvSpPr>
          <p:spPr>
            <a:xfrm>
              <a:off x="2167762" y="6524279"/>
              <a:ext cx="2054483" cy="22322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AEC7D5-4BE7-4874-83C9-EAAB8B6E044A}"/>
                </a:ext>
              </a:extLst>
            </p:cNvPr>
            <p:cNvSpPr txBox="1"/>
            <p:nvPr/>
          </p:nvSpPr>
          <p:spPr>
            <a:xfrm>
              <a:off x="2167761" y="6553200"/>
              <a:ext cx="205448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AXIOMS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F03A1AA-3BFF-4CC1-8749-A1669B53AC0B}"/>
              </a:ext>
            </a:extLst>
          </p:cNvPr>
          <p:cNvSpPr txBox="1"/>
          <p:nvPr/>
        </p:nvSpPr>
        <p:spPr>
          <a:xfrm>
            <a:off x="6248401" y="2131493"/>
            <a:ext cx="39455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141413" algn="l"/>
                <a:tab pos="2855913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AESTHETICS: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CELEBRATED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141413" algn="l"/>
                <a:tab pos="2855913" algn="l"/>
              </a:tabLst>
            </a:pPr>
            <a:r>
              <a:rPr lang="en-US" sz="1000" dirty="0"/>
              <a:t>CREATING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7A101-AA82-44AE-995B-6105562E14EA}"/>
              </a:ext>
            </a:extLst>
          </p:cNvPr>
          <p:cNvSpPr txBox="1"/>
          <p:nvPr/>
        </p:nvSpPr>
        <p:spPr>
          <a:xfrm>
            <a:off x="6248401" y="6174249"/>
            <a:ext cx="35225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141413" algn="l"/>
                <a:tab pos="2855913" algn="l"/>
              </a:tabLst>
            </a:pPr>
            <a:r>
              <a:rPr lang="en-US" b="1" dirty="0"/>
              <a:t>AXIOMS: </a:t>
            </a:r>
            <a:r>
              <a:rPr lang="en-US" dirty="0">
                <a:solidFill>
                  <a:srgbClr val="00B050"/>
                </a:solidFill>
              </a:rPr>
              <a:t>SELF-EVIDENT </a:t>
            </a:r>
            <a:r>
              <a:rPr lang="en-US" b="1" dirty="0">
                <a:solidFill>
                  <a:srgbClr val="00B050"/>
                </a:solidFill>
              </a:rPr>
              <a:t>FACTS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A8C14-8FBC-4BF3-8068-0EB958168873}"/>
              </a:ext>
            </a:extLst>
          </p:cNvPr>
          <p:cNvSpPr txBox="1"/>
          <p:nvPr/>
        </p:nvSpPr>
        <p:spPr>
          <a:xfrm>
            <a:off x="6248400" y="5334001"/>
            <a:ext cx="4419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141413" algn="l"/>
                <a:tab pos="2855913" algn="l"/>
              </a:tabLst>
            </a:pPr>
            <a:r>
              <a:rPr lang="en-US" b="1" dirty="0"/>
              <a:t>METAPHYSICS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SELF-EXISTING </a:t>
            </a:r>
            <a:r>
              <a:rPr lang="en-US" b="1" dirty="0">
                <a:solidFill>
                  <a:srgbClr val="00B050"/>
                </a:solidFill>
              </a:rPr>
              <a:t>FACTS </a:t>
            </a:r>
            <a:endParaRPr lang="en-US" sz="1000" b="1" dirty="0">
              <a:solidFill>
                <a:srgbClr val="00B050"/>
              </a:solidFill>
            </a:endParaRPr>
          </a:p>
          <a:p>
            <a:pPr>
              <a:tabLst>
                <a:tab pos="1141413" algn="l"/>
                <a:tab pos="2855913" algn="l"/>
              </a:tabLst>
            </a:pPr>
            <a:r>
              <a:rPr lang="en-US" sz="1000" dirty="0"/>
              <a:t>BEING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F1C9A2-576E-40C0-8C2F-CF5E98E9CADE}"/>
              </a:ext>
            </a:extLst>
          </p:cNvPr>
          <p:cNvSpPr txBox="1"/>
          <p:nvPr/>
        </p:nvSpPr>
        <p:spPr>
          <a:xfrm>
            <a:off x="6248401" y="4445027"/>
            <a:ext cx="43858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141413" algn="l"/>
                <a:tab pos="2855913" algn="l"/>
              </a:tabLst>
            </a:pPr>
            <a:r>
              <a:rPr lang="en-US" b="1" dirty="0"/>
              <a:t>EPISTEMOLOGY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DISCOVERED </a:t>
            </a:r>
            <a:r>
              <a:rPr lang="en-US" b="1" dirty="0">
                <a:solidFill>
                  <a:srgbClr val="00B050"/>
                </a:solidFill>
              </a:rPr>
              <a:t>FACTS </a:t>
            </a:r>
          </a:p>
          <a:p>
            <a:pPr>
              <a:tabLst>
                <a:tab pos="1141413" algn="l"/>
                <a:tab pos="2855913" algn="l"/>
              </a:tabLst>
            </a:pPr>
            <a:r>
              <a:rPr lang="en-US" sz="1000" dirty="0"/>
              <a:t>KNOWING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5B80E-4A9C-4F83-9D3D-EBBF1634764B}"/>
              </a:ext>
            </a:extLst>
          </p:cNvPr>
          <p:cNvSpPr txBox="1"/>
          <p:nvPr/>
        </p:nvSpPr>
        <p:spPr>
          <a:xfrm>
            <a:off x="6248401" y="3627687"/>
            <a:ext cx="369331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141413" algn="l"/>
                <a:tab pos="2855913" algn="l"/>
              </a:tabLst>
            </a:pPr>
            <a:r>
              <a:rPr lang="en-US" b="1" dirty="0"/>
              <a:t>ETHICS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PURSUED </a:t>
            </a:r>
            <a:r>
              <a:rPr lang="en-US" b="1" dirty="0">
                <a:solidFill>
                  <a:srgbClr val="00B050"/>
                </a:solidFill>
              </a:rPr>
              <a:t>FACTS </a:t>
            </a:r>
            <a:r>
              <a:rPr lang="en-US" sz="1000" b="1" dirty="0">
                <a:solidFill>
                  <a:srgbClr val="00B050"/>
                </a:solidFill>
              </a:rPr>
              <a:t>	</a:t>
            </a:r>
          </a:p>
          <a:p>
            <a:pPr>
              <a:tabLst>
                <a:tab pos="1141413" algn="l"/>
                <a:tab pos="2855913" algn="l"/>
              </a:tabLst>
            </a:pPr>
            <a:r>
              <a:rPr lang="en-US" sz="1000" dirty="0"/>
              <a:t>VALUING, ACTING, DESIRING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A68EB-FA4B-4FB6-B5C5-D2F921E8D0DE}"/>
              </a:ext>
            </a:extLst>
          </p:cNvPr>
          <p:cNvSpPr txBox="1"/>
          <p:nvPr/>
        </p:nvSpPr>
        <p:spPr>
          <a:xfrm>
            <a:off x="6248401" y="2895601"/>
            <a:ext cx="350102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141413" algn="l"/>
                <a:tab pos="2855913" algn="l"/>
              </a:tabLst>
            </a:pPr>
            <a:r>
              <a:rPr lang="en-US" b="1" dirty="0"/>
              <a:t>POLITICS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PROTECTED </a:t>
            </a:r>
            <a:r>
              <a:rPr lang="en-US" b="1" dirty="0">
                <a:solidFill>
                  <a:srgbClr val="00B050"/>
                </a:solidFill>
              </a:rPr>
              <a:t>FACTS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>
              <a:tabLst>
                <a:tab pos="1141413" algn="l"/>
                <a:tab pos="2855913" algn="l"/>
              </a:tabLst>
            </a:pPr>
            <a:r>
              <a:rPr lang="en-US" sz="1000" dirty="0"/>
              <a:t>GOVERNING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216488-3E1E-495C-91D7-D13721A6C6CE}"/>
              </a:ext>
            </a:extLst>
          </p:cNvPr>
          <p:cNvSpPr txBox="1"/>
          <p:nvPr/>
        </p:nvSpPr>
        <p:spPr>
          <a:xfrm>
            <a:off x="2025633" y="3052394"/>
            <a:ext cx="11948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VALUE ETHICS</a:t>
            </a:r>
          </a:p>
          <a:p>
            <a:pPr algn="ctr"/>
            <a:r>
              <a:rPr lang="en-US" sz="1200" dirty="0"/>
              <a:t>“X is Good”</a:t>
            </a:r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BA438-B949-41C6-BC57-B794B1DFDB09}"/>
              </a:ext>
            </a:extLst>
          </p:cNvPr>
          <p:cNvSpPr txBox="1"/>
          <p:nvPr/>
        </p:nvSpPr>
        <p:spPr>
          <a:xfrm>
            <a:off x="2133600" y="4256439"/>
            <a:ext cx="1179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METAPHYSICS</a:t>
            </a:r>
          </a:p>
          <a:p>
            <a:pPr algn="ctr"/>
            <a:r>
              <a:rPr lang="en-US" sz="1200" dirty="0"/>
              <a:t>“X is Real”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F993A-463A-42C0-B69D-EE5C4E184333}"/>
              </a:ext>
            </a:extLst>
          </p:cNvPr>
          <p:cNvSpPr txBox="1"/>
          <p:nvPr/>
        </p:nvSpPr>
        <p:spPr>
          <a:xfrm>
            <a:off x="4495800" y="4460222"/>
            <a:ext cx="12987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EPISTEMOLOGY</a:t>
            </a:r>
          </a:p>
          <a:p>
            <a:pPr algn="ctr"/>
            <a:r>
              <a:rPr lang="en-US" sz="1200" dirty="0"/>
              <a:t>“X is True”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9D2F3-3409-4FF8-8240-A5EE70218F86}"/>
              </a:ext>
            </a:extLst>
          </p:cNvPr>
          <p:cNvSpPr txBox="1"/>
          <p:nvPr/>
        </p:nvSpPr>
        <p:spPr>
          <a:xfrm>
            <a:off x="1899557" y="2053359"/>
            <a:ext cx="7951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POLITICS</a:t>
            </a:r>
          </a:p>
          <a:p>
            <a:pPr algn="ctr"/>
            <a:r>
              <a:rPr lang="en-US" sz="1200" dirty="0"/>
              <a:t>“X is Just”</a:t>
            </a:r>
            <a:endParaRPr 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A356ED-FC8A-4102-A094-79716E2D7C66}"/>
              </a:ext>
            </a:extLst>
          </p:cNvPr>
          <p:cNvSpPr txBox="1"/>
          <p:nvPr/>
        </p:nvSpPr>
        <p:spPr>
          <a:xfrm>
            <a:off x="4157153" y="1828597"/>
            <a:ext cx="10655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AESTHETICS</a:t>
            </a:r>
          </a:p>
          <a:p>
            <a:pPr algn="ctr"/>
            <a:r>
              <a:rPr lang="en-US" sz="1200" dirty="0"/>
              <a:t>“X is Beautiful”</a:t>
            </a:r>
            <a:endParaRPr lang="en-US" sz="11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52580D-E302-425B-AA60-E1B280607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1" y="3326488"/>
            <a:ext cx="1503598" cy="16763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192C91-A895-48B5-9327-8C0521D8C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88" y="3589647"/>
            <a:ext cx="756879" cy="26211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9D9276-C33B-4F93-A3EA-F871744D8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91" y="3377284"/>
            <a:ext cx="1534994" cy="16255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5AA76D-5C94-45A7-8718-249A23F21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97" y="2043742"/>
            <a:ext cx="1782983" cy="16458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E1FF69-B09C-49E8-898C-34300B68D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363244"/>
            <a:ext cx="1407083" cy="685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C1BF9-D7A2-491C-BB46-027AAABFA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80" y="2266105"/>
            <a:ext cx="1747425" cy="452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189803-B9FF-42C5-B968-89C1B5C23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67" y="1217281"/>
            <a:ext cx="721321" cy="10921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23FB83D-CD42-440C-9CB5-C19ACB0B737D}"/>
              </a:ext>
            </a:extLst>
          </p:cNvPr>
          <p:cNvSpPr txBox="1"/>
          <p:nvPr/>
        </p:nvSpPr>
        <p:spPr>
          <a:xfrm>
            <a:off x="6248401" y="1478578"/>
            <a:ext cx="35822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141413" algn="l"/>
                <a:tab pos="2855913" algn="l"/>
              </a:tabLst>
            </a:pPr>
            <a:r>
              <a:rPr lang="en-US" b="1" dirty="0"/>
              <a:t>CONCEPTUAL NATURE OF MAN</a:t>
            </a:r>
          </a:p>
          <a:p>
            <a:pPr>
              <a:tabLst>
                <a:tab pos="1141413" algn="l"/>
                <a:tab pos="2855913" algn="l"/>
              </a:tabLst>
            </a:pPr>
            <a:r>
              <a:rPr lang="en-US" sz="1000" dirty="0"/>
              <a:t>REASON</a:t>
            </a:r>
            <a:r>
              <a:rPr lang="en-US" sz="1000"/>
              <a:t>, UNIT ECONOMY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76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BFD7A6-DB0D-4AB3-AEAF-3C9E31DE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73" y="-98956"/>
            <a:ext cx="8218907" cy="71093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pSp>
        <p:nvGrpSpPr>
          <p:cNvPr id="62" name="Group 22">
            <a:extLst>
              <a:ext uri="{FF2B5EF4-FFF2-40B4-BE49-F238E27FC236}">
                <a16:creationId xmlns:a16="http://schemas.microsoft.com/office/drawing/2014/main" id="{7F645ADA-D6B8-49FF-92E5-4032BACB81B1}"/>
              </a:ext>
            </a:extLst>
          </p:cNvPr>
          <p:cNvGrpSpPr>
            <a:grpSpLocks/>
          </p:cNvGrpSpPr>
          <p:nvPr/>
        </p:nvGrpSpPr>
        <p:grpSpPr bwMode="auto">
          <a:xfrm>
            <a:off x="435454" y="1389726"/>
            <a:ext cx="3454415" cy="2229937"/>
            <a:chOff x="3227768" y="1627427"/>
            <a:chExt cx="3454332" cy="22291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D19941E-936A-489E-91DF-0E6B2B87930B}"/>
                </a:ext>
              </a:extLst>
            </p:cNvPr>
            <p:cNvSpPr txBox="1"/>
            <p:nvPr/>
          </p:nvSpPr>
          <p:spPr>
            <a:xfrm>
              <a:off x="3227768" y="1627427"/>
              <a:ext cx="3454332" cy="1569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Arial" charset="0"/>
                </a:rPr>
                <a:t>We start here with the nature of existence and God</a:t>
              </a:r>
            </a:p>
          </p:txBody>
        </p:sp>
        <p:sp>
          <p:nvSpPr>
            <p:cNvPr id="64" name="Right Arrow 72">
              <a:extLst>
                <a:ext uri="{FF2B5EF4-FFF2-40B4-BE49-F238E27FC236}">
                  <a16:creationId xmlns:a16="http://schemas.microsoft.com/office/drawing/2014/main" id="{E551BD10-49A1-4A8C-B21A-8D6AE4191DDB}"/>
                </a:ext>
              </a:extLst>
            </p:cNvPr>
            <p:cNvSpPr/>
            <p:nvPr/>
          </p:nvSpPr>
          <p:spPr>
            <a:xfrm rot="10800000" flipH="1">
              <a:off x="3929817" y="3361902"/>
              <a:ext cx="2127456" cy="49472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1" name="Group 181">
            <a:extLst>
              <a:ext uri="{FF2B5EF4-FFF2-40B4-BE49-F238E27FC236}">
                <a16:creationId xmlns:a16="http://schemas.microsoft.com/office/drawing/2014/main" id="{B9807135-CD8E-4B88-99F5-5ECE2C4AB35F}"/>
              </a:ext>
            </a:extLst>
          </p:cNvPr>
          <p:cNvGrpSpPr>
            <a:grpSpLocks/>
          </p:cNvGrpSpPr>
          <p:nvPr/>
        </p:nvGrpSpPr>
        <p:grpSpPr bwMode="auto">
          <a:xfrm>
            <a:off x="4818887" y="665788"/>
            <a:ext cx="5742589" cy="5566719"/>
            <a:chOff x="2401658" y="1840523"/>
            <a:chExt cx="4151542" cy="4135204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6956FE1-34B3-48DF-9BF8-E38FBC356588}"/>
                </a:ext>
              </a:extLst>
            </p:cNvPr>
            <p:cNvSpPr/>
            <p:nvPr/>
          </p:nvSpPr>
          <p:spPr>
            <a:xfrm>
              <a:off x="2438172" y="1840523"/>
              <a:ext cx="4115028" cy="411480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3" name="Group 155">
              <a:extLst>
                <a:ext uri="{FF2B5EF4-FFF2-40B4-BE49-F238E27FC236}">
                  <a16:creationId xmlns:a16="http://schemas.microsoft.com/office/drawing/2014/main" id="{C03A87C6-B971-4636-8C13-F1642110D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1658" y="1973944"/>
              <a:ext cx="3989440" cy="4001783"/>
              <a:chOff x="2409361" y="1973944"/>
              <a:chExt cx="3989440" cy="4001783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C593A12-EC18-4DE8-A0FC-2C4A0B9FB0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09361" y="3873563"/>
                <a:ext cx="76204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A10E7326-CEDD-43E6-ACBB-6585627D3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5061" y="1973944"/>
                <a:ext cx="76204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2891EAD-F779-47CF-B075-69800FB037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4010" y="2395803"/>
                <a:ext cx="76204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CAAC3AF-6675-4E05-A323-5E90A8E11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2597" y="4767859"/>
                <a:ext cx="76204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B8ACAE0-8C38-45C5-9210-928319AB2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34871" y="5899527"/>
                <a:ext cx="76204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2AC497C0-C58A-4519-BF53-EED88AFB693C}"/>
              </a:ext>
            </a:extLst>
          </p:cNvPr>
          <p:cNvSpPr txBox="1"/>
          <p:nvPr/>
        </p:nvSpPr>
        <p:spPr bwMode="auto">
          <a:xfrm>
            <a:off x="5427443" y="1821720"/>
            <a:ext cx="12725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Which Give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Rise To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B3223EC-0AC7-4D62-A79F-4ED8FF7333B6}"/>
              </a:ext>
            </a:extLst>
          </p:cNvPr>
          <p:cNvSpPr txBox="1"/>
          <p:nvPr/>
        </p:nvSpPr>
        <p:spPr bwMode="auto">
          <a:xfrm>
            <a:off x="7114095" y="1357259"/>
            <a:ext cx="1698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   Which Make  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Possible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F51988-B44F-4051-B573-788F070271D2}"/>
              </a:ext>
            </a:extLst>
          </p:cNvPr>
          <p:cNvSpPr txBox="1"/>
          <p:nvPr/>
        </p:nvSpPr>
        <p:spPr bwMode="auto">
          <a:xfrm>
            <a:off x="9132014" y="2715863"/>
            <a:ext cx="13740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Within The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Dominion of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031FAF1-D870-45F3-BC7F-D3D76F988759}"/>
              </a:ext>
            </a:extLst>
          </p:cNvPr>
          <p:cNvSpPr txBox="1"/>
          <p:nvPr/>
        </p:nvSpPr>
        <p:spPr bwMode="auto">
          <a:xfrm>
            <a:off x="8255295" y="4992324"/>
            <a:ext cx="12320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Amidst the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 Glory of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2E902C1-C974-47E3-80C4-1353B1554E51}"/>
              </a:ext>
            </a:extLst>
          </p:cNvPr>
          <p:cNvGrpSpPr/>
          <p:nvPr/>
        </p:nvGrpSpPr>
        <p:grpSpPr>
          <a:xfrm>
            <a:off x="5169148" y="102869"/>
            <a:ext cx="2520074" cy="1451679"/>
            <a:chOff x="4663448" y="-3111"/>
            <a:chExt cx="2253058" cy="130093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5C8E00A-7FDC-410F-99B8-5B3F3527D3F8}"/>
                </a:ext>
              </a:extLst>
            </p:cNvPr>
            <p:cNvGrpSpPr/>
            <p:nvPr/>
          </p:nvGrpSpPr>
          <p:grpSpPr>
            <a:xfrm>
              <a:off x="4663448" y="-3111"/>
              <a:ext cx="2253058" cy="1155041"/>
              <a:chOff x="4584822" y="-146960"/>
              <a:chExt cx="2253058" cy="1155041"/>
            </a:xfrm>
          </p:grpSpPr>
          <p:sp>
            <p:nvSpPr>
              <p:cNvPr id="155" name="Text Box 39">
                <a:extLst>
                  <a:ext uri="{FF2B5EF4-FFF2-40B4-BE49-F238E27FC236}">
                    <a16:creationId xmlns:a16="http://schemas.microsoft.com/office/drawing/2014/main" id="{3F6D70E4-3D18-4E24-854C-5630339CD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822" y="-146960"/>
                <a:ext cx="1091778" cy="855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E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ternal</a:t>
                </a:r>
              </a:p>
              <a:p>
                <a:pPr algn="ctr">
                  <a:defRPr/>
                </a:pP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Truths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F5881B9-B4A7-43E6-9288-1AF64370680F}"/>
                  </a:ext>
                </a:extLst>
              </p:cNvPr>
              <p:cNvSpPr txBox="1"/>
              <p:nvPr/>
            </p:nvSpPr>
            <p:spPr bwMode="auto">
              <a:xfrm>
                <a:off x="5478045" y="704682"/>
                <a:ext cx="1359835" cy="3033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00FF00"/>
                    </a:solidFill>
                    <a:latin typeface="+mn-lt"/>
                    <a:cs typeface="Arial" charset="0"/>
                  </a:rPr>
                  <a:t>EPISTEMOLOGY</a:t>
                </a: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58DB4F3-7550-4B54-B6DE-9F903A1D3F08}"/>
                </a:ext>
              </a:extLst>
            </p:cNvPr>
            <p:cNvGrpSpPr/>
            <p:nvPr/>
          </p:nvGrpSpPr>
          <p:grpSpPr>
            <a:xfrm rot="3158309">
              <a:off x="5141092" y="1044293"/>
              <a:ext cx="309998" cy="197070"/>
              <a:chOff x="1533601" y="-20624"/>
              <a:chExt cx="684010" cy="434833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540B18D9-D1AB-4902-9D13-3455B140B788}"/>
                  </a:ext>
                </a:extLst>
              </p:cNvPr>
              <p:cNvCxnSpPr>
                <a:cxnSpLocks/>
              </p:cNvCxnSpPr>
              <p:nvPr/>
            </p:nvCxnSpPr>
            <p:spPr>
              <a:xfrm rot="18441691">
                <a:off x="1371436" y="141541"/>
                <a:ext cx="434833" cy="110504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20BA2C5-F2DF-490A-BC19-4E3723D44AF1}"/>
                  </a:ext>
                </a:extLst>
              </p:cNvPr>
              <p:cNvCxnSpPr>
                <a:cxnSpLocks/>
              </p:cNvCxnSpPr>
              <p:nvPr/>
            </p:nvCxnSpPr>
            <p:spPr>
              <a:xfrm rot="18441691" flipV="1">
                <a:off x="1942627" y="-51026"/>
                <a:ext cx="0" cy="549969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4DE0145-049A-4439-8AF5-A3E8CAB6E96C}"/>
              </a:ext>
            </a:extLst>
          </p:cNvPr>
          <p:cNvGrpSpPr/>
          <p:nvPr/>
        </p:nvGrpSpPr>
        <p:grpSpPr>
          <a:xfrm>
            <a:off x="8800426" y="830815"/>
            <a:ext cx="2626798" cy="1322517"/>
            <a:chOff x="6375380" y="1111089"/>
            <a:chExt cx="3502393" cy="1763355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157591B-C6B2-4226-BA3F-81784A29BA57}"/>
                </a:ext>
              </a:extLst>
            </p:cNvPr>
            <p:cNvGrpSpPr/>
            <p:nvPr/>
          </p:nvGrpSpPr>
          <p:grpSpPr>
            <a:xfrm>
              <a:off x="6784455" y="1137771"/>
              <a:ext cx="3093318" cy="1736673"/>
              <a:chOff x="3828281" y="-316087"/>
              <a:chExt cx="3093318" cy="1736675"/>
            </a:xfrm>
          </p:grpSpPr>
          <p:sp>
            <p:nvSpPr>
              <p:cNvPr id="164" name="Text Box 39">
                <a:extLst>
                  <a:ext uri="{FF2B5EF4-FFF2-40B4-BE49-F238E27FC236}">
                    <a16:creationId xmlns:a16="http://schemas.microsoft.com/office/drawing/2014/main" id="{B27BFE76-C4F6-4179-9B0B-72FBB5A56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5712" y="-316087"/>
                <a:ext cx="1755887" cy="127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FF00"/>
                    </a:solidFill>
                    <a:latin typeface="+mn-lt"/>
                    <a:cs typeface="Arial" charset="0"/>
                  </a:rPr>
                  <a:t>E</a:t>
                </a:r>
                <a:r>
                  <a:rPr lang="en-US" sz="28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ternal</a:t>
                </a:r>
              </a:p>
              <a:p>
                <a:pPr algn="ctr"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Lives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C31BD1B-06C7-4EF0-8626-25ADF86350A1}"/>
                  </a:ext>
                </a:extLst>
              </p:cNvPr>
              <p:cNvSpPr txBox="1"/>
              <p:nvPr/>
            </p:nvSpPr>
            <p:spPr bwMode="auto">
              <a:xfrm>
                <a:off x="3828281" y="640887"/>
                <a:ext cx="1043619" cy="7797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VALUE </a:t>
                </a:r>
              </a:p>
              <a:p>
                <a:pPr>
                  <a:defRPr/>
                </a:pPr>
                <a:r>
                  <a:rPr lang="en-US" sz="16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ETHICS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CFD7486-4F0E-4C83-831F-47F52DED84E7}"/>
                </a:ext>
              </a:extLst>
            </p:cNvPr>
            <p:cNvGrpSpPr/>
            <p:nvPr/>
          </p:nvGrpSpPr>
          <p:grpSpPr>
            <a:xfrm rot="8253045">
              <a:off x="6375380" y="1111089"/>
              <a:ext cx="394173" cy="343009"/>
              <a:chOff x="2679954" y="3648244"/>
              <a:chExt cx="869732" cy="756845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766B31A2-59CE-480C-B28B-237A643C0EA9}"/>
                  </a:ext>
                </a:extLst>
              </p:cNvPr>
              <p:cNvCxnSpPr>
                <a:cxnSpLocks/>
              </p:cNvCxnSpPr>
              <p:nvPr/>
            </p:nvCxnSpPr>
            <p:spPr>
              <a:xfrm rot="13346955">
                <a:off x="2679954" y="3762949"/>
                <a:ext cx="261688" cy="642140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7476661-AD9E-4C02-8238-41B0BA1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13346955" flipV="1">
                <a:off x="2932204" y="3648244"/>
                <a:ext cx="617482" cy="367017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0710275-5E4A-43C0-807F-DBFE8654080E}"/>
              </a:ext>
            </a:extLst>
          </p:cNvPr>
          <p:cNvGrpSpPr/>
          <p:nvPr/>
        </p:nvGrpSpPr>
        <p:grpSpPr>
          <a:xfrm>
            <a:off x="9247784" y="3817335"/>
            <a:ext cx="2895869" cy="1533240"/>
            <a:chOff x="7161703" y="3089837"/>
            <a:chExt cx="3861161" cy="204432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85A37A9D-11B0-44F0-B20C-46CB98BBA18C}"/>
                </a:ext>
              </a:extLst>
            </p:cNvPr>
            <p:cNvGrpSpPr/>
            <p:nvPr/>
          </p:nvGrpSpPr>
          <p:grpSpPr>
            <a:xfrm>
              <a:off x="7161703" y="3862014"/>
              <a:ext cx="3861161" cy="1272143"/>
              <a:chOff x="4194860" y="-430684"/>
              <a:chExt cx="3861161" cy="1272143"/>
            </a:xfrm>
          </p:grpSpPr>
          <p:sp>
            <p:nvSpPr>
              <p:cNvPr id="173" name="Text Box 39">
                <a:extLst>
                  <a:ext uri="{FF2B5EF4-FFF2-40B4-BE49-F238E27FC236}">
                    <a16:creationId xmlns:a16="http://schemas.microsoft.com/office/drawing/2014/main" id="{E0185EB5-9AF2-4C14-BD08-B0BE401AD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5601" y="-430684"/>
                <a:ext cx="2150420" cy="1272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E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ternal</a:t>
                </a:r>
              </a:p>
              <a:p>
                <a:pPr algn="ctr">
                  <a:defRPr/>
                </a:pP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Kingdoms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13314E5-FFAD-4BE3-82AF-3F3E4C48928D}"/>
                  </a:ext>
                </a:extLst>
              </p:cNvPr>
              <p:cNvSpPr txBox="1"/>
              <p:nvPr/>
            </p:nvSpPr>
            <p:spPr bwMode="auto">
              <a:xfrm>
                <a:off x="4194860" y="-363960"/>
                <a:ext cx="1248634" cy="4514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POLITICS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A935C30-58B8-4F69-9CD0-3B51E35F0A38}"/>
                </a:ext>
              </a:extLst>
            </p:cNvPr>
            <p:cNvGrpSpPr/>
            <p:nvPr/>
          </p:nvGrpSpPr>
          <p:grpSpPr>
            <a:xfrm rot="12040055">
              <a:off x="8660569" y="3089837"/>
              <a:ext cx="486304" cy="284603"/>
              <a:chOff x="1071908" y="3744763"/>
              <a:chExt cx="1073022" cy="627973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B1B8855-C83E-493B-9053-A15E0381DA9C}"/>
                  </a:ext>
                </a:extLst>
              </p:cNvPr>
              <p:cNvCxnSpPr>
                <a:cxnSpLocks/>
              </p:cNvCxnSpPr>
              <p:nvPr/>
            </p:nvCxnSpPr>
            <p:spPr>
              <a:xfrm rot="9559945" flipH="1">
                <a:off x="1071908" y="3948021"/>
                <a:ext cx="723518" cy="256648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9458BC7-3D8D-4E38-8573-1F542DB2D914}"/>
                  </a:ext>
                </a:extLst>
              </p:cNvPr>
              <p:cNvCxnSpPr>
                <a:cxnSpLocks/>
              </p:cNvCxnSpPr>
              <p:nvPr/>
            </p:nvCxnSpPr>
            <p:spPr>
              <a:xfrm rot="9559945">
                <a:off x="1784426" y="3744763"/>
                <a:ext cx="360504" cy="627973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567F1E3-7C71-4299-B492-D141C8276B53}"/>
              </a:ext>
            </a:extLst>
          </p:cNvPr>
          <p:cNvGrpSpPr/>
          <p:nvPr/>
        </p:nvGrpSpPr>
        <p:grpSpPr>
          <a:xfrm>
            <a:off x="5715001" y="5664270"/>
            <a:ext cx="2651832" cy="1262677"/>
            <a:chOff x="4141591" y="5132500"/>
            <a:chExt cx="3535779" cy="168357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F284D01-E055-4A21-BCE4-8CC4956ED3E0}"/>
                </a:ext>
              </a:extLst>
            </p:cNvPr>
            <p:cNvGrpSpPr/>
            <p:nvPr/>
          </p:nvGrpSpPr>
          <p:grpSpPr>
            <a:xfrm>
              <a:off x="4141591" y="5132500"/>
              <a:ext cx="3100644" cy="1683570"/>
              <a:chOff x="4572003" y="41496"/>
              <a:chExt cx="3100644" cy="1683570"/>
            </a:xfrm>
          </p:grpSpPr>
          <p:sp>
            <p:nvSpPr>
              <p:cNvPr id="182" name="Text Box 39">
                <a:extLst>
                  <a:ext uri="{FF2B5EF4-FFF2-40B4-BE49-F238E27FC236}">
                    <a16:creationId xmlns:a16="http://schemas.microsoft.com/office/drawing/2014/main" id="{6E3DA790-174B-4930-9DEA-683C4F973A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3" y="452923"/>
                <a:ext cx="2084249" cy="1272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E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ternal</a:t>
                </a:r>
              </a:p>
              <a:p>
                <a:pPr algn="ctr">
                  <a:defRPr/>
                </a:pP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Creations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7F5FF01-D4B9-4C23-8188-9FBCDA2A8D02}"/>
                  </a:ext>
                </a:extLst>
              </p:cNvPr>
              <p:cNvSpPr txBox="1"/>
              <p:nvPr/>
            </p:nvSpPr>
            <p:spPr bwMode="auto">
              <a:xfrm>
                <a:off x="6078791" y="41496"/>
                <a:ext cx="1593856" cy="4514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Arial" charset="0"/>
                  </a:rPr>
                  <a:t>AESTHETICS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885DF87B-77A1-4880-A44A-994978F1EFB8}"/>
                </a:ext>
              </a:extLst>
            </p:cNvPr>
            <p:cNvGrpSpPr/>
            <p:nvPr/>
          </p:nvGrpSpPr>
          <p:grpSpPr>
            <a:xfrm rot="16878918">
              <a:off x="7334556" y="5628333"/>
              <a:ext cx="419245" cy="266382"/>
              <a:chOff x="2358697" y="4362731"/>
              <a:chExt cx="925056" cy="587766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BDCB089-81B9-4796-9441-3AFCD801C927}"/>
                  </a:ext>
                </a:extLst>
              </p:cNvPr>
              <p:cNvCxnSpPr>
                <a:cxnSpLocks/>
              </p:cNvCxnSpPr>
              <p:nvPr/>
            </p:nvCxnSpPr>
            <p:spPr>
              <a:xfrm rot="4721082" flipH="1" flipV="1">
                <a:off x="2341150" y="4467866"/>
                <a:ext cx="500178" cy="465084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7D0FF3-CEFB-4E35-825F-0FC8C0BAA1C2}"/>
                  </a:ext>
                </a:extLst>
              </p:cNvPr>
              <p:cNvCxnSpPr>
                <a:cxnSpLocks/>
              </p:cNvCxnSpPr>
              <p:nvPr/>
            </p:nvCxnSpPr>
            <p:spPr>
              <a:xfrm rot="4721082" flipH="1">
                <a:off x="2838229" y="4285746"/>
                <a:ext cx="368540" cy="522509"/>
              </a:xfrm>
              <a:prstGeom prst="line">
                <a:avLst/>
              </a:prstGeom>
              <a:ln w="57150">
                <a:solidFill>
                  <a:srgbClr val="12F2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E98FD13-3E0F-4732-A80C-25D20983E8FB}"/>
              </a:ext>
            </a:extLst>
          </p:cNvPr>
          <p:cNvGrpSpPr/>
          <p:nvPr/>
        </p:nvGrpSpPr>
        <p:grpSpPr>
          <a:xfrm>
            <a:off x="3332799" y="3099653"/>
            <a:ext cx="3000926" cy="954107"/>
            <a:chOff x="3456513" y="261871"/>
            <a:chExt cx="4001233" cy="1272144"/>
          </a:xfrm>
        </p:grpSpPr>
        <p:sp>
          <p:nvSpPr>
            <p:cNvPr id="146" name="Text Box 39">
              <a:extLst>
                <a:ext uri="{FF2B5EF4-FFF2-40B4-BE49-F238E27FC236}">
                  <a16:creationId xmlns:a16="http://schemas.microsoft.com/office/drawing/2014/main" id="{C66CF438-56D2-4F71-8AFC-D4BD33CAE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513" y="261871"/>
              <a:ext cx="1628223" cy="127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00FF00"/>
                  </a:solidFill>
                  <a:latin typeface="+mn-lt"/>
                  <a:cs typeface="Arial" charset="0"/>
                </a:rPr>
                <a:t>E</a:t>
              </a:r>
              <a:r>
                <a:rPr lang="en-US" sz="2800" dirty="0">
                  <a:solidFill>
                    <a:schemeClr val="bg1"/>
                  </a:solidFill>
                  <a:latin typeface="+mn-lt"/>
                  <a:cs typeface="Arial" charset="0"/>
                </a:rPr>
                <a:t>ternal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  <a:latin typeface="+mn-lt"/>
                  <a:cs typeface="Arial" charset="0"/>
                </a:rPr>
                <a:t>Laws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9C9C62F-7F65-4CC1-9A81-4B5417447678}"/>
                </a:ext>
              </a:extLst>
            </p:cNvPr>
            <p:cNvSpPr txBox="1"/>
            <p:nvPr/>
          </p:nvSpPr>
          <p:spPr bwMode="auto">
            <a:xfrm>
              <a:off x="5623399" y="509398"/>
              <a:ext cx="1834347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METAPHYSICS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7CA6F82-4204-43B0-8510-37BCFC70D262}"/>
              </a:ext>
            </a:extLst>
          </p:cNvPr>
          <p:cNvGrpSpPr/>
          <p:nvPr/>
        </p:nvGrpSpPr>
        <p:grpSpPr>
          <a:xfrm rot="19434887">
            <a:off x="4978910" y="4423894"/>
            <a:ext cx="362076" cy="307071"/>
            <a:chOff x="711838" y="945203"/>
            <a:chExt cx="1065219" cy="903398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7B093F8-057A-4DE6-B6A7-EFFBA83DD454}"/>
                </a:ext>
              </a:extLst>
            </p:cNvPr>
            <p:cNvCxnSpPr>
              <a:cxnSpLocks/>
            </p:cNvCxnSpPr>
            <p:nvPr/>
          </p:nvCxnSpPr>
          <p:spPr>
            <a:xfrm rot="2165113" flipV="1">
              <a:off x="711838" y="945203"/>
              <a:ext cx="284301" cy="903398"/>
            </a:xfrm>
            <a:prstGeom prst="line">
              <a:avLst/>
            </a:prstGeom>
            <a:ln w="57150">
              <a:solidFill>
                <a:srgbClr val="12F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C4D21EE-5990-4B74-885D-4C48DECA758A}"/>
                </a:ext>
              </a:extLst>
            </p:cNvPr>
            <p:cNvCxnSpPr>
              <a:cxnSpLocks/>
            </p:cNvCxnSpPr>
            <p:nvPr/>
          </p:nvCxnSpPr>
          <p:spPr>
            <a:xfrm rot="2165113" flipH="1" flipV="1">
              <a:off x="1039229" y="1305762"/>
              <a:ext cx="737828" cy="282719"/>
            </a:xfrm>
            <a:prstGeom prst="line">
              <a:avLst/>
            </a:prstGeom>
            <a:ln w="57150">
              <a:solidFill>
                <a:srgbClr val="12F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0FE29C7E-2E0F-4290-AD7D-DF4B592FC5A6}"/>
              </a:ext>
            </a:extLst>
          </p:cNvPr>
          <p:cNvSpPr txBox="1"/>
          <p:nvPr/>
        </p:nvSpPr>
        <p:spPr bwMode="auto">
          <a:xfrm>
            <a:off x="5378861" y="4396468"/>
            <a:ext cx="198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Organized In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Accordance With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1D69EC9-D16A-460E-8333-C39270468E8A}"/>
              </a:ext>
            </a:extLst>
          </p:cNvPr>
          <p:cNvSpPr txBox="1"/>
          <p:nvPr/>
        </p:nvSpPr>
        <p:spPr>
          <a:xfrm>
            <a:off x="6676716" y="2667000"/>
            <a:ext cx="1594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The Five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C78F5EA-9C2C-4CF5-8434-C8B0D73A1EC9}"/>
              </a:ext>
            </a:extLst>
          </p:cNvPr>
          <p:cNvSpPr txBox="1"/>
          <p:nvPr/>
        </p:nvSpPr>
        <p:spPr bwMode="auto">
          <a:xfrm>
            <a:off x="4545398" y="3247215"/>
            <a:ext cx="184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1B01661-BD61-4F11-BFCE-6345A4F6BE5F}"/>
              </a:ext>
            </a:extLst>
          </p:cNvPr>
          <p:cNvSpPr txBox="1"/>
          <p:nvPr/>
        </p:nvSpPr>
        <p:spPr bwMode="auto">
          <a:xfrm>
            <a:off x="6418941" y="393332"/>
            <a:ext cx="184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99EDAC1-C598-4686-94EE-5AD4E1F620DA}"/>
              </a:ext>
            </a:extLst>
          </p:cNvPr>
          <p:cNvSpPr txBox="1"/>
          <p:nvPr/>
        </p:nvSpPr>
        <p:spPr bwMode="auto">
          <a:xfrm>
            <a:off x="9888116" y="1118728"/>
            <a:ext cx="184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D2B5FC-3F7A-457C-A97C-C5710579DC61}"/>
              </a:ext>
            </a:extLst>
          </p:cNvPr>
          <p:cNvSpPr txBox="1"/>
          <p:nvPr/>
        </p:nvSpPr>
        <p:spPr bwMode="auto">
          <a:xfrm>
            <a:off x="10455721" y="4424766"/>
            <a:ext cx="184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4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51A6273-02A2-4C4E-B569-C95C2D4896CF}"/>
              </a:ext>
            </a:extLst>
          </p:cNvPr>
          <p:cNvSpPr txBox="1"/>
          <p:nvPr/>
        </p:nvSpPr>
        <p:spPr bwMode="auto">
          <a:xfrm>
            <a:off x="7276869" y="6167735"/>
            <a:ext cx="259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5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442103A-122E-422A-AEA0-287E21D1E2E4}"/>
              </a:ext>
            </a:extLst>
          </p:cNvPr>
          <p:cNvSpPr txBox="1"/>
          <p:nvPr/>
        </p:nvSpPr>
        <p:spPr>
          <a:xfrm>
            <a:off x="7187007" y="2732522"/>
            <a:ext cx="1297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+mn-lt"/>
              </a:rPr>
              <a:t>E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’s of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74CCC0-60F1-4E3C-8822-786213AA2E8C}"/>
              </a:ext>
            </a:extLst>
          </p:cNvPr>
          <p:cNvSpPr txBox="1"/>
          <p:nvPr/>
        </p:nvSpPr>
        <p:spPr>
          <a:xfrm>
            <a:off x="6629400" y="3254514"/>
            <a:ext cx="24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Eternalism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DF6C290-C9C9-457F-A01C-FFB6FBB680F7}"/>
              </a:ext>
            </a:extLst>
          </p:cNvPr>
          <p:cNvSpPr txBox="1"/>
          <p:nvPr/>
        </p:nvSpPr>
        <p:spPr bwMode="auto">
          <a:xfrm>
            <a:off x="152400" y="5219581"/>
            <a:ext cx="4708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All truth interconnected into one complete whole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9FF110F-8864-4962-8B13-BDB953CDB41A}"/>
              </a:ext>
            </a:extLst>
          </p:cNvPr>
          <p:cNvSpPr txBox="1"/>
          <p:nvPr/>
        </p:nvSpPr>
        <p:spPr bwMode="auto">
          <a:xfrm>
            <a:off x="140711" y="4572000"/>
            <a:ext cx="42026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ETERNAL ROUND</a:t>
            </a:r>
          </a:p>
        </p:txBody>
      </p:sp>
    </p:spTree>
    <p:extLst>
      <p:ext uri="{BB962C8B-B14F-4D97-AF65-F5344CB8AC3E}">
        <p14:creationId xmlns:p14="http://schemas.microsoft.com/office/powerpoint/2010/main" val="22354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5" name="Text Box 17">
            <a:extLst>
              <a:ext uri="{FF2B5EF4-FFF2-40B4-BE49-F238E27FC236}">
                <a16:creationId xmlns:a16="http://schemas.microsoft.com/office/drawing/2014/main" id="{45749FF8-3B51-45B6-8621-768BE230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FF00"/>
                </a:solidFill>
              </a:rPr>
              <a:t>GOSPEL PRIMACY ISSUES</a:t>
            </a:r>
          </a:p>
        </p:txBody>
      </p:sp>
      <p:sp>
        <p:nvSpPr>
          <p:cNvPr id="66" name="Text Box 124">
            <a:extLst>
              <a:ext uri="{FF2B5EF4-FFF2-40B4-BE49-F238E27FC236}">
                <a16:creationId xmlns:a16="http://schemas.microsoft.com/office/drawing/2014/main" id="{9CF6F723-F796-4EFA-893C-241087CA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1143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FF00"/>
                </a:solidFill>
              </a:rPr>
              <a:t>Primacy: </a:t>
            </a:r>
            <a:r>
              <a:rPr lang="en-US" altLang="en-US" sz="2800" dirty="0">
                <a:solidFill>
                  <a:schemeClr val="bg1"/>
                </a:solidFill>
              </a:rPr>
              <a:t>The state or position of being </a:t>
            </a:r>
            <a:r>
              <a:rPr lang="en-US" altLang="en-US" sz="2800" dirty="0">
                <a:solidFill>
                  <a:srgbClr val="00FF00"/>
                </a:solidFill>
              </a:rPr>
              <a:t>‘prime’ </a:t>
            </a:r>
            <a:r>
              <a:rPr lang="en-US" altLang="en-US" sz="2800" dirty="0">
                <a:solidFill>
                  <a:schemeClr val="bg1"/>
                </a:solidFill>
              </a:rPr>
              <a:t>or </a:t>
            </a:r>
            <a:r>
              <a:rPr lang="en-US" altLang="en-US" sz="2800" dirty="0">
                <a:solidFill>
                  <a:srgbClr val="00FF00"/>
                </a:solidFill>
              </a:rPr>
              <a:t>first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in order, rank, importance, or authority; the </a:t>
            </a:r>
            <a:r>
              <a:rPr lang="en-US" altLang="en-US" sz="2800" dirty="0">
                <a:solidFill>
                  <a:srgbClr val="00FF00"/>
                </a:solidFill>
              </a:rPr>
              <a:t>first</a:t>
            </a:r>
            <a:r>
              <a:rPr lang="en-US" altLang="en-US" sz="2800" dirty="0">
                <a:solidFill>
                  <a:schemeClr val="bg1"/>
                </a:solidFill>
              </a:rPr>
              <a:t> or chief place; pre-eminence, precedence, superiority. </a:t>
            </a:r>
            <a:r>
              <a:rPr lang="en-US" altLang="en-US" sz="1400" i="1" dirty="0">
                <a:solidFill>
                  <a:schemeClr val="bg1"/>
                </a:solidFill>
              </a:rPr>
              <a:t>(Oxford Dictionary)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7" name="Text Box 17">
            <a:extLst>
              <a:ext uri="{FF2B5EF4-FFF2-40B4-BE49-F238E27FC236}">
                <a16:creationId xmlns:a16="http://schemas.microsoft.com/office/drawing/2014/main" id="{91379288-3134-45ED-BA86-B5D1DB683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Putting </a:t>
            </a:r>
            <a:r>
              <a:rPr lang="en-US" altLang="en-US" sz="4000" dirty="0">
                <a:solidFill>
                  <a:srgbClr val="00FF00"/>
                </a:solidFill>
              </a:rPr>
              <a:t>First</a:t>
            </a:r>
            <a:r>
              <a:rPr lang="en-US" altLang="en-US" sz="4000" dirty="0">
                <a:solidFill>
                  <a:schemeClr val="bg1"/>
                </a:solidFill>
              </a:rPr>
              <a:t> Things </a:t>
            </a:r>
            <a:r>
              <a:rPr lang="en-US" altLang="en-US" sz="4000" dirty="0">
                <a:solidFill>
                  <a:srgbClr val="00FF00"/>
                </a:solidFill>
              </a:rPr>
              <a:t>First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8B58024-D4D6-4836-89C5-D95546AD30B7}"/>
              </a:ext>
            </a:extLst>
          </p:cNvPr>
          <p:cNvGrpSpPr/>
          <p:nvPr/>
        </p:nvGrpSpPr>
        <p:grpSpPr>
          <a:xfrm>
            <a:off x="1248647" y="4861147"/>
            <a:ext cx="8809753" cy="1827499"/>
            <a:chOff x="188913" y="4635214"/>
            <a:chExt cx="8809753" cy="1827499"/>
          </a:xfrm>
        </p:grpSpPr>
        <p:sp>
          <p:nvSpPr>
            <p:cNvPr id="69" name="Oval 129">
              <a:extLst>
                <a:ext uri="{FF2B5EF4-FFF2-40B4-BE49-F238E27FC236}">
                  <a16:creationId xmlns:a16="http://schemas.microsoft.com/office/drawing/2014/main" id="{464F346B-28A3-4B59-A8A9-A07EA4152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945" y="4635214"/>
              <a:ext cx="1752600" cy="175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Oval 129">
              <a:extLst>
                <a:ext uri="{FF2B5EF4-FFF2-40B4-BE49-F238E27FC236}">
                  <a16:creationId xmlns:a16="http://schemas.microsoft.com/office/drawing/2014/main" id="{8D99D238-7E57-4EC1-A705-02504342D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066" y="4710113"/>
              <a:ext cx="1752600" cy="175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F25C2E-6744-4054-964B-85A0E5BD0FA9}"/>
                </a:ext>
              </a:extLst>
            </p:cNvPr>
            <p:cNvSpPr txBox="1"/>
            <p:nvPr/>
          </p:nvSpPr>
          <p:spPr>
            <a:xfrm>
              <a:off x="188913" y="4806664"/>
              <a:ext cx="2478087" cy="1200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FF00"/>
                  </a:solidFill>
                  <a:latin typeface="+mn-lt"/>
                </a:rPr>
                <a:t>Which Has</a:t>
              </a:r>
            </a:p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FF00"/>
                  </a:solidFill>
                  <a:latin typeface="+mn-lt"/>
                </a:rPr>
                <a:t>Primacy the Shoes</a:t>
              </a:r>
            </a:p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FF00"/>
                  </a:solidFill>
                  <a:latin typeface="+mn-lt"/>
                </a:rPr>
                <a:t>or the Socks?</a:t>
              </a:r>
            </a:p>
          </p:txBody>
        </p:sp>
        <p:sp>
          <p:nvSpPr>
            <p:cNvPr id="72" name="Line 17">
              <a:extLst>
                <a:ext uri="{FF2B5EF4-FFF2-40B4-BE49-F238E27FC236}">
                  <a16:creationId xmlns:a16="http://schemas.microsoft.com/office/drawing/2014/main" id="{FC56F806-F159-4F84-B013-C5FEF1F973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8466" y="5575300"/>
              <a:ext cx="1447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Line 17">
              <a:extLst>
                <a:ext uri="{FF2B5EF4-FFF2-40B4-BE49-F238E27FC236}">
                  <a16:creationId xmlns:a16="http://schemas.microsoft.com/office/drawing/2014/main" id="{3DE6B3AE-2C4A-457C-B314-FDF668AB6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851" y="5575300"/>
              <a:ext cx="1436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5D17786-EF96-40F0-8D95-A841D9600001}"/>
                </a:ext>
              </a:extLst>
            </p:cNvPr>
            <p:cNvSpPr txBox="1"/>
            <p:nvPr/>
          </p:nvSpPr>
          <p:spPr bwMode="auto">
            <a:xfrm>
              <a:off x="3200400" y="5051425"/>
              <a:ext cx="722313" cy="954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1</a:t>
              </a:r>
            </a:p>
            <a:p>
              <a:pPr eaLnBrk="1" hangingPunct="1">
                <a:defRPr/>
              </a:pPr>
              <a:endParaRPr lang="en-US" sz="20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87C823-506E-4701-8CC6-7A14F42E2550}"/>
                </a:ext>
              </a:extLst>
            </p:cNvPr>
            <p:cNvSpPr txBox="1"/>
            <p:nvPr/>
          </p:nvSpPr>
          <p:spPr bwMode="auto">
            <a:xfrm>
              <a:off x="6440488" y="5070475"/>
              <a:ext cx="722312" cy="954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1</a:t>
              </a:r>
            </a:p>
            <a:p>
              <a:pPr eaLnBrk="1" hangingPunct="1">
                <a:defRPr/>
              </a:pPr>
              <a:endParaRPr lang="en-US" sz="20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2</a:t>
              </a:r>
            </a:p>
          </p:txBody>
        </p:sp>
        <p:sp>
          <p:nvSpPr>
            <p:cNvPr id="76" name="Text Box 16">
              <a:extLst>
                <a:ext uri="{FF2B5EF4-FFF2-40B4-BE49-F238E27FC236}">
                  <a16:creationId xmlns:a16="http://schemas.microsoft.com/office/drawing/2014/main" id="{C092071B-1BCA-4BCF-B5F9-84712B1A1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403" y="4954395"/>
              <a:ext cx="939681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Socks</a:t>
              </a:r>
            </a:p>
            <a:p>
              <a:pPr algn="ctr" eaLnBrk="1" hangingPunct="1">
                <a:defRPr/>
              </a:pPr>
              <a:endParaRPr lang="en-US" sz="1000" b="1" dirty="0">
                <a:latin typeface="+mn-lt"/>
              </a:endParaRPr>
            </a:p>
            <a:p>
              <a:pPr algn="ctr" eaLnBrk="1" hangingPunct="1">
                <a:defRPr/>
              </a:pPr>
              <a:endParaRPr lang="en-US" b="1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Shoes</a:t>
              </a:r>
            </a:p>
          </p:txBody>
        </p:sp>
        <p:sp>
          <p:nvSpPr>
            <p:cNvPr id="77" name="Text Box 16">
              <a:extLst>
                <a:ext uri="{FF2B5EF4-FFF2-40B4-BE49-F238E27FC236}">
                  <a16:creationId xmlns:a16="http://schemas.microsoft.com/office/drawing/2014/main" id="{74AE1992-21B1-4157-BCF3-D333F9923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985" y="4944358"/>
              <a:ext cx="939681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Shoes</a:t>
              </a:r>
            </a:p>
            <a:p>
              <a:pPr algn="ctr" eaLnBrk="1" hangingPunct="1">
                <a:defRPr/>
              </a:pPr>
              <a:endParaRPr lang="en-US" sz="1000" b="1" dirty="0">
                <a:latin typeface="+mn-lt"/>
              </a:endParaRPr>
            </a:p>
            <a:p>
              <a:pPr algn="ctr" eaLnBrk="1" hangingPunct="1">
                <a:defRPr/>
              </a:pPr>
              <a:endParaRPr lang="en-US" b="1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Socks</a:t>
              </a:r>
            </a:p>
          </p:txBody>
        </p:sp>
      </p:grpSp>
      <p:sp>
        <p:nvSpPr>
          <p:cNvPr id="78" name="Oval 129">
            <a:extLst>
              <a:ext uri="{FF2B5EF4-FFF2-40B4-BE49-F238E27FC236}">
                <a16:creationId xmlns:a16="http://schemas.microsoft.com/office/drawing/2014/main" id="{B15E3A3C-BFB2-4947-8DB5-E94D12CB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834" y="2895600"/>
            <a:ext cx="1752600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DF5590D-C438-40A9-9F85-103BFC4F6654}"/>
              </a:ext>
            </a:extLst>
          </p:cNvPr>
          <p:cNvSpPr txBox="1"/>
          <p:nvPr/>
        </p:nvSpPr>
        <p:spPr>
          <a:xfrm>
            <a:off x="1288334" y="3171825"/>
            <a:ext cx="22606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Which Has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Primacy the Cart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or the Horse?</a:t>
            </a:r>
          </a:p>
        </p:txBody>
      </p:sp>
      <p:sp>
        <p:nvSpPr>
          <p:cNvPr id="80" name="Oval 129">
            <a:extLst>
              <a:ext uri="{FF2B5EF4-FFF2-40B4-BE49-F238E27FC236}">
                <a16:creationId xmlns:a16="http://schemas.microsoft.com/office/drawing/2014/main" id="{19624D47-DE8C-4C2E-9CD3-51AC12376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802" y="2897442"/>
            <a:ext cx="1752600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CFCE1A-92E1-44C9-90B6-D1662D3002FB}"/>
              </a:ext>
            </a:extLst>
          </p:cNvPr>
          <p:cNvSpPr txBox="1"/>
          <p:nvPr/>
        </p:nvSpPr>
        <p:spPr>
          <a:xfrm>
            <a:off x="3714034" y="3555428"/>
            <a:ext cx="15986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</a:rPr>
              <a:t>Practical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AB50B46-C310-4A7B-87EF-CF1A05C18B25}"/>
              </a:ext>
            </a:extLst>
          </p:cNvPr>
          <p:cNvSpPr txBox="1"/>
          <p:nvPr/>
        </p:nvSpPr>
        <p:spPr>
          <a:xfrm>
            <a:off x="6838234" y="3592512"/>
            <a:ext cx="1665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Impractical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8283105-C4E2-492E-BC60-A1170821E227}"/>
              </a:ext>
            </a:extLst>
          </p:cNvPr>
          <p:cNvSpPr txBox="1"/>
          <p:nvPr/>
        </p:nvSpPr>
        <p:spPr bwMode="auto">
          <a:xfrm>
            <a:off x="7639921" y="3337243"/>
            <a:ext cx="722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1</a:t>
            </a:r>
          </a:p>
          <a:p>
            <a:pPr eaLnBrk="1" hangingPunct="1"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511C35-1204-4990-82AD-D4BF21161DF3}"/>
              </a:ext>
            </a:extLst>
          </p:cNvPr>
          <p:cNvSpPr txBox="1"/>
          <p:nvPr/>
        </p:nvSpPr>
        <p:spPr bwMode="auto">
          <a:xfrm>
            <a:off x="4337228" y="3290094"/>
            <a:ext cx="7223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1</a:t>
            </a:r>
          </a:p>
          <a:p>
            <a:pPr eaLnBrk="1" hangingPunct="1"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2</a:t>
            </a:r>
          </a:p>
        </p:txBody>
      </p:sp>
      <p:sp>
        <p:nvSpPr>
          <p:cNvPr id="85" name="Line 17">
            <a:extLst>
              <a:ext uri="{FF2B5EF4-FFF2-40B4-BE49-F238E27FC236}">
                <a16:creationId xmlns:a16="http://schemas.microsoft.com/office/drawing/2014/main" id="{B7DF6AA9-DFBE-4A7F-AE7C-E34BFB5FB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833" y="3757613"/>
            <a:ext cx="14398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Text Box 16">
            <a:extLst>
              <a:ext uri="{FF2B5EF4-FFF2-40B4-BE49-F238E27FC236}">
                <a16:creationId xmlns:a16="http://schemas.microsoft.com/office/drawing/2014/main" id="{18E67B3F-BB9C-41DB-A5A0-A45049C4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439" y="3204627"/>
            <a:ext cx="92788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Horse</a:t>
            </a:r>
          </a:p>
          <a:p>
            <a:pPr algn="ctr" eaLnBrk="1" hangingPunct="1">
              <a:defRPr/>
            </a:pPr>
            <a:endParaRPr lang="en-US" sz="1000" b="1" dirty="0">
              <a:latin typeface="+mn-lt"/>
            </a:endParaRPr>
          </a:p>
          <a:p>
            <a:pPr algn="ctr" eaLnBrk="1" hangingPunct="1">
              <a:defRPr/>
            </a:pPr>
            <a:endParaRPr lang="en-US" sz="10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Cart</a:t>
            </a:r>
          </a:p>
        </p:txBody>
      </p:sp>
      <p:sp>
        <p:nvSpPr>
          <p:cNvPr id="87" name="Oval 129">
            <a:extLst>
              <a:ext uri="{FF2B5EF4-FFF2-40B4-BE49-F238E27FC236}">
                <a16:creationId xmlns:a16="http://schemas.microsoft.com/office/drawing/2014/main" id="{7AA32E24-BFA2-45CC-80DD-7F5C34C94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34" y="2895600"/>
            <a:ext cx="1752600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 Box 16">
            <a:extLst>
              <a:ext uri="{FF2B5EF4-FFF2-40B4-BE49-F238E27FC236}">
                <a16:creationId xmlns:a16="http://schemas.microsoft.com/office/drawing/2014/main" id="{B12836F0-FD1B-4B48-8124-63F3D702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235404"/>
            <a:ext cx="9278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Cart</a:t>
            </a:r>
          </a:p>
          <a:p>
            <a:pPr algn="ctr" eaLnBrk="1" hangingPunct="1">
              <a:defRPr/>
            </a:pPr>
            <a:endParaRPr lang="en-US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Horse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57EFAC1A-56E0-4F11-91FC-573071A19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7551" y="3810000"/>
            <a:ext cx="156488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Oval 129">
            <a:extLst>
              <a:ext uri="{FF2B5EF4-FFF2-40B4-BE49-F238E27FC236}">
                <a16:creationId xmlns:a16="http://schemas.microsoft.com/office/drawing/2014/main" id="{DCE40A81-AA84-4D4F-8EB1-DE1D2A31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34" y="2896759"/>
            <a:ext cx="17526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392E7D4-EF38-4328-B5AC-089F4245E7E8}"/>
              </a:ext>
            </a:extLst>
          </p:cNvPr>
          <p:cNvGrpSpPr/>
          <p:nvPr/>
        </p:nvGrpSpPr>
        <p:grpSpPr>
          <a:xfrm>
            <a:off x="7017466" y="4936046"/>
            <a:ext cx="3040934" cy="1752600"/>
            <a:chOff x="462745" y="3608099"/>
            <a:chExt cx="3040934" cy="1752600"/>
          </a:xfrm>
        </p:grpSpPr>
        <p:sp>
          <p:nvSpPr>
            <p:cNvPr id="92" name="Oval 129">
              <a:extLst>
                <a:ext uri="{FF2B5EF4-FFF2-40B4-BE49-F238E27FC236}">
                  <a16:creationId xmlns:a16="http://schemas.microsoft.com/office/drawing/2014/main" id="{27995B74-BD33-4BD1-A77C-813280136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079" y="3608099"/>
              <a:ext cx="1752600" cy="1752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7D8C065-EB02-47E3-A7D4-3C03EF0554DD}"/>
                </a:ext>
              </a:extLst>
            </p:cNvPr>
            <p:cNvSpPr txBox="1"/>
            <p:nvPr/>
          </p:nvSpPr>
          <p:spPr>
            <a:xfrm>
              <a:off x="462745" y="4252941"/>
              <a:ext cx="1300162" cy="369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  <a:latin typeface="+mn-lt"/>
                </a:rPr>
                <a:t>Impractical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730FC5B-C556-427B-ABCA-9AD96F53AF6E}"/>
              </a:ext>
            </a:extLst>
          </p:cNvPr>
          <p:cNvGrpSpPr/>
          <p:nvPr/>
        </p:nvGrpSpPr>
        <p:grpSpPr>
          <a:xfrm>
            <a:off x="3985429" y="4857464"/>
            <a:ext cx="2739850" cy="1752600"/>
            <a:chOff x="3046588" y="4713288"/>
            <a:chExt cx="2739850" cy="1752600"/>
          </a:xfrm>
          <a:noFill/>
        </p:grpSpPr>
        <p:sp>
          <p:nvSpPr>
            <p:cNvPr id="95" name="Oval 129">
              <a:extLst>
                <a:ext uri="{FF2B5EF4-FFF2-40B4-BE49-F238E27FC236}">
                  <a16:creationId xmlns:a16="http://schemas.microsoft.com/office/drawing/2014/main" id="{56709FE2-F655-462C-93FE-EB8C26351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838" y="4713288"/>
              <a:ext cx="1752600" cy="1752600"/>
            </a:xfrm>
            <a:prstGeom prst="ellipse">
              <a:avLst/>
            </a:prstGeom>
            <a:grp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19D87E-F171-482B-898B-DDE1C189E281}"/>
                </a:ext>
              </a:extLst>
            </p:cNvPr>
            <p:cNvSpPr txBox="1"/>
            <p:nvPr/>
          </p:nvSpPr>
          <p:spPr>
            <a:xfrm>
              <a:off x="3046588" y="5432999"/>
              <a:ext cx="1001713" cy="369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rgbClr val="00FF00"/>
                  </a:solidFill>
                  <a:latin typeface="+mn-lt"/>
                </a:rPr>
                <a:t>Practical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5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 animBg="1"/>
      <p:bldP spid="81" grpId="0"/>
      <p:bldP spid="82" grpId="0"/>
      <p:bldP spid="83" grpId="0"/>
      <p:bldP spid="84" grpId="0"/>
      <p:bldP spid="87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9" name="Text Box 16">
            <a:extLst>
              <a:ext uri="{FF2B5EF4-FFF2-40B4-BE49-F238E27FC236}">
                <a16:creationId xmlns:a16="http://schemas.microsoft.com/office/drawing/2014/main" id="{DA29E553-8DFE-4744-88F5-3823BADAA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664" y="492125"/>
            <a:ext cx="1279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All Else</a:t>
            </a:r>
          </a:p>
          <a:p>
            <a:pPr algn="ctr" eaLnBrk="1" hangingPunct="1">
              <a:defRPr/>
            </a:pPr>
            <a:endParaRPr lang="en-US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K of God</a:t>
            </a:r>
          </a:p>
        </p:txBody>
      </p:sp>
      <p:sp>
        <p:nvSpPr>
          <p:cNvPr id="70" name="Text Box 16">
            <a:extLst>
              <a:ext uri="{FF2B5EF4-FFF2-40B4-BE49-F238E27FC236}">
                <a16:creationId xmlns:a16="http://schemas.microsoft.com/office/drawing/2014/main" id="{DED40D80-6429-4C0D-80D2-3BE3246F7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550863"/>
            <a:ext cx="1279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K of God</a:t>
            </a:r>
          </a:p>
          <a:p>
            <a:pPr algn="ctr" eaLnBrk="1" hangingPunct="1">
              <a:defRPr/>
            </a:pPr>
            <a:endParaRPr lang="en-US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All Else</a:t>
            </a:r>
          </a:p>
        </p:txBody>
      </p:sp>
      <p:sp>
        <p:nvSpPr>
          <p:cNvPr id="71" name="Line 17">
            <a:extLst>
              <a:ext uri="{FF2B5EF4-FFF2-40B4-BE49-F238E27FC236}">
                <a16:creationId xmlns:a16="http://schemas.microsoft.com/office/drawing/2014/main" id="{A851A90D-C470-4144-81A1-965C668DA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8076" y="1023143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72" name="Line 17">
            <a:extLst>
              <a:ext uri="{FF2B5EF4-FFF2-40B4-BE49-F238E27FC236}">
                <a16:creationId xmlns:a16="http://schemas.microsoft.com/office/drawing/2014/main" id="{D6C1BF83-49AF-4BB4-9323-6E7272DCA4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1076325"/>
            <a:ext cx="1531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667212-CCA6-4B7E-9AD9-161B194A368A}"/>
              </a:ext>
            </a:extLst>
          </p:cNvPr>
          <p:cNvSpPr txBox="1"/>
          <p:nvPr/>
        </p:nvSpPr>
        <p:spPr>
          <a:xfrm>
            <a:off x="0" y="641291"/>
            <a:ext cx="12192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00FF00"/>
                </a:solidFill>
                <a:latin typeface="+mn-lt"/>
              </a:rPr>
              <a:t>Putting First Things First: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RELIGIOUS REALM</a:t>
            </a:r>
          </a:p>
        </p:txBody>
      </p:sp>
      <p:sp>
        <p:nvSpPr>
          <p:cNvPr id="76" name="Text Box 124">
            <a:extLst>
              <a:ext uri="{FF2B5EF4-FFF2-40B4-BE49-F238E27FC236}">
                <a16:creationId xmlns:a16="http://schemas.microsoft.com/office/drawing/2014/main" id="{86B3AE8D-5826-4EC2-A8C3-F70DD307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615" y="1794808"/>
            <a:ext cx="37611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F00"/>
                </a:solidFill>
              </a:rPr>
              <a:t>Matthew 6:33: </a:t>
            </a:r>
            <a:r>
              <a:rPr lang="en-US" altLang="en-US" sz="2400" dirty="0">
                <a:solidFill>
                  <a:schemeClr val="bg1"/>
                </a:solidFill>
              </a:rPr>
              <a:t>“Seek ye </a:t>
            </a:r>
            <a:r>
              <a:rPr lang="en-US" altLang="en-US" sz="2400" dirty="0">
                <a:solidFill>
                  <a:srgbClr val="00FF00"/>
                </a:solidFill>
              </a:rPr>
              <a:t>first</a:t>
            </a:r>
            <a:r>
              <a:rPr lang="en-US" altLang="en-US" sz="2400" dirty="0">
                <a:solidFill>
                  <a:schemeClr val="bg1"/>
                </a:solidFill>
              </a:rPr>
              <a:t> the kingdom of God, and his righteousness; and </a:t>
            </a:r>
            <a:r>
              <a:rPr lang="en-US" altLang="en-US" sz="2400" dirty="0">
                <a:solidFill>
                  <a:srgbClr val="FFFF00"/>
                </a:solidFill>
              </a:rPr>
              <a:t>[then] </a:t>
            </a:r>
            <a:r>
              <a:rPr lang="en-US" altLang="en-US" sz="2400" dirty="0">
                <a:solidFill>
                  <a:schemeClr val="bg1"/>
                </a:solidFill>
              </a:rPr>
              <a:t>all these things shall be added unto you.”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72D27217-E2DB-4165-9CD9-57EA559F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FF00"/>
                </a:solidFill>
              </a:rPr>
              <a:t>GOSPEL PRIMACY ISSUES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0264AFF-6F05-4B80-9210-10AA851B3FBF}"/>
              </a:ext>
            </a:extLst>
          </p:cNvPr>
          <p:cNvGrpSpPr/>
          <p:nvPr/>
        </p:nvGrpSpPr>
        <p:grpSpPr>
          <a:xfrm>
            <a:off x="67123" y="4347083"/>
            <a:ext cx="8150013" cy="1827499"/>
            <a:chOff x="614241" y="4635214"/>
            <a:chExt cx="8150013" cy="1827499"/>
          </a:xfrm>
        </p:grpSpPr>
        <p:sp>
          <p:nvSpPr>
            <p:cNvPr id="84" name="Oval 129">
              <a:extLst>
                <a:ext uri="{FF2B5EF4-FFF2-40B4-BE49-F238E27FC236}">
                  <a16:creationId xmlns:a16="http://schemas.microsoft.com/office/drawing/2014/main" id="{DDD9AB94-A49F-4621-8501-09E10D89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945" y="4635214"/>
              <a:ext cx="1752600" cy="175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5" name="Oval 129">
              <a:extLst>
                <a:ext uri="{FF2B5EF4-FFF2-40B4-BE49-F238E27FC236}">
                  <a16:creationId xmlns:a16="http://schemas.microsoft.com/office/drawing/2014/main" id="{41C73872-C52E-43C5-B577-85714515A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654" y="4710113"/>
              <a:ext cx="1752600" cy="175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F68D453-F6AB-498C-8CE7-653C896FE49B}"/>
                </a:ext>
              </a:extLst>
            </p:cNvPr>
            <p:cNvSpPr txBox="1"/>
            <p:nvPr/>
          </p:nvSpPr>
          <p:spPr>
            <a:xfrm>
              <a:off x="614241" y="4806664"/>
              <a:ext cx="221887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n-lt"/>
                </a:rPr>
                <a:t>Which has primacy 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n-lt"/>
                </a:rPr>
                <a:t>justice or mercy?</a:t>
              </a:r>
            </a:p>
          </p:txBody>
        </p:sp>
        <p:sp>
          <p:nvSpPr>
            <p:cNvPr id="87" name="Line 17">
              <a:extLst>
                <a:ext uri="{FF2B5EF4-FFF2-40B4-BE49-F238E27FC236}">
                  <a16:creationId xmlns:a16="http://schemas.microsoft.com/office/drawing/2014/main" id="{6C3B06A4-FD9B-4F0B-B5D9-76BD65850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6518" y="5575300"/>
              <a:ext cx="1447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8" name="Line 17">
              <a:extLst>
                <a:ext uri="{FF2B5EF4-FFF2-40B4-BE49-F238E27FC236}">
                  <a16:creationId xmlns:a16="http://schemas.microsoft.com/office/drawing/2014/main" id="{399E5AEF-8E7C-42F4-A4E0-4C6AB8892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851" y="5575300"/>
              <a:ext cx="1436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AB774F-9E06-4531-A7AA-98C823B9BB73}"/>
                </a:ext>
              </a:extLst>
            </p:cNvPr>
            <p:cNvSpPr txBox="1"/>
            <p:nvPr/>
          </p:nvSpPr>
          <p:spPr bwMode="auto">
            <a:xfrm>
              <a:off x="3200400" y="5051425"/>
              <a:ext cx="722313" cy="954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1</a:t>
              </a:r>
            </a:p>
            <a:p>
              <a:pPr eaLnBrk="1" hangingPunct="1">
                <a:defRPr/>
              </a:pPr>
              <a:endParaRPr lang="en-US" sz="20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4F435ED-F50D-44B4-B8AA-6434CA207D45}"/>
                </a:ext>
              </a:extLst>
            </p:cNvPr>
            <p:cNvSpPr txBox="1"/>
            <p:nvPr/>
          </p:nvSpPr>
          <p:spPr bwMode="auto">
            <a:xfrm>
              <a:off x="6262118" y="5070475"/>
              <a:ext cx="722312" cy="954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1</a:t>
              </a:r>
            </a:p>
            <a:p>
              <a:pPr eaLnBrk="1" hangingPunct="1">
                <a:defRPr/>
              </a:pPr>
              <a:endParaRPr lang="en-US" sz="20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 2</a:t>
              </a:r>
            </a:p>
          </p:txBody>
        </p:sp>
        <p:sp>
          <p:nvSpPr>
            <p:cNvPr id="91" name="Text Box 16">
              <a:extLst>
                <a:ext uri="{FF2B5EF4-FFF2-40B4-BE49-F238E27FC236}">
                  <a16:creationId xmlns:a16="http://schemas.microsoft.com/office/drawing/2014/main" id="{2494A83B-23EA-4B4C-9F93-B580B68A6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10" y="4945163"/>
              <a:ext cx="103881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Justice</a:t>
              </a:r>
            </a:p>
            <a:p>
              <a:pPr algn="ctr" eaLnBrk="1" hangingPunct="1">
                <a:defRPr/>
              </a:pPr>
              <a:endParaRPr lang="en-US" sz="1000" b="1" dirty="0">
                <a:latin typeface="+mn-lt"/>
              </a:endParaRPr>
            </a:p>
            <a:p>
              <a:pPr algn="ctr" eaLnBrk="1" hangingPunct="1">
                <a:defRPr/>
              </a:pPr>
              <a:endParaRPr lang="en-US" sz="1000" b="1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Mercy</a:t>
              </a:r>
            </a:p>
          </p:txBody>
        </p:sp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31923497-1E0F-41C3-BB84-EEC88E9E9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4463" y="4981464"/>
              <a:ext cx="103881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Mercy</a:t>
              </a:r>
            </a:p>
            <a:p>
              <a:pPr algn="ctr" eaLnBrk="1" hangingPunct="1">
                <a:defRPr/>
              </a:pPr>
              <a:endParaRPr lang="en-US" sz="1000" b="1" dirty="0">
                <a:latin typeface="+mn-lt"/>
              </a:endParaRPr>
            </a:p>
            <a:p>
              <a:pPr algn="ctr" eaLnBrk="1" hangingPunct="1">
                <a:defRPr/>
              </a:pPr>
              <a:endParaRPr lang="en-US" sz="1000" b="1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2400" b="1" dirty="0">
                  <a:latin typeface="+mn-lt"/>
                </a:rPr>
                <a:t>Justice</a:t>
              </a:r>
            </a:p>
          </p:txBody>
        </p:sp>
      </p:grpSp>
      <p:sp>
        <p:nvSpPr>
          <p:cNvPr id="93" name="Oval 129">
            <a:extLst>
              <a:ext uri="{FF2B5EF4-FFF2-40B4-BE49-F238E27FC236}">
                <a16:creationId xmlns:a16="http://schemas.microsoft.com/office/drawing/2014/main" id="{EFA0F743-7AB0-4508-A39E-2D98BCD8C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209" y="1794808"/>
            <a:ext cx="1752600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5B7675-2B04-48D4-8C5C-05BD5A7021F3}"/>
              </a:ext>
            </a:extLst>
          </p:cNvPr>
          <p:cNvSpPr txBox="1"/>
          <p:nvPr/>
        </p:nvSpPr>
        <p:spPr>
          <a:xfrm>
            <a:off x="0" y="2071033"/>
            <a:ext cx="216116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Which has primacy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the Kingdom of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God or all else?</a:t>
            </a:r>
          </a:p>
        </p:txBody>
      </p:sp>
      <p:sp>
        <p:nvSpPr>
          <p:cNvPr id="95" name="Oval 129">
            <a:extLst>
              <a:ext uri="{FF2B5EF4-FFF2-40B4-BE49-F238E27FC236}">
                <a16:creationId xmlns:a16="http://schemas.microsoft.com/office/drawing/2014/main" id="{3C9C48BB-82FC-46FA-9AEC-21022922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177" y="1796650"/>
            <a:ext cx="1752600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94EB95B-1130-4A02-ABF3-5E44393D326A}"/>
              </a:ext>
            </a:extLst>
          </p:cNvPr>
          <p:cNvSpPr txBox="1"/>
          <p:nvPr/>
        </p:nvSpPr>
        <p:spPr>
          <a:xfrm>
            <a:off x="2209800" y="2454636"/>
            <a:ext cx="1182775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</a:rPr>
              <a:t>True Piety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AF8C736-BBE8-44C9-B35F-6B134DE9EE5F}"/>
              </a:ext>
            </a:extLst>
          </p:cNvPr>
          <p:cNvSpPr txBox="1"/>
          <p:nvPr/>
        </p:nvSpPr>
        <p:spPr>
          <a:xfrm>
            <a:off x="5410200" y="2491720"/>
            <a:ext cx="934562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Idolatry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95099D-57E6-428A-8B02-FAF6FF02C9E7}"/>
              </a:ext>
            </a:extLst>
          </p:cNvPr>
          <p:cNvSpPr txBox="1"/>
          <p:nvPr/>
        </p:nvSpPr>
        <p:spPr bwMode="auto">
          <a:xfrm>
            <a:off x="5638800" y="2236451"/>
            <a:ext cx="722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1</a:t>
            </a:r>
          </a:p>
          <a:p>
            <a:pPr eaLnBrk="1" hangingPunct="1"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497DBF-DC54-4F23-B8F0-5021AC9AB973}"/>
              </a:ext>
            </a:extLst>
          </p:cNvPr>
          <p:cNvSpPr txBox="1"/>
          <p:nvPr/>
        </p:nvSpPr>
        <p:spPr bwMode="auto">
          <a:xfrm>
            <a:off x="2700603" y="2189302"/>
            <a:ext cx="7223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1</a:t>
            </a:r>
          </a:p>
          <a:p>
            <a:pPr eaLnBrk="1" hangingPunct="1"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Arial" charset="0"/>
              </a:rPr>
              <a:t>Tier 2</a:t>
            </a:r>
          </a:p>
        </p:txBody>
      </p:sp>
      <p:sp>
        <p:nvSpPr>
          <p:cNvPr id="100" name="Line 17">
            <a:extLst>
              <a:ext uri="{FF2B5EF4-FFF2-40B4-BE49-F238E27FC236}">
                <a16:creationId xmlns:a16="http://schemas.microsoft.com/office/drawing/2014/main" id="{8398AA43-C5B2-4A4F-A407-AF7CEC5E9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199" y="2633008"/>
            <a:ext cx="14398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 Box 16">
            <a:extLst>
              <a:ext uri="{FF2B5EF4-FFF2-40B4-BE49-F238E27FC236}">
                <a16:creationId xmlns:a16="http://schemas.microsoft.com/office/drawing/2014/main" id="{4D37D037-A30B-451B-8108-DD58D997A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997" y="2099608"/>
            <a:ext cx="127951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K of God</a:t>
            </a:r>
          </a:p>
          <a:p>
            <a:pPr algn="ctr" eaLnBrk="1" hangingPunct="1">
              <a:defRPr/>
            </a:pPr>
            <a:endParaRPr lang="en-US" sz="1000" b="1" dirty="0">
              <a:latin typeface="+mn-lt"/>
            </a:endParaRPr>
          </a:p>
          <a:p>
            <a:pPr algn="ctr" eaLnBrk="1" hangingPunct="1">
              <a:defRPr/>
            </a:pPr>
            <a:endParaRPr lang="en-US" sz="10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All Else</a:t>
            </a:r>
          </a:p>
        </p:txBody>
      </p:sp>
      <p:sp>
        <p:nvSpPr>
          <p:cNvPr id="102" name="Oval 129">
            <a:extLst>
              <a:ext uri="{FF2B5EF4-FFF2-40B4-BE49-F238E27FC236}">
                <a16:creationId xmlns:a16="http://schemas.microsoft.com/office/drawing/2014/main" id="{25F0663B-677F-44EF-9BAF-88C156534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034" y="1794808"/>
            <a:ext cx="1752600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 Box 16">
            <a:extLst>
              <a:ext uri="{FF2B5EF4-FFF2-40B4-BE49-F238E27FC236}">
                <a16:creationId xmlns:a16="http://schemas.microsoft.com/office/drawing/2014/main" id="{63287F45-68EF-4BC3-9150-312CADF08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984" y="2130385"/>
            <a:ext cx="12795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All Else</a:t>
            </a:r>
          </a:p>
          <a:p>
            <a:pPr algn="ctr" eaLnBrk="1" hangingPunct="1">
              <a:defRPr/>
            </a:pPr>
            <a:endParaRPr lang="en-US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K of God</a:t>
            </a:r>
          </a:p>
        </p:txBody>
      </p:sp>
      <p:sp>
        <p:nvSpPr>
          <p:cNvPr id="104" name="Line 17">
            <a:extLst>
              <a:ext uri="{FF2B5EF4-FFF2-40B4-BE49-F238E27FC236}">
                <a16:creationId xmlns:a16="http://schemas.microsoft.com/office/drawing/2014/main" id="{19B56E00-0839-4505-80EF-3D1D0392C9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2685395"/>
            <a:ext cx="156488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5" name="Oval 129">
            <a:extLst>
              <a:ext uri="{FF2B5EF4-FFF2-40B4-BE49-F238E27FC236}">
                <a16:creationId xmlns:a16="http://schemas.microsoft.com/office/drawing/2014/main" id="{2AFBEB6E-65B1-4E58-834E-12CFACA1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066" y="1791176"/>
            <a:ext cx="1752600" cy="17695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EA7017A-931C-424F-9327-60009788CBC4}"/>
              </a:ext>
            </a:extLst>
          </p:cNvPr>
          <p:cNvGrpSpPr/>
          <p:nvPr/>
        </p:nvGrpSpPr>
        <p:grpSpPr>
          <a:xfrm>
            <a:off x="5329238" y="4421982"/>
            <a:ext cx="2887898" cy="1752600"/>
            <a:chOff x="615781" y="3608099"/>
            <a:chExt cx="2887898" cy="1752600"/>
          </a:xfrm>
        </p:grpSpPr>
        <p:sp>
          <p:nvSpPr>
            <p:cNvPr id="107" name="Oval 129">
              <a:extLst>
                <a:ext uri="{FF2B5EF4-FFF2-40B4-BE49-F238E27FC236}">
                  <a16:creationId xmlns:a16="http://schemas.microsoft.com/office/drawing/2014/main" id="{C442C346-51E1-4DE4-B83D-01EBCA51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079" y="3608099"/>
              <a:ext cx="1752600" cy="1752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C596B56-BFC4-48F0-BCD8-233295ABA6D7}"/>
                </a:ext>
              </a:extLst>
            </p:cNvPr>
            <p:cNvSpPr txBox="1"/>
            <p:nvPr/>
          </p:nvSpPr>
          <p:spPr>
            <a:xfrm>
              <a:off x="615781" y="4252941"/>
              <a:ext cx="1300162" cy="369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  <a:latin typeface="+mn-lt"/>
                </a:rPr>
                <a:t>Willful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F5F23E-9825-4FB0-809F-49CA1D51B267}"/>
              </a:ext>
            </a:extLst>
          </p:cNvPr>
          <p:cNvGrpSpPr/>
          <p:nvPr/>
        </p:nvGrpSpPr>
        <p:grpSpPr>
          <a:xfrm>
            <a:off x="2378577" y="4343400"/>
            <a:ext cx="2739850" cy="1752600"/>
            <a:chOff x="3046588" y="4713288"/>
            <a:chExt cx="2739850" cy="1752600"/>
          </a:xfrm>
          <a:noFill/>
        </p:grpSpPr>
        <p:sp>
          <p:nvSpPr>
            <p:cNvPr id="110" name="Oval 129">
              <a:extLst>
                <a:ext uri="{FF2B5EF4-FFF2-40B4-BE49-F238E27FC236}">
                  <a16:creationId xmlns:a16="http://schemas.microsoft.com/office/drawing/2014/main" id="{0AE18E54-68DB-47A4-AF76-27A694504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838" y="4713288"/>
              <a:ext cx="1752600" cy="1752600"/>
            </a:xfrm>
            <a:prstGeom prst="ellipse">
              <a:avLst/>
            </a:prstGeom>
            <a:grp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BAA87CF-B2F4-4F4A-B4BD-118AA8E9248B}"/>
                </a:ext>
              </a:extLst>
            </p:cNvPr>
            <p:cNvSpPr txBox="1"/>
            <p:nvPr/>
          </p:nvSpPr>
          <p:spPr>
            <a:xfrm>
              <a:off x="3046588" y="5432999"/>
              <a:ext cx="1001713" cy="369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rgbClr val="00FF00"/>
                  </a:solidFill>
                  <a:latin typeface="+mn-lt"/>
                </a:rPr>
                <a:t>Lawful</a:t>
              </a: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78C1A6-A942-4AD7-8CF0-2F9B9A51CDA7}"/>
              </a:ext>
            </a:extLst>
          </p:cNvPr>
          <p:cNvSpPr/>
          <p:nvPr/>
        </p:nvSpPr>
        <p:spPr>
          <a:xfrm>
            <a:off x="8350647" y="4309408"/>
            <a:ext cx="3761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+mn-lt"/>
              </a:rPr>
              <a:t>Alma 42:25: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“What, do ye suppose that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mercy can rob justice?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I say unto you, Nay; not one whit. If so, God would cease to be God.”</a:t>
            </a:r>
          </a:p>
        </p:txBody>
      </p:sp>
    </p:spTree>
    <p:extLst>
      <p:ext uri="{BB962C8B-B14F-4D97-AF65-F5344CB8AC3E}">
        <p14:creationId xmlns:p14="http://schemas.microsoft.com/office/powerpoint/2010/main" val="76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3" grpId="0" animBg="1"/>
      <p:bldP spid="94" grpId="0"/>
      <p:bldP spid="95" grpId="0" animBg="1"/>
      <p:bldP spid="96" grpId="0"/>
      <p:bldP spid="97" grpId="0"/>
      <p:bldP spid="98" grpId="0"/>
      <p:bldP spid="99" grpId="0"/>
      <p:bldP spid="102" grpId="0" animBg="1"/>
      <p:bldP spid="105" grpId="0" animBg="1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6842FB-1800-42EA-83C4-7B8D6877B9B8}"/>
              </a:ext>
            </a:extLst>
          </p:cNvPr>
          <p:cNvSpPr txBox="1"/>
          <p:nvPr/>
        </p:nvSpPr>
        <p:spPr>
          <a:xfrm>
            <a:off x="170329" y="1295400"/>
            <a:ext cx="1219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FIRST</a:t>
            </a:r>
            <a:endParaRPr lang="en-US" sz="32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1AC14D-60D2-4BA1-9BDB-FA09827AC779}"/>
              </a:ext>
            </a:extLst>
          </p:cNvPr>
          <p:cNvSpPr txBox="1"/>
          <p:nvPr/>
        </p:nvSpPr>
        <p:spPr>
          <a:xfrm>
            <a:off x="1409366" y="1320501"/>
            <a:ext cx="106123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FF00"/>
                </a:solidFill>
                <a:latin typeface="+mn-lt"/>
              </a:rPr>
              <a:t>Matthew 6:33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“Seek ye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first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the kingdom of God, and his righteousness; and </a:t>
            </a: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[then]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all these things shall be added unto you.”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EDD740A-67F4-489F-B079-832129B7ADC3}"/>
              </a:ext>
            </a:extLst>
          </p:cNvPr>
          <p:cNvSpPr txBox="1"/>
          <p:nvPr/>
        </p:nvSpPr>
        <p:spPr>
          <a:xfrm>
            <a:off x="182099" y="2371806"/>
            <a:ext cx="1219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IF</a:t>
            </a:r>
            <a:endParaRPr lang="en-US" sz="32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0A0A407-DAE0-4F14-A341-F5D0A9883872}"/>
              </a:ext>
            </a:extLst>
          </p:cNvPr>
          <p:cNvSpPr txBox="1"/>
          <p:nvPr/>
        </p:nvSpPr>
        <p:spPr>
          <a:xfrm>
            <a:off x="1409365" y="2362200"/>
            <a:ext cx="10492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FF00"/>
                </a:solidFill>
                <a:latin typeface="+mn-lt"/>
              </a:rPr>
              <a:t>D&amp;C 11:5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“Therefore,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if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you will ask of me </a:t>
            </a: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[then]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you shall receive;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if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you will knock </a:t>
            </a: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[then]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it shall be opened unto you.”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33C7947-F28F-4FD8-B59B-9DD07798F7EC}"/>
              </a:ext>
            </a:extLst>
          </p:cNvPr>
          <p:cNvSpPr txBox="1"/>
          <p:nvPr/>
        </p:nvSpPr>
        <p:spPr>
          <a:xfrm>
            <a:off x="152400" y="3527001"/>
            <a:ext cx="1104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NOT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C204784-F79A-4ABF-8A32-B2E057303630}"/>
              </a:ext>
            </a:extLst>
          </p:cNvPr>
          <p:cNvSpPr txBox="1"/>
          <p:nvPr/>
        </p:nvSpPr>
        <p:spPr>
          <a:xfrm>
            <a:off x="1430880" y="3505200"/>
            <a:ext cx="104709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FF00"/>
                </a:solidFill>
                <a:latin typeface="+mn-lt"/>
              </a:rPr>
              <a:t>D&amp;C 11:21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“Seek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to declare my word, but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first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seek to obtain my word, and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then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shall your tongue be loosed;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then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if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you desire,</a:t>
            </a: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you shall have my Spirit and my word, yea, the power of God unto the convincing of men.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F368D0-40D1-4B6D-AFA3-797C0117246F}"/>
              </a:ext>
            </a:extLst>
          </p:cNvPr>
          <p:cNvSpPr txBox="1"/>
          <p:nvPr/>
        </p:nvSpPr>
        <p:spPr>
          <a:xfrm>
            <a:off x="211681" y="5334000"/>
            <a:ext cx="1219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THEN</a:t>
            </a:r>
            <a:endParaRPr lang="en-US" sz="32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E1632C-4385-4EFD-9E5D-99E363E7DFED}"/>
              </a:ext>
            </a:extLst>
          </p:cNvPr>
          <p:cNvSpPr txBox="1"/>
          <p:nvPr/>
        </p:nvSpPr>
        <p:spPr>
          <a:xfrm>
            <a:off x="1401298" y="5382161"/>
            <a:ext cx="10500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FF00"/>
                </a:solidFill>
                <a:latin typeface="+mn-lt"/>
              </a:rPr>
              <a:t>D&amp;C 6:7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“Seek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for riches but </a:t>
            </a: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[first]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for wisdom, and behold, </a:t>
            </a: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[then]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mysteries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of God shall be unfolded unto you, and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then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shall you be made rich. Behold, he that hath eternal life is rich.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D7F9773-7D7B-45ED-8136-DB7678D4AEFF}"/>
              </a:ext>
            </a:extLst>
          </p:cNvPr>
          <p:cNvSpPr/>
          <p:nvPr/>
        </p:nvSpPr>
        <p:spPr>
          <a:xfrm>
            <a:off x="290123" y="304800"/>
            <a:ext cx="1881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  <a:latin typeface="+mn-lt"/>
              </a:rPr>
              <a:t>EXAMPLES</a:t>
            </a:r>
            <a:endParaRPr lang="en-US" altLang="en-US" sz="28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63112B-B8D3-4579-8B80-29A10B9F5732}"/>
              </a:ext>
            </a:extLst>
          </p:cNvPr>
          <p:cNvSpPr/>
          <p:nvPr/>
        </p:nvSpPr>
        <p:spPr>
          <a:xfrm>
            <a:off x="2147161" y="360010"/>
            <a:ext cx="9754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Note that the companion primacy word is sometimes out of order, sometimes hidden.</a:t>
            </a:r>
            <a:endParaRPr lang="en-US" altLang="en-US" sz="2800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03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93D7487E-CD58-449D-B081-512CA2C7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84438"/>
            <a:ext cx="89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Sabbath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Man</a:t>
            </a:r>
          </a:p>
        </p:txBody>
      </p:sp>
      <p:sp>
        <p:nvSpPr>
          <p:cNvPr id="70" name="Line 5">
            <a:extLst>
              <a:ext uri="{FF2B5EF4-FFF2-40B4-BE49-F238E27FC236}">
                <a16:creationId xmlns:a16="http://schemas.microsoft.com/office/drawing/2014/main" id="{95F9C05F-86C8-4DCF-9CC4-98BBFF7D2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4324" y="2805111"/>
            <a:ext cx="42862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C24DCF33-5405-4626-87DB-57329964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719138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Shoes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Socks</a:t>
            </a:r>
          </a:p>
        </p:txBody>
      </p:sp>
      <p:sp>
        <p:nvSpPr>
          <p:cNvPr id="73" name="Line 8">
            <a:extLst>
              <a:ext uri="{FF2B5EF4-FFF2-40B4-BE49-F238E27FC236}">
                <a16:creationId xmlns:a16="http://schemas.microsoft.com/office/drawing/2014/main" id="{C5C1F3DF-6076-4FBB-9C10-A1D47CB3A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9113" y="1039813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192C677F-4B13-463A-81D5-611EED3F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719138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Socks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Shoes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id="{9BD94A33-010F-468A-8812-01D1BB970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0038" y="1039813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5C351044-9B2E-4ABB-8165-20F9C2F5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444" y="2474912"/>
            <a:ext cx="801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Sabbath</a:t>
            </a:r>
          </a:p>
        </p:txBody>
      </p:sp>
      <p:sp>
        <p:nvSpPr>
          <p:cNvPr id="78" name="Line 14">
            <a:extLst>
              <a:ext uri="{FF2B5EF4-FFF2-40B4-BE49-F238E27FC236}">
                <a16:creationId xmlns:a16="http://schemas.microsoft.com/office/drawing/2014/main" id="{AA2CED3B-4086-4A6F-9293-503E43F8D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1507" y="2795586"/>
            <a:ext cx="556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16">
            <a:extLst>
              <a:ext uri="{FF2B5EF4-FFF2-40B4-BE49-F238E27FC236}">
                <a16:creationId xmlns:a16="http://schemas.microsoft.com/office/drawing/2014/main" id="{7C413AF2-45E9-405A-829C-6E76A4C9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012" y="2514600"/>
            <a:ext cx="814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Miracle</a:t>
            </a:r>
          </a:p>
        </p:txBody>
      </p:sp>
      <p:sp>
        <p:nvSpPr>
          <p:cNvPr id="80" name="Line 17">
            <a:extLst>
              <a:ext uri="{FF2B5EF4-FFF2-40B4-BE49-F238E27FC236}">
                <a16:creationId xmlns:a16="http://schemas.microsoft.com/office/drawing/2014/main" id="{B79276EB-3F0C-4F82-B0B9-3F7162187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7776" y="2835269"/>
            <a:ext cx="531812" cy="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Text Box 19">
            <a:extLst>
              <a:ext uri="{FF2B5EF4-FFF2-40B4-BE49-F238E27FC236}">
                <a16:creationId xmlns:a16="http://schemas.microsoft.com/office/drawing/2014/main" id="{33393041-CA2F-4374-B9EE-917BE88C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1838" y="2514600"/>
            <a:ext cx="852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Miracle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</p:txBody>
      </p:sp>
      <p:sp>
        <p:nvSpPr>
          <p:cNvPr id="82" name="Line 20">
            <a:extLst>
              <a:ext uri="{FF2B5EF4-FFF2-40B4-BE49-F238E27FC236}">
                <a16:creationId xmlns:a16="http://schemas.microsoft.com/office/drawing/2014/main" id="{ED752F68-4C63-4991-92A5-8A7628104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2835269"/>
            <a:ext cx="439737" cy="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Text Box 22">
            <a:extLst>
              <a:ext uri="{FF2B5EF4-FFF2-40B4-BE49-F238E27FC236}">
                <a16:creationId xmlns:a16="http://schemas.microsoft.com/office/drawing/2014/main" id="{6059ECFF-C2E5-40EA-B907-E688FFDEB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731838"/>
            <a:ext cx="55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Cart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Horse</a:t>
            </a:r>
          </a:p>
        </p:txBody>
      </p:sp>
      <p:sp>
        <p:nvSpPr>
          <p:cNvPr id="87" name="Text Box 25">
            <a:extLst>
              <a:ext uri="{FF2B5EF4-FFF2-40B4-BE49-F238E27FC236}">
                <a16:creationId xmlns:a16="http://schemas.microsoft.com/office/drawing/2014/main" id="{CFBD21EF-83B0-41D9-A1EA-F3A0D680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731838"/>
            <a:ext cx="55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Horse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Cart</a:t>
            </a:r>
          </a:p>
        </p:txBody>
      </p:sp>
      <p:sp>
        <p:nvSpPr>
          <p:cNvPr id="89" name="Line 28">
            <a:extLst>
              <a:ext uri="{FF2B5EF4-FFF2-40B4-BE49-F238E27FC236}">
                <a16:creationId xmlns:a16="http://schemas.microsoft.com/office/drawing/2014/main" id="{7506AB26-2557-42D4-A4A6-B1CD34EDD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0"/>
            <a:ext cx="0" cy="6858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9">
            <a:extLst>
              <a:ext uri="{FF2B5EF4-FFF2-40B4-BE49-F238E27FC236}">
                <a16:creationId xmlns:a16="http://schemas.microsoft.com/office/drawing/2014/main" id="{FBFA43DC-5734-4718-95BC-3FD93F8D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4075" y="0"/>
            <a:ext cx="0" cy="6845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31">
            <a:extLst>
              <a:ext uri="{FF2B5EF4-FFF2-40B4-BE49-F238E27FC236}">
                <a16:creationId xmlns:a16="http://schemas.microsoft.com/office/drawing/2014/main" id="{B87F107D-C849-4C4A-B935-4B21B505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61" y="1857375"/>
            <a:ext cx="163988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Sabbath / Man</a:t>
            </a:r>
          </a:p>
        </p:txBody>
      </p:sp>
      <p:sp>
        <p:nvSpPr>
          <p:cNvPr id="93" name="Text Box 32">
            <a:extLst>
              <a:ext uri="{FF2B5EF4-FFF2-40B4-BE49-F238E27FC236}">
                <a16:creationId xmlns:a16="http://schemas.microsoft.com/office/drawing/2014/main" id="{AC95E6DC-136E-4931-A703-B5DAF55F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300" y="1851025"/>
            <a:ext cx="170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 / Miracles</a:t>
            </a:r>
          </a:p>
        </p:txBody>
      </p:sp>
      <p:sp>
        <p:nvSpPr>
          <p:cNvPr id="94" name="Text Box 33">
            <a:extLst>
              <a:ext uri="{FF2B5EF4-FFF2-40B4-BE49-F238E27FC236}">
                <a16:creationId xmlns:a16="http://schemas.microsoft.com/office/drawing/2014/main" id="{38578E36-84A5-40B5-8A94-15EA69A9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1857375"/>
            <a:ext cx="188753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Body / Spirit</a:t>
            </a:r>
          </a:p>
        </p:txBody>
      </p:sp>
      <p:sp>
        <p:nvSpPr>
          <p:cNvPr id="95" name="Text Box 34">
            <a:extLst>
              <a:ext uri="{FF2B5EF4-FFF2-40B4-BE49-F238E27FC236}">
                <a16:creationId xmlns:a16="http://schemas.microsoft.com/office/drawing/2014/main" id="{797883F5-D11F-4934-9BB1-C700A8A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828800"/>
            <a:ext cx="17494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Spiritual / Temporal</a:t>
            </a:r>
          </a:p>
        </p:txBody>
      </p:sp>
      <p:sp>
        <p:nvSpPr>
          <p:cNvPr id="96" name="Text Box 35">
            <a:extLst>
              <a:ext uri="{FF2B5EF4-FFF2-40B4-BE49-F238E27FC236}">
                <a16:creationId xmlns:a16="http://schemas.microsoft.com/office/drawing/2014/main" id="{D4C11E4D-49DA-44AF-AF5D-52F3D9CB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3657600"/>
            <a:ext cx="1933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God / Reality</a:t>
            </a:r>
          </a:p>
        </p:txBody>
      </p:sp>
      <p:sp>
        <p:nvSpPr>
          <p:cNvPr id="97" name="Text Box 36">
            <a:extLst>
              <a:ext uri="{FF2B5EF4-FFF2-40B4-BE49-F238E27FC236}">
                <a16:creationId xmlns:a16="http://schemas.microsoft.com/office/drawing/2014/main" id="{C6488F76-E95A-4860-B8A2-6E734362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657600"/>
            <a:ext cx="1768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Reason / Faith</a:t>
            </a:r>
          </a:p>
        </p:txBody>
      </p:sp>
      <p:sp>
        <p:nvSpPr>
          <p:cNvPr id="98" name="Text Box 37">
            <a:extLst>
              <a:ext uri="{FF2B5EF4-FFF2-40B4-BE49-F238E27FC236}">
                <a16:creationId xmlns:a16="http://schemas.microsoft.com/office/drawing/2014/main" id="{D4407234-BBAF-4E86-B746-E4BCC1B1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3657600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Heart / Mind</a:t>
            </a:r>
          </a:p>
        </p:txBody>
      </p:sp>
      <p:sp>
        <p:nvSpPr>
          <p:cNvPr id="99" name="Text Box 38">
            <a:extLst>
              <a:ext uri="{FF2B5EF4-FFF2-40B4-BE49-F238E27FC236}">
                <a16:creationId xmlns:a16="http://schemas.microsoft.com/office/drawing/2014/main" id="{CCFE914A-F5C3-482C-9B0D-B0560A5C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5383213"/>
            <a:ext cx="1887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Life / Love</a:t>
            </a:r>
          </a:p>
        </p:txBody>
      </p:sp>
      <p:sp>
        <p:nvSpPr>
          <p:cNvPr id="100" name="Text Box 39">
            <a:extLst>
              <a:ext uri="{FF2B5EF4-FFF2-40B4-BE49-F238E27FC236}">
                <a16:creationId xmlns:a16="http://schemas.microsoft.com/office/drawing/2014/main" id="{41FB482E-1FE8-42B4-B002-52983567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5381625"/>
            <a:ext cx="177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Others / Self</a:t>
            </a:r>
          </a:p>
        </p:txBody>
      </p:sp>
      <p:sp>
        <p:nvSpPr>
          <p:cNvPr id="101" name="Text Box 40">
            <a:extLst>
              <a:ext uri="{FF2B5EF4-FFF2-40B4-BE49-F238E27FC236}">
                <a16:creationId xmlns:a16="http://schemas.microsoft.com/office/drawing/2014/main" id="{E205E433-83DD-4947-A653-217BFCF40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5383213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Right / Good</a:t>
            </a:r>
          </a:p>
        </p:txBody>
      </p:sp>
      <p:sp>
        <p:nvSpPr>
          <p:cNvPr id="103" name="Line 42">
            <a:extLst>
              <a:ext uri="{FF2B5EF4-FFF2-40B4-BE49-F238E27FC236}">
                <a16:creationId xmlns:a16="http://schemas.microsoft.com/office/drawing/2014/main" id="{124178F7-0439-4C60-9B50-EDEF105FF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3340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43">
            <a:extLst>
              <a:ext uri="{FF2B5EF4-FFF2-40B4-BE49-F238E27FC236}">
                <a16:creationId xmlns:a16="http://schemas.microsoft.com/office/drawing/2014/main" id="{ABE864DB-25F0-4855-887A-13BF12A4F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150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 Box 45">
            <a:extLst>
              <a:ext uri="{FF2B5EF4-FFF2-40B4-BE49-F238E27FC236}">
                <a16:creationId xmlns:a16="http://schemas.microsoft.com/office/drawing/2014/main" id="{3B3C3A70-FF63-4191-9E19-A2F52541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13238"/>
            <a:ext cx="623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God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107" name="Line 46">
            <a:extLst>
              <a:ext uri="{FF2B5EF4-FFF2-40B4-BE49-F238E27FC236}">
                <a16:creationId xmlns:a16="http://schemas.microsoft.com/office/drawing/2014/main" id="{DE977081-F5E5-40FF-9302-932A76D0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888" y="4624388"/>
            <a:ext cx="415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 Box 47">
            <a:extLst>
              <a:ext uri="{FF2B5EF4-FFF2-40B4-BE49-F238E27FC236}">
                <a16:creationId xmlns:a16="http://schemas.microsoft.com/office/drawing/2014/main" id="{30FC1D54-4D82-495B-B217-6FC09D5B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484438"/>
            <a:ext cx="1098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Spiritual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Temporal</a:t>
            </a:r>
          </a:p>
        </p:txBody>
      </p:sp>
      <p:sp>
        <p:nvSpPr>
          <p:cNvPr id="109" name="Line 48">
            <a:extLst>
              <a:ext uri="{FF2B5EF4-FFF2-40B4-BE49-F238E27FC236}">
                <a16:creationId xmlns:a16="http://schemas.microsoft.com/office/drawing/2014/main" id="{8D3B78C6-5392-4E86-B898-1593DF0C4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2795588"/>
            <a:ext cx="533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Text Box 50">
            <a:extLst>
              <a:ext uri="{FF2B5EF4-FFF2-40B4-BE49-F238E27FC236}">
                <a16:creationId xmlns:a16="http://schemas.microsoft.com/office/drawing/2014/main" id="{ECD4FB33-0B60-46B0-B7DE-97239A118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911" y="2484438"/>
            <a:ext cx="98475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Spiritual</a:t>
            </a:r>
          </a:p>
        </p:txBody>
      </p:sp>
      <p:sp>
        <p:nvSpPr>
          <p:cNvPr id="112" name="Line 51">
            <a:extLst>
              <a:ext uri="{FF2B5EF4-FFF2-40B4-BE49-F238E27FC236}">
                <a16:creationId xmlns:a16="http://schemas.microsoft.com/office/drawing/2014/main" id="{1E9BF61B-40C8-429B-8B0B-10FECFEF7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576" y="2795588"/>
            <a:ext cx="55461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Text Box 53">
            <a:extLst>
              <a:ext uri="{FF2B5EF4-FFF2-40B4-BE49-F238E27FC236}">
                <a16:creationId xmlns:a16="http://schemas.microsoft.com/office/drawing/2014/main" id="{1C6B91A6-21B0-452D-A237-25A5A50B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4313238"/>
            <a:ext cx="623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115" name="Line 54">
            <a:extLst>
              <a:ext uri="{FF2B5EF4-FFF2-40B4-BE49-F238E27FC236}">
                <a16:creationId xmlns:a16="http://schemas.microsoft.com/office/drawing/2014/main" id="{636F7D2D-32BA-42BE-B6E0-7EE420E3D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7388" y="4624388"/>
            <a:ext cx="454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56">
            <a:extLst>
              <a:ext uri="{FF2B5EF4-FFF2-40B4-BE49-F238E27FC236}">
                <a16:creationId xmlns:a16="http://schemas.microsoft.com/office/drawing/2014/main" id="{8CBB8261-92AF-48B5-A1C3-2DF84DD7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13238"/>
            <a:ext cx="649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</p:txBody>
      </p:sp>
      <p:sp>
        <p:nvSpPr>
          <p:cNvPr id="118" name="Line 57">
            <a:extLst>
              <a:ext uri="{FF2B5EF4-FFF2-40B4-BE49-F238E27FC236}">
                <a16:creationId xmlns:a16="http://schemas.microsoft.com/office/drawing/2014/main" id="{FCB780BF-9EBC-4F15-8EA2-8CCAD24A6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8025" y="4624388"/>
            <a:ext cx="484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59">
            <a:extLst>
              <a:ext uri="{FF2B5EF4-FFF2-40B4-BE49-F238E27FC236}">
                <a16:creationId xmlns:a16="http://schemas.microsoft.com/office/drawing/2014/main" id="{6757B0B5-7500-4DE0-A002-55AD0E842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7" y="4313238"/>
            <a:ext cx="649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Faith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Reason</a:t>
            </a:r>
          </a:p>
        </p:txBody>
      </p:sp>
      <p:sp>
        <p:nvSpPr>
          <p:cNvPr id="121" name="Line 60">
            <a:extLst>
              <a:ext uri="{FF2B5EF4-FFF2-40B4-BE49-F238E27FC236}">
                <a16:creationId xmlns:a16="http://schemas.microsoft.com/office/drawing/2014/main" id="{1CA61197-01F7-4A18-B68C-F15C8E5DC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25" y="4624388"/>
            <a:ext cx="501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Text Box 62">
            <a:extLst>
              <a:ext uri="{FF2B5EF4-FFF2-40B4-BE49-F238E27FC236}">
                <a16:creationId xmlns:a16="http://schemas.microsoft.com/office/drawing/2014/main" id="{851C9DBD-CBE0-4BC9-A301-91085D43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95550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Body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Spirit</a:t>
            </a:r>
          </a:p>
        </p:txBody>
      </p:sp>
      <p:sp>
        <p:nvSpPr>
          <p:cNvPr id="124" name="Line 63">
            <a:extLst>
              <a:ext uri="{FF2B5EF4-FFF2-40B4-BE49-F238E27FC236}">
                <a16:creationId xmlns:a16="http://schemas.microsoft.com/office/drawing/2014/main" id="{1AB9DFFD-1810-4E45-A9BC-54CDFBC19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3" y="2805113"/>
            <a:ext cx="387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Text Box 65">
            <a:extLst>
              <a:ext uri="{FF2B5EF4-FFF2-40B4-BE49-F238E27FC236}">
                <a16:creationId xmlns:a16="http://schemas.microsoft.com/office/drawing/2014/main" id="{C15BF3DE-693C-412A-A710-B967CC27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2495550"/>
            <a:ext cx="814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Spirit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27" name="Line 66">
            <a:extLst>
              <a:ext uri="{FF2B5EF4-FFF2-40B4-BE49-F238E27FC236}">
                <a16:creationId xmlns:a16="http://schemas.microsoft.com/office/drawing/2014/main" id="{37186F1C-BF72-4D7F-8FC5-24C8AE789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8826" y="2805113"/>
            <a:ext cx="3619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68">
            <a:extLst>
              <a:ext uri="{FF2B5EF4-FFF2-40B4-BE49-F238E27FC236}">
                <a16:creationId xmlns:a16="http://schemas.microsoft.com/office/drawing/2014/main" id="{A62B2A42-262A-4EA3-9F2D-4616F9444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5999163"/>
            <a:ext cx="61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Others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Self</a:t>
            </a:r>
          </a:p>
        </p:txBody>
      </p:sp>
      <p:sp>
        <p:nvSpPr>
          <p:cNvPr id="130" name="Line 69">
            <a:extLst>
              <a:ext uri="{FF2B5EF4-FFF2-40B4-BE49-F238E27FC236}">
                <a16:creationId xmlns:a16="http://schemas.microsoft.com/office/drawing/2014/main" id="{CD6DD2B0-8314-470D-A443-415EF7BD5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2476" y="6310313"/>
            <a:ext cx="415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Text Box 71">
            <a:extLst>
              <a:ext uri="{FF2B5EF4-FFF2-40B4-BE49-F238E27FC236}">
                <a16:creationId xmlns:a16="http://schemas.microsoft.com/office/drawing/2014/main" id="{7E446EDF-10FE-44C3-ABBE-1CA0E156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6008688"/>
            <a:ext cx="481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Life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133" name="Line 72">
            <a:extLst>
              <a:ext uri="{FF2B5EF4-FFF2-40B4-BE49-F238E27FC236}">
                <a16:creationId xmlns:a16="http://schemas.microsoft.com/office/drawing/2014/main" id="{8270487E-283F-4FAC-9416-26998D687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2025" y="6319838"/>
            <a:ext cx="3667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Text Box 74">
            <a:extLst>
              <a:ext uri="{FF2B5EF4-FFF2-40B4-BE49-F238E27FC236}">
                <a16:creationId xmlns:a16="http://schemas.microsoft.com/office/drawing/2014/main" id="{613DCE56-CF91-44BD-9B23-8741052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5999163"/>
            <a:ext cx="481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Love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136" name="Line 75">
            <a:extLst>
              <a:ext uri="{FF2B5EF4-FFF2-40B4-BE49-F238E27FC236}">
                <a16:creationId xmlns:a16="http://schemas.microsoft.com/office/drawing/2014/main" id="{F0610A00-2129-4C7B-BB5D-F217CFE34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1" y="6310313"/>
            <a:ext cx="34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 Box 77">
            <a:extLst>
              <a:ext uri="{FF2B5EF4-FFF2-40B4-BE49-F238E27FC236}">
                <a16:creationId xmlns:a16="http://schemas.microsoft.com/office/drawing/2014/main" id="{AA4FB557-069C-44B2-BE39-84980AAA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999163"/>
            <a:ext cx="61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Self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Others</a:t>
            </a:r>
          </a:p>
        </p:txBody>
      </p:sp>
      <p:sp>
        <p:nvSpPr>
          <p:cNvPr id="139" name="Line 78">
            <a:extLst>
              <a:ext uri="{FF2B5EF4-FFF2-40B4-BE49-F238E27FC236}">
                <a16:creationId xmlns:a16="http://schemas.microsoft.com/office/drawing/2014/main" id="{0166B3A4-E210-47E8-A80C-C5473EDD0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6310313"/>
            <a:ext cx="4206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Text Box 80">
            <a:extLst>
              <a:ext uri="{FF2B5EF4-FFF2-40B4-BE49-F238E27FC236}">
                <a16:creationId xmlns:a16="http://schemas.microsoft.com/office/drawing/2014/main" id="{C5E02554-B6E4-491B-A0BC-63E2A955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49" y="5999163"/>
            <a:ext cx="53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Good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Right</a:t>
            </a:r>
          </a:p>
        </p:txBody>
      </p:sp>
      <p:sp>
        <p:nvSpPr>
          <p:cNvPr id="142" name="Line 81">
            <a:extLst>
              <a:ext uri="{FF2B5EF4-FFF2-40B4-BE49-F238E27FC236}">
                <a16:creationId xmlns:a16="http://schemas.microsoft.com/office/drawing/2014/main" id="{09EF2904-B25E-4801-A62E-8960E1E1C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0212" y="6310313"/>
            <a:ext cx="371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Text Box 83">
            <a:extLst>
              <a:ext uri="{FF2B5EF4-FFF2-40B4-BE49-F238E27FC236}">
                <a16:creationId xmlns:a16="http://schemas.microsoft.com/office/drawing/2014/main" id="{E3B16DE3-7982-4248-A338-C6A48A2A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488" y="5999163"/>
            <a:ext cx="53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145" name="Line 84">
            <a:extLst>
              <a:ext uri="{FF2B5EF4-FFF2-40B4-BE49-F238E27FC236}">
                <a16:creationId xmlns:a16="http://schemas.microsoft.com/office/drawing/2014/main" id="{A9B404EC-27C5-4CBD-91C6-B9A258B3D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2401" y="6310313"/>
            <a:ext cx="396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Text Box 86">
            <a:extLst>
              <a:ext uri="{FF2B5EF4-FFF2-40B4-BE49-F238E27FC236}">
                <a16:creationId xmlns:a16="http://schemas.microsoft.com/office/drawing/2014/main" id="{BBB8314E-FD8E-4A2C-A5D9-3CBEB7540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938" y="4303713"/>
            <a:ext cx="54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Heart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Mind</a:t>
            </a:r>
          </a:p>
        </p:txBody>
      </p:sp>
      <p:sp>
        <p:nvSpPr>
          <p:cNvPr id="148" name="Line 87">
            <a:extLst>
              <a:ext uri="{FF2B5EF4-FFF2-40B4-BE49-F238E27FC236}">
                <a16:creationId xmlns:a16="http://schemas.microsoft.com/office/drawing/2014/main" id="{72FDF299-149F-4E3F-A62D-316C527DE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8251" y="4624388"/>
            <a:ext cx="39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Text Box 89">
            <a:extLst>
              <a:ext uri="{FF2B5EF4-FFF2-40B4-BE49-F238E27FC236}">
                <a16:creationId xmlns:a16="http://schemas.microsoft.com/office/drawing/2014/main" id="{1B293A53-1956-4B55-9F87-E529504A8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0" y="4303713"/>
            <a:ext cx="54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Mind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Heart</a:t>
            </a:r>
          </a:p>
        </p:txBody>
      </p:sp>
      <p:sp>
        <p:nvSpPr>
          <p:cNvPr id="151" name="Line 90">
            <a:extLst>
              <a:ext uri="{FF2B5EF4-FFF2-40B4-BE49-F238E27FC236}">
                <a16:creationId xmlns:a16="http://schemas.microsoft.com/office/drawing/2014/main" id="{79F91B3A-D921-4E28-8E8E-195146B7F3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10913" y="4624388"/>
            <a:ext cx="333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92">
            <a:extLst>
              <a:ext uri="{FF2B5EF4-FFF2-40B4-BE49-F238E27FC236}">
                <a16:creationId xmlns:a16="http://schemas.microsoft.com/office/drawing/2014/main" id="{A8BDC63A-FADE-44C0-9DDA-7B4BB4914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93">
            <a:extLst>
              <a:ext uri="{FF2B5EF4-FFF2-40B4-BE49-F238E27FC236}">
                <a16:creationId xmlns:a16="http://schemas.microsoft.com/office/drawing/2014/main" id="{2E122884-6402-44FF-8713-9EF0C5C8A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9624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95">
            <a:extLst>
              <a:ext uri="{FF2B5EF4-FFF2-40B4-BE49-F238E27FC236}">
                <a16:creationId xmlns:a16="http://schemas.microsoft.com/office/drawing/2014/main" id="{7E7F7D01-90AF-4117-9619-1D4850966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7526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96">
            <a:extLst>
              <a:ext uri="{FF2B5EF4-FFF2-40B4-BE49-F238E27FC236}">
                <a16:creationId xmlns:a16="http://schemas.microsoft.com/office/drawing/2014/main" id="{CA7019D4-4D88-4E36-B3A3-C98E2F61B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133600"/>
            <a:ext cx="883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00">
            <a:extLst>
              <a:ext uri="{FF2B5EF4-FFF2-40B4-BE49-F238E27FC236}">
                <a16:creationId xmlns:a16="http://schemas.microsoft.com/office/drawing/2014/main" id="{E89099C8-7857-4575-88A4-14CCFA4C0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16</a:t>
            </a:r>
          </a:p>
        </p:txBody>
      </p:sp>
      <p:sp>
        <p:nvSpPr>
          <p:cNvPr id="159" name="Rectangle 102">
            <a:extLst>
              <a:ext uri="{FF2B5EF4-FFF2-40B4-BE49-F238E27FC236}">
                <a16:creationId xmlns:a16="http://schemas.microsoft.com/office/drawing/2014/main" id="{82FE6DCF-CA91-45D8-9A91-4541717D8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14</a:t>
            </a:r>
          </a:p>
        </p:txBody>
      </p:sp>
      <p:sp>
        <p:nvSpPr>
          <p:cNvPr id="161" name="Rectangle 104">
            <a:extLst>
              <a:ext uri="{FF2B5EF4-FFF2-40B4-BE49-F238E27FC236}">
                <a16:creationId xmlns:a16="http://schemas.microsoft.com/office/drawing/2014/main" id="{B0EE0EE5-C062-4EAE-96C3-A55916B2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12</a:t>
            </a:r>
          </a:p>
        </p:txBody>
      </p:sp>
      <p:sp>
        <p:nvSpPr>
          <p:cNvPr id="162" name="Rectangle 106">
            <a:extLst>
              <a:ext uri="{FF2B5EF4-FFF2-40B4-BE49-F238E27FC236}">
                <a16:creationId xmlns:a16="http://schemas.microsoft.com/office/drawing/2014/main" id="{2B2973F1-8423-408C-8AB3-384BBF124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10</a:t>
            </a:r>
          </a:p>
        </p:txBody>
      </p:sp>
      <p:sp>
        <p:nvSpPr>
          <p:cNvPr id="164" name="Rectangle 108">
            <a:extLst>
              <a:ext uri="{FF2B5EF4-FFF2-40B4-BE49-F238E27FC236}">
                <a16:creationId xmlns:a16="http://schemas.microsoft.com/office/drawing/2014/main" id="{619846FD-CC9D-4DEB-AECB-AE9C3B4B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8</a:t>
            </a:r>
          </a:p>
        </p:txBody>
      </p:sp>
      <p:sp>
        <p:nvSpPr>
          <p:cNvPr id="165" name="Rectangle 110">
            <a:extLst>
              <a:ext uri="{FF2B5EF4-FFF2-40B4-BE49-F238E27FC236}">
                <a16:creationId xmlns:a16="http://schemas.microsoft.com/office/drawing/2014/main" id="{2144FBF4-E7CF-4829-BC2C-6DFE03BE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6</a:t>
            </a:r>
          </a:p>
        </p:txBody>
      </p:sp>
      <p:sp>
        <p:nvSpPr>
          <p:cNvPr id="168" name="Line 113">
            <a:extLst>
              <a:ext uri="{FF2B5EF4-FFF2-40B4-BE49-F238E27FC236}">
                <a16:creationId xmlns:a16="http://schemas.microsoft.com/office/drawing/2014/main" id="{070FB474-31A7-46A3-BE04-D234126AD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9525"/>
            <a:ext cx="2133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114">
            <a:extLst>
              <a:ext uri="{FF2B5EF4-FFF2-40B4-BE49-F238E27FC236}">
                <a16:creationId xmlns:a16="http://schemas.microsoft.com/office/drawing/2014/main" id="{792A0A36-DAF8-4230-B997-1CF6EB363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90525"/>
            <a:ext cx="2133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Text Box 116">
            <a:extLst>
              <a:ext uri="{FF2B5EF4-FFF2-40B4-BE49-F238E27FC236}">
                <a16:creationId xmlns:a16="http://schemas.microsoft.com/office/drawing/2014/main" id="{96553702-39FD-49B5-AC26-B68FD512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6" y="57150"/>
            <a:ext cx="193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Cart / Horse</a:t>
            </a:r>
          </a:p>
        </p:txBody>
      </p:sp>
      <p:sp>
        <p:nvSpPr>
          <p:cNvPr id="171" name="Text Box 117">
            <a:extLst>
              <a:ext uri="{FF2B5EF4-FFF2-40B4-BE49-F238E27FC236}">
                <a16:creationId xmlns:a16="http://schemas.microsoft.com/office/drawing/2014/main" id="{3DFFBC6C-6CBD-48ED-AFE5-A8A26C57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5392738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Happiness / Duty</a:t>
            </a:r>
          </a:p>
        </p:txBody>
      </p:sp>
      <p:sp>
        <p:nvSpPr>
          <p:cNvPr id="173" name="Text Box 119">
            <a:extLst>
              <a:ext uri="{FF2B5EF4-FFF2-40B4-BE49-F238E27FC236}">
                <a16:creationId xmlns:a16="http://schemas.microsoft.com/office/drawing/2014/main" id="{3B94100F-3AC3-41EB-ADD0-D87B183A9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75" y="6008688"/>
            <a:ext cx="84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Happiness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Duty</a:t>
            </a:r>
          </a:p>
        </p:txBody>
      </p:sp>
      <p:sp>
        <p:nvSpPr>
          <p:cNvPr id="174" name="Line 120">
            <a:extLst>
              <a:ext uri="{FF2B5EF4-FFF2-40B4-BE49-F238E27FC236}">
                <a16:creationId xmlns:a16="http://schemas.microsoft.com/office/drawing/2014/main" id="{A03D64C0-3F33-4BF9-8EF1-09AB83C0D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7763" y="6319838"/>
            <a:ext cx="6302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Text Box 122">
            <a:extLst>
              <a:ext uri="{FF2B5EF4-FFF2-40B4-BE49-F238E27FC236}">
                <a16:creationId xmlns:a16="http://schemas.microsoft.com/office/drawing/2014/main" id="{F6DE8E0A-EF5A-4E9B-B500-20426949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8988" y="6008688"/>
            <a:ext cx="84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Duty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177" name="Line 123">
            <a:extLst>
              <a:ext uri="{FF2B5EF4-FFF2-40B4-BE49-F238E27FC236}">
                <a16:creationId xmlns:a16="http://schemas.microsoft.com/office/drawing/2014/main" id="{71317A79-7C33-41FA-BB14-9051FC9DD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79163" y="6319838"/>
            <a:ext cx="5794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128">
            <a:extLst>
              <a:ext uri="{FF2B5EF4-FFF2-40B4-BE49-F238E27FC236}">
                <a16:creationId xmlns:a16="http://schemas.microsoft.com/office/drawing/2014/main" id="{65AD2DB4-1C90-4D04-8C73-EEACF2F09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399" y="377826"/>
            <a:ext cx="8686789" cy="317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27">
            <a:extLst>
              <a:ext uri="{FF2B5EF4-FFF2-40B4-BE49-F238E27FC236}">
                <a16:creationId xmlns:a16="http://schemas.microsoft.com/office/drawing/2014/main" id="{94621D68-F506-4512-8339-7EE1F36C3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9999" y="1"/>
            <a:ext cx="1" cy="6858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Oval 129">
            <a:extLst>
              <a:ext uri="{FF2B5EF4-FFF2-40B4-BE49-F238E27FC236}">
                <a16:creationId xmlns:a16="http://schemas.microsoft.com/office/drawing/2014/main" id="{80C08267-A880-47D5-955C-38FC8055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5334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85" name="Oval 130">
            <a:extLst>
              <a:ext uri="{FF2B5EF4-FFF2-40B4-BE49-F238E27FC236}">
                <a16:creationId xmlns:a16="http://schemas.microsoft.com/office/drawing/2014/main" id="{D2FEB252-E775-4A24-A349-FCE00345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5207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86" name="Rectangle 105">
            <a:extLst>
              <a:ext uri="{FF2B5EF4-FFF2-40B4-BE49-F238E27FC236}">
                <a16:creationId xmlns:a16="http://schemas.microsoft.com/office/drawing/2014/main" id="{206165DC-D741-4C50-B85C-E5B5B7ED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11</a:t>
            </a:r>
          </a:p>
        </p:txBody>
      </p:sp>
      <p:sp>
        <p:nvSpPr>
          <p:cNvPr id="187" name="Rectangle 101">
            <a:extLst>
              <a:ext uri="{FF2B5EF4-FFF2-40B4-BE49-F238E27FC236}">
                <a16:creationId xmlns:a16="http://schemas.microsoft.com/office/drawing/2014/main" id="{9C9F6500-AF51-4297-8ED8-9CF0B42D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15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02C024D-ED48-4D4B-82B7-3CB012053D72}"/>
              </a:ext>
            </a:extLst>
          </p:cNvPr>
          <p:cNvSpPr txBox="1"/>
          <p:nvPr/>
        </p:nvSpPr>
        <p:spPr>
          <a:xfrm>
            <a:off x="3048000" y="1476375"/>
            <a:ext cx="927101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Impractical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0C3AA18-98E0-419D-B414-6F4CB04558EE}"/>
              </a:ext>
            </a:extLst>
          </p:cNvPr>
          <p:cNvSpPr txBox="1"/>
          <p:nvPr/>
        </p:nvSpPr>
        <p:spPr>
          <a:xfrm>
            <a:off x="5429250" y="1476375"/>
            <a:ext cx="9080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Impractical</a:t>
            </a:r>
          </a:p>
        </p:txBody>
      </p:sp>
      <p:sp>
        <p:nvSpPr>
          <p:cNvPr id="190" name="Rectangle 109">
            <a:extLst>
              <a:ext uri="{FF2B5EF4-FFF2-40B4-BE49-F238E27FC236}">
                <a16:creationId xmlns:a16="http://schemas.microsoft.com/office/drawing/2014/main" id="{16786805-6B91-46B5-B43E-8ADC002E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7</a:t>
            </a:r>
          </a:p>
        </p:txBody>
      </p:sp>
      <p:sp>
        <p:nvSpPr>
          <p:cNvPr id="191" name="Rectangle 110">
            <a:extLst>
              <a:ext uri="{FF2B5EF4-FFF2-40B4-BE49-F238E27FC236}">
                <a16:creationId xmlns:a16="http://schemas.microsoft.com/office/drawing/2014/main" id="{6EE7AEA1-7A4C-46F9-B049-5017D954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2</a:t>
            </a:r>
          </a:p>
        </p:txBody>
      </p:sp>
      <p:sp>
        <p:nvSpPr>
          <p:cNvPr id="192" name="Line 29">
            <a:extLst>
              <a:ext uri="{FF2B5EF4-FFF2-40B4-BE49-F238E27FC236}">
                <a16:creationId xmlns:a16="http://schemas.microsoft.com/office/drawing/2014/main" id="{25AA0322-2340-4756-B219-9EE889BE5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0"/>
            <a:ext cx="0" cy="6845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15">
            <a:extLst>
              <a:ext uri="{FF2B5EF4-FFF2-40B4-BE49-F238E27FC236}">
                <a16:creationId xmlns:a16="http://schemas.microsoft.com/office/drawing/2014/main" id="{B22882EE-F17F-4D19-95A5-B7B3F647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</a:t>
            </a:r>
          </a:p>
        </p:txBody>
      </p:sp>
      <p:sp>
        <p:nvSpPr>
          <p:cNvPr id="193" name="Text Box 116">
            <a:extLst>
              <a:ext uri="{FF2B5EF4-FFF2-40B4-BE49-F238E27FC236}">
                <a16:creationId xmlns:a16="http://schemas.microsoft.com/office/drawing/2014/main" id="{93BBEB78-B002-40D9-AD21-179B9432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1" y="76200"/>
            <a:ext cx="179069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Justice / Mercy</a:t>
            </a:r>
          </a:p>
        </p:txBody>
      </p:sp>
      <p:sp>
        <p:nvSpPr>
          <p:cNvPr id="160" name="Rectangle 103">
            <a:extLst>
              <a:ext uri="{FF2B5EF4-FFF2-40B4-BE49-F238E27FC236}">
                <a16:creationId xmlns:a16="http://schemas.microsoft.com/office/drawing/2014/main" id="{162866AC-6E45-45D2-8C31-B41409DB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13</a:t>
            </a:r>
          </a:p>
        </p:txBody>
      </p:sp>
      <p:sp>
        <p:nvSpPr>
          <p:cNvPr id="163" name="Rectangle 107">
            <a:extLst>
              <a:ext uri="{FF2B5EF4-FFF2-40B4-BE49-F238E27FC236}">
                <a16:creationId xmlns:a16="http://schemas.microsoft.com/office/drawing/2014/main" id="{5ACEABFA-B562-46D0-B92D-2739FAA43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 9</a:t>
            </a:r>
          </a:p>
        </p:txBody>
      </p:sp>
      <p:sp>
        <p:nvSpPr>
          <p:cNvPr id="166" name="Rectangle 111">
            <a:extLst>
              <a:ext uri="{FF2B5EF4-FFF2-40B4-BE49-F238E27FC236}">
                <a16:creationId xmlns:a16="http://schemas.microsoft.com/office/drawing/2014/main" id="{B2C593F2-99FE-45AE-8F12-AC01BD2A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5260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5</a:t>
            </a:r>
          </a:p>
        </p:txBody>
      </p:sp>
      <p:sp>
        <p:nvSpPr>
          <p:cNvPr id="194" name="Line 29">
            <a:extLst>
              <a:ext uri="{FF2B5EF4-FFF2-40B4-BE49-F238E27FC236}">
                <a16:creationId xmlns:a16="http://schemas.microsoft.com/office/drawing/2014/main" id="{42BFB4E7-FB6D-483C-A24B-F0FC2FDAD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45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5" name="Rectangle 110">
            <a:extLst>
              <a:ext uri="{FF2B5EF4-FFF2-40B4-BE49-F238E27FC236}">
                <a16:creationId xmlns:a16="http://schemas.microsoft.com/office/drawing/2014/main" id="{826DEA8C-6789-4DA5-9C2C-E3A5DCEA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0"/>
            <a:ext cx="381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3</a:t>
            </a:r>
          </a:p>
        </p:txBody>
      </p:sp>
      <p:sp>
        <p:nvSpPr>
          <p:cNvPr id="196" name="Text Box 116">
            <a:extLst>
              <a:ext uri="{FF2B5EF4-FFF2-40B4-BE49-F238E27FC236}">
                <a16:creationId xmlns:a16="http://schemas.microsoft.com/office/drawing/2014/main" id="{34F8CC1D-F985-4743-BB64-83B9C998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1" y="76200"/>
            <a:ext cx="179069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K of God / All Else</a:t>
            </a:r>
          </a:p>
        </p:txBody>
      </p:sp>
      <p:sp>
        <p:nvSpPr>
          <p:cNvPr id="197" name="Rectangle 110">
            <a:extLst>
              <a:ext uri="{FF2B5EF4-FFF2-40B4-BE49-F238E27FC236}">
                <a16:creationId xmlns:a16="http://schemas.microsoft.com/office/drawing/2014/main" id="{8D0D2B35-B5B2-4F09-8614-9AF355F8F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-40640"/>
            <a:ext cx="3429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4</a:t>
            </a:r>
          </a:p>
        </p:txBody>
      </p:sp>
      <p:sp>
        <p:nvSpPr>
          <p:cNvPr id="199" name="Text Box 116">
            <a:extLst>
              <a:ext uri="{FF2B5EF4-FFF2-40B4-BE49-F238E27FC236}">
                <a16:creationId xmlns:a16="http://schemas.microsoft.com/office/drawing/2014/main" id="{39EC0081-9828-4F50-B928-512A9986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76200"/>
            <a:ext cx="179069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Shoes / Socks</a:t>
            </a:r>
          </a:p>
        </p:txBody>
      </p:sp>
      <p:sp>
        <p:nvSpPr>
          <p:cNvPr id="200" name="Text Box 7">
            <a:extLst>
              <a:ext uri="{FF2B5EF4-FFF2-40B4-BE49-F238E27FC236}">
                <a16:creationId xmlns:a16="http://schemas.microsoft.com/office/drawing/2014/main" id="{C217809B-A2ED-4233-B924-C2E8866C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263" y="725488"/>
            <a:ext cx="610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Mercy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Justice</a:t>
            </a:r>
          </a:p>
        </p:txBody>
      </p:sp>
      <p:sp>
        <p:nvSpPr>
          <p:cNvPr id="201" name="Line 8">
            <a:extLst>
              <a:ext uri="{FF2B5EF4-FFF2-40B4-BE49-F238E27FC236}">
                <a16:creationId xmlns:a16="http://schemas.microsoft.com/office/drawing/2014/main" id="{D8895346-B7FE-4605-8C51-E0EE8CF7D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3182" y="1046163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Text Box 10">
            <a:extLst>
              <a:ext uri="{FF2B5EF4-FFF2-40B4-BE49-F238E27FC236}">
                <a16:creationId xmlns:a16="http://schemas.microsoft.com/office/drawing/2014/main" id="{C5DD5953-E1A6-438B-8395-EA44E3D1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663" y="725488"/>
            <a:ext cx="610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Mercy</a:t>
            </a:r>
          </a:p>
        </p:txBody>
      </p:sp>
      <p:sp>
        <p:nvSpPr>
          <p:cNvPr id="203" name="Line 11">
            <a:extLst>
              <a:ext uri="{FF2B5EF4-FFF2-40B4-BE49-F238E27FC236}">
                <a16:creationId xmlns:a16="http://schemas.microsoft.com/office/drawing/2014/main" id="{3E89487E-4C56-48CE-B8C2-42E2E7A71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1046163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Oval 130">
            <a:extLst>
              <a:ext uri="{FF2B5EF4-FFF2-40B4-BE49-F238E27FC236}">
                <a16:creationId xmlns:a16="http://schemas.microsoft.com/office/drawing/2014/main" id="{08D25607-914B-4C46-9591-C058DA4E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334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05" name="Text Box 7">
            <a:extLst>
              <a:ext uri="{FF2B5EF4-FFF2-40B4-BE49-F238E27FC236}">
                <a16:creationId xmlns:a16="http://schemas.microsoft.com/office/drawing/2014/main" id="{0EFA1938-1BD3-41B7-BE47-E45F13C8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101" y="725269"/>
            <a:ext cx="73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K of God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All Else</a:t>
            </a:r>
          </a:p>
        </p:txBody>
      </p:sp>
      <p:sp>
        <p:nvSpPr>
          <p:cNvPr id="206" name="Line 8">
            <a:extLst>
              <a:ext uri="{FF2B5EF4-FFF2-40B4-BE49-F238E27FC236}">
                <a16:creationId xmlns:a16="http://schemas.microsoft.com/office/drawing/2014/main" id="{CA13F6B6-662D-4B64-BF04-9536E9A4AE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6600" y="1045944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Text Box 10">
            <a:extLst>
              <a:ext uri="{FF2B5EF4-FFF2-40B4-BE49-F238E27FC236}">
                <a16:creationId xmlns:a16="http://schemas.microsoft.com/office/drawing/2014/main" id="{6A0DF5AC-AE3B-4ABC-89AA-699C66F9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701" y="725269"/>
            <a:ext cx="73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All Else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K of God</a:t>
            </a:r>
          </a:p>
        </p:txBody>
      </p:sp>
      <p:sp>
        <p:nvSpPr>
          <p:cNvPr id="208" name="Line 11">
            <a:extLst>
              <a:ext uri="{FF2B5EF4-FFF2-40B4-BE49-F238E27FC236}">
                <a16:creationId xmlns:a16="http://schemas.microsoft.com/office/drawing/2014/main" id="{8FC52BD2-5430-41CC-B0A8-B293DBC0A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376" y="1045944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Oval 130">
            <a:extLst>
              <a:ext uri="{FF2B5EF4-FFF2-40B4-BE49-F238E27FC236}">
                <a16:creationId xmlns:a16="http://schemas.microsoft.com/office/drawing/2014/main" id="{1FF11A40-353B-4E91-91A9-D5247913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788" y="533400"/>
            <a:ext cx="1039812" cy="990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208A388-2DC4-4FE3-BF6E-2387EF6C70A0}"/>
              </a:ext>
            </a:extLst>
          </p:cNvPr>
          <p:cNvSpPr txBox="1"/>
          <p:nvPr/>
        </p:nvSpPr>
        <p:spPr>
          <a:xfrm>
            <a:off x="10979150" y="1476375"/>
            <a:ext cx="9080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Idolatry</a:t>
            </a:r>
          </a:p>
        </p:txBody>
      </p:sp>
      <p:sp>
        <p:nvSpPr>
          <p:cNvPr id="213" name="Text Box 37">
            <a:extLst>
              <a:ext uri="{FF2B5EF4-FFF2-40B4-BE49-F238E27FC236}">
                <a16:creationId xmlns:a16="http://schemas.microsoft.com/office/drawing/2014/main" id="{E9AF420A-E9E6-4673-A461-AA448E2E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998" y="3657600"/>
            <a:ext cx="1770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Revelation / Observation</a:t>
            </a:r>
          </a:p>
        </p:txBody>
      </p:sp>
      <p:sp>
        <p:nvSpPr>
          <p:cNvPr id="214" name="Text Box 86">
            <a:extLst>
              <a:ext uri="{FF2B5EF4-FFF2-40B4-BE49-F238E27FC236}">
                <a16:creationId xmlns:a16="http://schemas.microsoft.com/office/drawing/2014/main" id="{30C67320-2E49-466C-8E44-12E82CAA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303713"/>
            <a:ext cx="967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Revelation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Observation</a:t>
            </a:r>
          </a:p>
        </p:txBody>
      </p:sp>
      <p:sp>
        <p:nvSpPr>
          <p:cNvPr id="215" name="Line 87">
            <a:extLst>
              <a:ext uri="{FF2B5EF4-FFF2-40B4-BE49-F238E27FC236}">
                <a16:creationId xmlns:a16="http://schemas.microsoft.com/office/drawing/2014/main" id="{F3C5FB79-1E2E-41C6-8A81-E169AD9C8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379" y="4624388"/>
            <a:ext cx="39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Text Box 89">
            <a:extLst>
              <a:ext uri="{FF2B5EF4-FFF2-40B4-BE49-F238E27FC236}">
                <a16:creationId xmlns:a16="http://schemas.microsoft.com/office/drawing/2014/main" id="{A3CF387C-B49D-4CB9-AB00-B5F77F5D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673" y="4303713"/>
            <a:ext cx="967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Observation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Revelation</a:t>
            </a:r>
          </a:p>
        </p:txBody>
      </p:sp>
      <p:sp>
        <p:nvSpPr>
          <p:cNvPr id="217" name="Line 90">
            <a:extLst>
              <a:ext uri="{FF2B5EF4-FFF2-40B4-BE49-F238E27FC236}">
                <a16:creationId xmlns:a16="http://schemas.microsoft.com/office/drawing/2014/main" id="{25139195-D6E1-4FB7-A60C-3864F66E4E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6404" y="4624388"/>
            <a:ext cx="333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Line 8">
            <a:extLst>
              <a:ext uri="{FF2B5EF4-FFF2-40B4-BE49-F238E27FC236}">
                <a16:creationId xmlns:a16="http://schemas.microsoft.com/office/drawing/2014/main" id="{A7046518-838D-4777-8C8B-9CA4ED6D7D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8850" y="1038209"/>
            <a:ext cx="400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Line 11">
            <a:extLst>
              <a:ext uri="{FF2B5EF4-FFF2-40B4-BE49-F238E27FC236}">
                <a16:creationId xmlns:a16="http://schemas.microsoft.com/office/drawing/2014/main" id="{C87DB258-FCF8-4EA4-8E5C-177D4F5772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2625" y="1038209"/>
            <a:ext cx="414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2A601CF-A526-42BA-A245-64CD0010156F}"/>
              </a:ext>
            </a:extLst>
          </p:cNvPr>
          <p:cNvSpPr txBox="1"/>
          <p:nvPr/>
        </p:nvSpPr>
        <p:spPr>
          <a:xfrm>
            <a:off x="7702550" y="1476375"/>
            <a:ext cx="9080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Willfulness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679681-3861-432E-A671-D74F0C684485}"/>
              </a:ext>
            </a:extLst>
          </p:cNvPr>
          <p:cNvSpPr/>
          <p:nvPr/>
        </p:nvSpPr>
        <p:spPr>
          <a:xfrm>
            <a:off x="181286" y="2438400"/>
            <a:ext cx="286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rgbClr val="00FF00"/>
                </a:solidFill>
                <a:latin typeface="+mn-lt"/>
              </a:rPr>
              <a:t>Matthew 6:33: 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“Seek ye </a:t>
            </a:r>
            <a:r>
              <a:rPr lang="en-US" altLang="en-US" sz="1600" dirty="0">
                <a:solidFill>
                  <a:srgbClr val="00FF00"/>
                </a:solidFill>
                <a:latin typeface="+mn-lt"/>
              </a:rPr>
              <a:t>first</a:t>
            </a:r>
            <a:r>
              <a:rPr lang="en-US" altLang="en-US" sz="1600" dirty="0">
                <a:solidFill>
                  <a:schemeClr val="bg1"/>
                </a:solidFill>
                <a:latin typeface="+mn-lt"/>
              </a:rPr>
              <a:t> the kingdom of God, and his righteousness; and all these things shall be added unto you.”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5857F6C-6B33-4653-9501-55B4E209CF9D}"/>
              </a:ext>
            </a:extLst>
          </p:cNvPr>
          <p:cNvSpPr/>
          <p:nvPr/>
        </p:nvSpPr>
        <p:spPr>
          <a:xfrm>
            <a:off x="177401" y="1143000"/>
            <a:ext cx="2709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FF00"/>
                </a:solidFill>
                <a:latin typeface="+mn-lt"/>
              </a:rPr>
              <a:t>Alma 42:25: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“What, do ye suppose that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mercy can rob justice?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I say unto you, Nay; not one whit. If so, God would cease to be God.”</a:t>
            </a:r>
          </a:p>
        </p:txBody>
      </p:sp>
      <p:sp>
        <p:nvSpPr>
          <p:cNvPr id="134" name="Line 125">
            <a:extLst>
              <a:ext uri="{FF2B5EF4-FFF2-40B4-BE49-F238E27FC236}">
                <a16:creationId xmlns:a16="http://schemas.microsoft.com/office/drawing/2014/main" id="{4642537A-BEA3-40A2-8F3D-7DA0AFDC7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70" y="45720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Text Box 126">
            <a:extLst>
              <a:ext uri="{FF2B5EF4-FFF2-40B4-BE49-F238E27FC236}">
                <a16:creationId xmlns:a16="http://schemas.microsoft.com/office/drawing/2014/main" id="{5D1828F6-6659-4AF6-B194-A907712D2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383" y="457200"/>
            <a:ext cx="5730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(Name)</a:t>
            </a:r>
          </a:p>
        </p:txBody>
      </p:sp>
      <p:sp>
        <p:nvSpPr>
          <p:cNvPr id="140" name="Line 125">
            <a:extLst>
              <a:ext uri="{FF2B5EF4-FFF2-40B4-BE49-F238E27FC236}">
                <a16:creationId xmlns:a16="http://schemas.microsoft.com/office/drawing/2014/main" id="{D66B1EDA-1726-46D6-AB27-9ADD52820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49" y="874968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Text Box 126">
            <a:extLst>
              <a:ext uri="{FF2B5EF4-FFF2-40B4-BE49-F238E27FC236}">
                <a16:creationId xmlns:a16="http://schemas.microsoft.com/office/drawing/2014/main" id="{EC4C6C60-DD61-4507-B7AD-C76F50FB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62" y="874968"/>
            <a:ext cx="5084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(Date)</a:t>
            </a:r>
          </a:p>
        </p:txBody>
      </p:sp>
    </p:spTree>
    <p:extLst>
      <p:ext uri="{BB962C8B-B14F-4D97-AF65-F5344CB8AC3E}">
        <p14:creationId xmlns:p14="http://schemas.microsoft.com/office/powerpoint/2010/main" val="344036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3ef5274-90b8-4b3f-8a76-b4c36a43e904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13759</TotalTime>
  <Words>1427</Words>
  <Application>Microsoft Office PowerPoint</Application>
  <PresentationFormat>Widescreen</PresentationFormat>
  <Paragraphs>519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1088</cp:revision>
  <dcterms:created xsi:type="dcterms:W3CDTF">2010-04-18T05:26:50Z</dcterms:created>
  <dcterms:modified xsi:type="dcterms:W3CDTF">2022-12-28T00:13:29Z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2018-09-29T15:01:30.2848605Z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MSIP_Label_03ef5274-90b8-4b3f-8a76-b4c36a43e904_Enabled">
    <vt:lpwstr>True</vt:lpwstr>
  </property>
  <property fmtid="{D5CDD505-2E9C-101B-9397-08002B2CF9AE}" pid="10" name="MSIP_Label_03ef5274-90b8-4b3f-8a76-b4c36a43e904_SiteId">
    <vt:lpwstr>61e6eeb3-5fd7-4aaa-ae3c-61e8deb09b79</vt:lpwstr>
  </property>
  <property fmtid="{D5CDD505-2E9C-101B-9397-08002B2CF9AE}" pid="11" name="MSIP_Label_03ef5274-90b8-4b3f-8a76-b4c36a43e904_Owner">
    <vt:lpwstr>deaton@ldschurch.org</vt:lpwstr>
  </property>
  <property fmtid="{D5CDD505-2E9C-101B-9397-08002B2CF9AE}" pid="12" name="MSIP_Label_03ef5274-90b8-4b3f-8a76-b4c36a43e904_SetDate">
    <vt:lpwstr>2018-09-29T15:01:30.2848605Z</vt:lpwstr>
  </property>
  <property fmtid="{D5CDD505-2E9C-101B-9397-08002B2CF9AE}" pid="13" name="MSIP_Label_03ef5274-90b8-4b3f-8a76-b4c36a43e904_Name">
    <vt:lpwstr>Not Encrypted</vt:lpwstr>
  </property>
  <property fmtid="{D5CDD505-2E9C-101B-9397-08002B2CF9AE}" pid="14" name="MSIP_Label_03ef5274-90b8-4b3f-8a76-b4c36a43e904_Application">
    <vt:lpwstr>Microsoft Azure Information Protection</vt:lpwstr>
  </property>
  <property fmtid="{D5CDD505-2E9C-101B-9397-08002B2CF9AE}" pid="15" name="MSIP_Label_03ef5274-90b8-4b3f-8a76-b4c36a43e904_Parent">
    <vt:lpwstr>bdc3d3d8-6bdc-485e-b6f2-a0ac58658b4a</vt:lpwstr>
  </property>
  <property fmtid="{D5CDD505-2E9C-101B-9397-08002B2CF9AE}" pid="16" name="MSIP_Label_03ef5274-90b8-4b3f-8a76-b4c36a43e904_Extended_MSFT_Method">
    <vt:lpwstr>Automatic</vt:lpwstr>
  </property>
  <property fmtid="{D5CDD505-2E9C-101B-9397-08002B2CF9AE}" pid="17" name="Classification">
    <vt:lpwstr>Internal Use Not Encrypted</vt:lpwstr>
  </property>
</Properties>
</file>