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872" r:id="rId2"/>
    <p:sldId id="852" r:id="rId3"/>
    <p:sldId id="865" r:id="rId4"/>
    <p:sldId id="854" r:id="rId5"/>
    <p:sldId id="863" r:id="rId6"/>
    <p:sldId id="266" r:id="rId7"/>
    <p:sldId id="845" r:id="rId8"/>
    <p:sldId id="864" r:id="rId9"/>
    <p:sldId id="858" r:id="rId10"/>
    <p:sldId id="873" r:id="rId11"/>
    <p:sldId id="866" r:id="rId12"/>
    <p:sldId id="869" r:id="rId13"/>
    <p:sldId id="860" r:id="rId14"/>
    <p:sldId id="871" r:id="rId15"/>
    <p:sldId id="879" r:id="rId16"/>
    <p:sldId id="880" r:id="rId17"/>
    <p:sldId id="267"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1" autoAdjust="0"/>
    <p:restoredTop sz="94660"/>
  </p:normalViewPr>
  <p:slideViewPr>
    <p:cSldViewPr>
      <p:cViewPr varScale="1">
        <p:scale>
          <a:sx n="115" d="100"/>
          <a:sy n="115" d="100"/>
        </p:scale>
        <p:origin x="84" y="96"/>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B65376F5-1603-4A4C-896E-83B6EDEEC414}" type="datetime1">
              <a:rPr lang="en-US"/>
              <a:pPr>
                <a:defRPr/>
              </a:pPr>
              <a:t>10/14/2021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28C030-9AF3-4710-B607-DDB4A99D1991}" type="slidenum">
              <a:rPr lang="en-US" altLang="en-US"/>
              <a:pPr>
                <a:defRPr/>
              </a:pPr>
              <a:t>‹#›</a:t>
            </a:fld>
            <a:endParaRPr lang="en-US" altLang="en-US"/>
          </a:p>
        </p:txBody>
      </p:sp>
    </p:spTree>
    <p:extLst>
      <p:ext uri="{BB962C8B-B14F-4D97-AF65-F5344CB8AC3E}">
        <p14:creationId xmlns:p14="http://schemas.microsoft.com/office/powerpoint/2010/main" val="684957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974C8FD-E4FE-4017-B093-94124AC4371C}"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316132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A15F2B3-2DFB-4ED1-814A-470128891EBF}"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410231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D37508F-83B3-43CC-A0CE-C651CE790244}"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9676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BF9711-98E9-4943-931B-59E3C6BBC6B3}"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157035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80D71E-FC8D-46C8-A0F7-16F060DE5A0D}"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258640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76833B-7452-4864-B552-C91D2347AFD6}"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40534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FE2F6F9-0512-4E6B-A5DB-6DD4ED83E5EA}"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56283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3E9DA5E-F127-47F8-B4C9-E59CF1DB18F7}"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46818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0676A18-A4F4-4C2F-B8C2-C1DAC7828F5F}"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272063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B8F8752-1102-4AC4-A77C-6DB98B4490B9}"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35512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0" y="6629400"/>
            <a:ext cx="1828800" cy="228599"/>
          </a:xfrm>
        </p:spPr>
        <p:txBody>
          <a:bodyPr/>
          <a:lstStyle>
            <a:lvl1pPr>
              <a:defRPr/>
            </a:lvl1pPr>
          </a:lstStyle>
          <a:p>
            <a:pPr>
              <a:defRPr/>
            </a:pPr>
            <a:r>
              <a:rPr lang="en-US" dirty="0"/>
              <a:t>©ChristianEternalism.com</a:t>
            </a:r>
          </a:p>
        </p:txBody>
      </p:sp>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53429DF0-9955-4B60-96E2-2201DF02E17C}"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02AA8D92-7AB3-4028-A721-6B0C5151B835}"/>
              </a:ext>
            </a:extLst>
          </p:cNvPr>
          <p:cNvSpPr txBox="1">
            <a:spLocks/>
          </p:cNvSpPr>
          <p:nvPr userDrawn="1"/>
        </p:nvSpPr>
        <p:spPr>
          <a:xfrm>
            <a:off x="5993" y="0"/>
            <a:ext cx="990600"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Prerequisite</a:t>
            </a:r>
          </a:p>
        </p:txBody>
      </p:sp>
    </p:spTree>
    <p:extLst>
      <p:ext uri="{BB962C8B-B14F-4D97-AF65-F5344CB8AC3E}">
        <p14:creationId xmlns:p14="http://schemas.microsoft.com/office/powerpoint/2010/main" val="34316956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fld id="{D4154B88-E90A-40D2-9C45-AF1F9B278AC1}" type="datetime1">
              <a:rPr lang="en-US" smtClean="0"/>
              <a:t>10/14/2021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FF52329-E967-4875-B74A-D7187C8B5B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lker.com/clipart-29049.htm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e/ef/Paul_in_Rome.jpg"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lker.com/clipart-29049.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02</a:t>
            </a: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2: Hostility to Philosophy</a:t>
            </a:r>
          </a:p>
          <a:p>
            <a:pPr eaLnBrk="1" hangingPunct="1">
              <a:spcBef>
                <a:spcPct val="0"/>
              </a:spcBef>
              <a:buNone/>
            </a:pPr>
            <a:r>
              <a:rPr lang="en-US" altLang="en-US" sz="4000" dirty="0">
                <a:solidFill>
                  <a:srgbClr val="FFFF00"/>
                </a:solidFill>
              </a:rPr>
              <a:t>Chapter 3: Thinking Systematically</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Prerequisite</a:t>
            </a: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290720"/>
            <a:ext cx="6781799" cy="427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3"/>
          <p:cNvSpPr>
            <a:spLocks noChangeArrowheads="1"/>
          </p:cNvSpPr>
          <p:nvPr/>
        </p:nvSpPr>
        <p:spPr bwMode="auto">
          <a:xfrm>
            <a:off x="0" y="131764"/>
            <a:ext cx="12192000" cy="923330"/>
          </a:xfrm>
          <a:prstGeom prst="rect">
            <a:avLst/>
          </a:prstGeom>
          <a:noFill/>
          <a:ln w="9525">
            <a:noFill/>
            <a:miter lim="800000"/>
            <a:headEnd/>
            <a:tailEnd/>
          </a:ln>
          <a:effectLst/>
        </p:spPr>
        <p:txBody>
          <a:bodyPr wrap="square">
            <a:spAutoFit/>
          </a:bodyPr>
          <a:lstStyle/>
          <a:p>
            <a:pPr algn="ctr" eaLnBrk="1" hangingPunct="1">
              <a:defRPr/>
            </a:pPr>
            <a:r>
              <a:rPr lang="en-US" sz="5400" dirty="0">
                <a:solidFill>
                  <a:schemeClr val="bg1"/>
                </a:solidFill>
                <a:latin typeface="Calibri" pitchFamily="34" charset="0"/>
              </a:rPr>
              <a:t>Imagine knowledge like a pile of books…</a:t>
            </a:r>
            <a:endParaRPr lang="en-US" sz="5400" b="1" dirty="0">
              <a:solidFill>
                <a:schemeClr val="bg1"/>
              </a:solidFill>
              <a:effectLst>
                <a:outerShdw blurRad="38100" dist="38100" dir="2700000" algn="tl">
                  <a:srgbClr val="C0C0C0"/>
                </a:outerShdw>
              </a:effectLst>
              <a:latin typeface="Calibri" pitchFamily="34" charset="0"/>
            </a:endParaRPr>
          </a:p>
        </p:txBody>
      </p:sp>
      <p:sp>
        <p:nvSpPr>
          <p:cNvPr id="5" name="Rectangle 23"/>
          <p:cNvSpPr>
            <a:spLocks noChangeArrowheads="1"/>
          </p:cNvSpPr>
          <p:nvPr/>
        </p:nvSpPr>
        <p:spPr bwMode="auto">
          <a:xfrm>
            <a:off x="0" y="5715000"/>
            <a:ext cx="12192000" cy="923330"/>
          </a:xfrm>
          <a:prstGeom prst="rect">
            <a:avLst/>
          </a:prstGeom>
          <a:noFill/>
          <a:ln w="9525">
            <a:noFill/>
            <a:miter lim="800000"/>
            <a:headEnd/>
            <a:tailEnd/>
          </a:ln>
          <a:effectLst/>
        </p:spPr>
        <p:txBody>
          <a:bodyPr wrap="square">
            <a:spAutoFit/>
          </a:bodyPr>
          <a:lstStyle/>
          <a:p>
            <a:pPr algn="ctr" eaLnBrk="1" hangingPunct="1">
              <a:defRPr/>
            </a:pPr>
            <a:r>
              <a:rPr lang="en-US" sz="5400" dirty="0">
                <a:solidFill>
                  <a:schemeClr val="bg1"/>
                </a:solidFill>
                <a:latin typeface="Calibri" pitchFamily="34" charset="0"/>
              </a:rPr>
              <a:t>Nature’s default is </a:t>
            </a:r>
            <a:r>
              <a:rPr lang="en-US" sz="5400" dirty="0">
                <a:solidFill>
                  <a:srgbClr val="FF0000"/>
                </a:solidFill>
                <a:latin typeface="Calibri" pitchFamily="34" charset="0"/>
              </a:rPr>
              <a:t>unordered</a:t>
            </a:r>
            <a:r>
              <a:rPr lang="en-US" sz="5400" dirty="0">
                <a:solidFill>
                  <a:schemeClr val="bg1"/>
                </a:solidFill>
                <a:latin typeface="Calibri" pitchFamily="34" charset="0"/>
              </a:rPr>
              <a:t> chaos!</a:t>
            </a:r>
            <a:endParaRPr lang="en-US" sz="5400" b="1" dirty="0">
              <a:solidFill>
                <a:schemeClr val="bg1"/>
              </a:solidFill>
              <a:effectLst>
                <a:outerShdw blurRad="38100" dist="38100" dir="2700000" algn="tl">
                  <a:srgbClr val="C0C0C0"/>
                </a:outerShdw>
              </a:effectLst>
              <a:latin typeface="Calibri" pitchFamily="34" charset="0"/>
            </a:endParaRPr>
          </a:p>
        </p:txBody>
      </p:sp>
      <p:sp>
        <p:nvSpPr>
          <p:cNvPr id="3" name="Slide Number Placeholder 2"/>
          <p:cNvSpPr>
            <a:spLocks noGrp="1"/>
          </p:cNvSpPr>
          <p:nvPr>
            <p:ph type="sldNum" sz="quarter" idx="12"/>
          </p:nvPr>
        </p:nvSpPr>
        <p:spPr/>
        <p:txBody>
          <a:bodyPr/>
          <a:lstStyle/>
          <a:p>
            <a:pPr>
              <a:defRPr/>
            </a:pPr>
            <a:fld id="{509C26D3-19E7-4D16-9B6F-BCCAD8FEE85C}" type="slidenum">
              <a:rPr lang="en-US" altLang="en-US" smtClean="0"/>
              <a:pPr>
                <a:defRPr/>
              </a:pPr>
              <a:t>10</a:t>
            </a:fld>
            <a:endParaRPr lang="en-US" altLang="en-US"/>
          </a:p>
        </p:txBody>
      </p:sp>
      <p:sp>
        <p:nvSpPr>
          <p:cNvPr id="9" name="Footer Placeholder 1">
            <a:extLst>
              <a:ext uri="{FF2B5EF4-FFF2-40B4-BE49-F238E27FC236}">
                <a16:creationId xmlns:a16="http://schemas.microsoft.com/office/drawing/2014/main" id="{DAF3732D-6AB7-4BA1-BA87-6F1914724F2F}"/>
              </a:ext>
            </a:extLst>
          </p:cNvPr>
          <p:cNvSpPr>
            <a:spLocks noGrp="1"/>
          </p:cNvSpPr>
          <p:nvPr>
            <p:ph type="ftr" sz="quarter" idx="11"/>
          </p:nvPr>
        </p:nvSpPr>
        <p:spPr>
          <a:xfrm>
            <a:off x="0" y="6689724"/>
            <a:ext cx="1905000" cy="168276"/>
          </a:xfrm>
        </p:spPr>
        <p:txBody>
          <a:bodyPr/>
          <a:lstStyle/>
          <a:p>
            <a:pPr>
              <a:defRPr/>
            </a:pPr>
            <a:r>
              <a:rPr lang="en-US" dirty="0"/>
              <a:t>©ChristianEternalism.com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1622770" y="4798874"/>
            <a:ext cx="6911630" cy="1754326"/>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tabLst>
                <a:tab pos="4516438" algn="l"/>
              </a:tabLst>
              <a:defRPr/>
            </a:pPr>
            <a:r>
              <a:rPr lang="en-US" sz="5400" dirty="0">
                <a:solidFill>
                  <a:srgbClr val="00FF00"/>
                </a:solidFill>
                <a:latin typeface="Calibri" pitchFamily="34" charset="0"/>
                <a:cs typeface="+mn-cs"/>
              </a:rPr>
              <a:t>Thinking systematically</a:t>
            </a:r>
          </a:p>
          <a:p>
            <a:pPr algn="ctr" eaLnBrk="1" fontAlgn="auto" hangingPunct="1">
              <a:spcBef>
                <a:spcPts val="0"/>
              </a:spcBef>
              <a:spcAft>
                <a:spcPts val="0"/>
              </a:spcAft>
              <a:tabLst>
                <a:tab pos="4516438" algn="l"/>
              </a:tabLst>
              <a:defRPr/>
            </a:pPr>
            <a:r>
              <a:rPr lang="en-US" sz="5400" dirty="0">
                <a:solidFill>
                  <a:srgbClr val="00FF00"/>
                </a:solidFill>
                <a:latin typeface="Calibri" pitchFamily="34" charset="0"/>
                <a:cs typeface="+mn-cs"/>
              </a:rPr>
              <a:t>and in correct principles</a:t>
            </a:r>
          </a:p>
        </p:txBody>
      </p:sp>
      <p:sp>
        <p:nvSpPr>
          <p:cNvPr id="10" name="Rectangle 23"/>
          <p:cNvSpPr>
            <a:spLocks noChangeArrowheads="1"/>
          </p:cNvSpPr>
          <p:nvPr/>
        </p:nvSpPr>
        <p:spPr bwMode="auto">
          <a:xfrm>
            <a:off x="0" y="0"/>
            <a:ext cx="12192000" cy="1015663"/>
          </a:xfrm>
          <a:prstGeom prst="rect">
            <a:avLst/>
          </a:prstGeom>
          <a:noFill/>
          <a:ln w="9525">
            <a:noFill/>
            <a:miter lim="800000"/>
            <a:headEnd/>
            <a:tailEnd/>
          </a:ln>
          <a:effectLst/>
        </p:spPr>
        <p:txBody>
          <a:bodyPr wrap="square">
            <a:spAutoFit/>
          </a:bodyPr>
          <a:lstStyle/>
          <a:p>
            <a:pPr algn="ctr" eaLnBrk="1" hangingPunct="1">
              <a:defRPr/>
            </a:pPr>
            <a:r>
              <a:rPr lang="en-US" sz="6000" dirty="0">
                <a:solidFill>
                  <a:srgbClr val="00FF00"/>
                </a:solidFill>
                <a:latin typeface="Calibri" pitchFamily="34" charset="0"/>
              </a:rPr>
              <a:t>Philosophy is Like a Filing Cabinet</a:t>
            </a:r>
            <a:endParaRPr lang="en-US" sz="6000" b="1" dirty="0">
              <a:solidFill>
                <a:srgbClr val="00FF00"/>
              </a:solidFill>
              <a:effectLst>
                <a:outerShdw blurRad="38100" dist="38100" dir="2700000" algn="tl">
                  <a:srgbClr val="C0C0C0"/>
                </a:outerShdw>
              </a:effectLst>
              <a:latin typeface="Calibri" pitchFamily="34" charset="0"/>
            </a:endParaRPr>
          </a:p>
        </p:txBody>
      </p:sp>
      <p:sp>
        <p:nvSpPr>
          <p:cNvPr id="8" name="Rectangle 23"/>
          <p:cNvSpPr>
            <a:spLocks noChangeArrowheads="1"/>
          </p:cNvSpPr>
          <p:nvPr/>
        </p:nvSpPr>
        <p:spPr bwMode="auto">
          <a:xfrm>
            <a:off x="272706" y="1448812"/>
            <a:ext cx="9360588" cy="3046988"/>
          </a:xfrm>
          <a:prstGeom prst="rect">
            <a:avLst/>
          </a:prstGeom>
          <a:noFill/>
          <a:ln w="9525">
            <a:noFill/>
            <a:miter lim="800000"/>
            <a:headEnd/>
            <a:tailEnd/>
          </a:ln>
          <a:effectLst/>
        </p:spPr>
        <p:txBody>
          <a:bodyPr wrap="square">
            <a:spAutoFit/>
          </a:bodyPr>
          <a:lstStyle/>
          <a:p>
            <a:pPr eaLnBrk="1" hangingPunct="1">
              <a:defRPr/>
            </a:pPr>
            <a:r>
              <a:rPr lang="en-US" sz="3200" b="1" dirty="0">
                <a:solidFill>
                  <a:srgbClr val="00FF00"/>
                </a:solidFill>
                <a:latin typeface="Calibri" pitchFamily="34" charset="0"/>
              </a:rPr>
              <a:t>President Brigham Young: </a:t>
            </a:r>
            <a:r>
              <a:rPr lang="en-US" sz="3200" dirty="0">
                <a:solidFill>
                  <a:schemeClr val="bg1"/>
                </a:solidFill>
                <a:latin typeface="Calibri" pitchFamily="34" charset="0"/>
              </a:rPr>
              <a:t>“If you are industrious and faithful </a:t>
            </a:r>
            <a:r>
              <a:rPr lang="en-US" sz="3200" dirty="0">
                <a:solidFill>
                  <a:srgbClr val="00FF00"/>
                </a:solidFill>
                <a:latin typeface="Calibri" pitchFamily="34" charset="0"/>
              </a:rPr>
              <a:t>scholars</a:t>
            </a:r>
            <a:r>
              <a:rPr lang="en-US" sz="3200" dirty="0">
                <a:solidFill>
                  <a:schemeClr val="bg1"/>
                </a:solidFill>
                <a:latin typeface="Calibri" pitchFamily="34" charset="0"/>
              </a:rPr>
              <a:t> in the school you have entered into, you shall get lessons one after another, and continue on until you can see and understand the spirit of prophecy and revelation, which can be understood according to a </a:t>
            </a:r>
            <a:r>
              <a:rPr lang="en-US" sz="3200" dirty="0">
                <a:solidFill>
                  <a:srgbClr val="00FF00"/>
                </a:solidFill>
                <a:latin typeface="Calibri" pitchFamily="34" charset="0"/>
              </a:rPr>
              <a:t>systematic principle</a:t>
            </a:r>
            <a:r>
              <a:rPr lang="en-US" sz="3200" dirty="0">
                <a:solidFill>
                  <a:schemeClr val="bg1"/>
                </a:solidFill>
                <a:latin typeface="Calibri" pitchFamily="34" charset="0"/>
              </a:rPr>
              <a:t>…” </a:t>
            </a:r>
            <a:r>
              <a:rPr lang="en-US" sz="1400" dirty="0">
                <a:solidFill>
                  <a:schemeClr val="bg1"/>
                </a:solidFill>
                <a:latin typeface="Calibri" pitchFamily="34" charset="0"/>
              </a:rPr>
              <a:t>(JD 3:89)</a:t>
            </a:r>
            <a:endParaRPr lang="en-US" sz="1400" b="1" dirty="0">
              <a:solidFill>
                <a:schemeClr val="bg1"/>
              </a:solidFill>
              <a:effectLst>
                <a:outerShdw blurRad="38100" dist="38100" dir="2700000" algn="tl">
                  <a:srgbClr val="C0C0C0"/>
                </a:outerShdw>
              </a:effectLst>
              <a:latin typeface="Calibri"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0" y="1003300"/>
            <a:ext cx="2013294" cy="5426600"/>
          </a:xfrm>
          <a:prstGeom prst="rect">
            <a:avLst/>
          </a:prstGeom>
        </p:spPr>
      </p:pic>
      <p:sp>
        <p:nvSpPr>
          <p:cNvPr id="4" name="Slide Number Placeholder 3"/>
          <p:cNvSpPr>
            <a:spLocks noGrp="1"/>
          </p:cNvSpPr>
          <p:nvPr>
            <p:ph type="sldNum" sz="quarter" idx="12"/>
          </p:nvPr>
        </p:nvSpPr>
        <p:spPr/>
        <p:txBody>
          <a:bodyPr/>
          <a:lstStyle/>
          <a:p>
            <a:pPr>
              <a:defRPr/>
            </a:pPr>
            <a:fld id="{509C26D3-19E7-4D16-9B6F-BCCAD8FEE85C}" type="slidenum">
              <a:rPr lang="en-US" altLang="en-US" smtClean="0"/>
              <a:pPr>
                <a:defRPr/>
              </a:pPr>
              <a:t>11</a:t>
            </a:fld>
            <a:endParaRPr lang="en-US" altLang="en-US"/>
          </a:p>
        </p:txBody>
      </p:sp>
      <p:sp>
        <p:nvSpPr>
          <p:cNvPr id="9" name="Footer Placeholder 1">
            <a:extLst>
              <a:ext uri="{FF2B5EF4-FFF2-40B4-BE49-F238E27FC236}">
                <a16:creationId xmlns:a16="http://schemas.microsoft.com/office/drawing/2014/main" id="{3E2F5449-7482-4FFC-A68D-BAB8C76E3B21}"/>
              </a:ext>
            </a:extLst>
          </p:cNvPr>
          <p:cNvSpPr>
            <a:spLocks noGrp="1"/>
          </p:cNvSpPr>
          <p:nvPr>
            <p:ph type="ftr" sz="quarter" idx="11"/>
          </p:nvPr>
        </p:nvSpPr>
        <p:spPr>
          <a:xfrm>
            <a:off x="0" y="6689724"/>
            <a:ext cx="1905000" cy="168276"/>
          </a:xfrm>
        </p:spPr>
        <p:txBody>
          <a:bodyPr/>
          <a:lstStyle/>
          <a:p>
            <a:pPr>
              <a:defRPr/>
            </a:pPr>
            <a:r>
              <a:rPr lang="en-US" dirty="0"/>
              <a:t>©ChristianEternalism.com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3"/>
          <p:cNvSpPr>
            <a:spLocks noChangeArrowheads="1"/>
          </p:cNvSpPr>
          <p:nvPr/>
        </p:nvSpPr>
        <p:spPr bwMode="auto">
          <a:xfrm>
            <a:off x="0" y="5581650"/>
            <a:ext cx="2438400" cy="1200150"/>
          </a:xfrm>
          <a:prstGeom prst="rect">
            <a:avLst/>
          </a:prstGeom>
          <a:noFill/>
          <a:ln w="9525">
            <a:noFill/>
            <a:miter lim="800000"/>
            <a:headEnd/>
            <a:tailEnd/>
          </a:ln>
          <a:effectLst/>
        </p:spPr>
        <p:txBody>
          <a:bodyPr>
            <a:spAutoFit/>
          </a:bodyPr>
          <a:lstStyle/>
          <a:p>
            <a:pPr algn="ctr" eaLnBrk="1" hangingPunct="1">
              <a:defRPr/>
            </a:pPr>
            <a:r>
              <a:rPr lang="en-US" sz="7200" dirty="0">
                <a:solidFill>
                  <a:srgbClr val="00FF00"/>
                </a:solidFill>
                <a:latin typeface="Calibri" pitchFamily="34" charset="0"/>
              </a:rPr>
              <a:t>True!</a:t>
            </a:r>
            <a:endParaRPr lang="en-US" sz="7200" b="1" dirty="0">
              <a:solidFill>
                <a:srgbClr val="00FF00"/>
              </a:solidFill>
              <a:effectLst>
                <a:outerShdw blurRad="38100" dist="38100" dir="2700000" algn="tl">
                  <a:srgbClr val="C0C0C0"/>
                </a:outerShdw>
              </a:effectLst>
              <a:latin typeface="Calibri" pitchFamily="34" charset="0"/>
            </a:endParaRPr>
          </a:p>
        </p:txBody>
      </p:sp>
      <p:sp>
        <p:nvSpPr>
          <p:cNvPr id="12" name="Rectangle 23"/>
          <p:cNvSpPr>
            <a:spLocks noChangeArrowheads="1"/>
          </p:cNvSpPr>
          <p:nvPr/>
        </p:nvSpPr>
        <p:spPr bwMode="auto">
          <a:xfrm>
            <a:off x="9601200" y="5510213"/>
            <a:ext cx="2667000" cy="1200150"/>
          </a:xfrm>
          <a:prstGeom prst="rect">
            <a:avLst/>
          </a:prstGeom>
          <a:noFill/>
          <a:ln w="9525">
            <a:noFill/>
            <a:miter lim="800000"/>
            <a:headEnd/>
            <a:tailEnd/>
          </a:ln>
          <a:effectLst/>
        </p:spPr>
        <p:txBody>
          <a:bodyPr>
            <a:spAutoFit/>
          </a:bodyPr>
          <a:lstStyle/>
          <a:p>
            <a:pPr algn="ctr" eaLnBrk="1" hangingPunct="1">
              <a:defRPr/>
            </a:pPr>
            <a:r>
              <a:rPr lang="en-US" sz="7200" dirty="0">
                <a:solidFill>
                  <a:srgbClr val="FF0000"/>
                </a:solidFill>
                <a:latin typeface="Calibri" pitchFamily="34" charset="0"/>
              </a:rPr>
              <a:t>False!</a:t>
            </a:r>
            <a:endParaRPr lang="en-US" sz="7200" b="1" dirty="0">
              <a:solidFill>
                <a:srgbClr val="FF0000"/>
              </a:solidFill>
              <a:effectLst>
                <a:outerShdw blurRad="38100" dist="38100" dir="2700000" algn="tl">
                  <a:srgbClr val="C0C0C0"/>
                </a:outerShdw>
              </a:effectLst>
              <a:latin typeface="Calibri" pitchFamily="34" charset="0"/>
            </a:endParaRPr>
          </a:p>
        </p:txBody>
      </p:sp>
      <p:sp>
        <p:nvSpPr>
          <p:cNvPr id="8200" name="Rectangle 13"/>
          <p:cNvSpPr>
            <a:spLocks noChangeArrowheads="1"/>
          </p:cNvSpPr>
          <p:nvPr/>
        </p:nvSpPr>
        <p:spPr bwMode="auto">
          <a:xfrm>
            <a:off x="1" y="0"/>
            <a:ext cx="1219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dirty="0">
                <a:solidFill>
                  <a:schemeClr val="bg1"/>
                </a:solidFill>
                <a:latin typeface="+mn-lt"/>
              </a:rPr>
              <a:t>We will study various tools that </a:t>
            </a:r>
          </a:p>
          <a:p>
            <a:pPr algn="ctr">
              <a:spcBef>
                <a:spcPct val="0"/>
              </a:spcBef>
              <a:buFontTx/>
              <a:buNone/>
            </a:pPr>
            <a:r>
              <a:rPr lang="en-US" altLang="en-US" sz="4000" dirty="0">
                <a:solidFill>
                  <a:schemeClr val="bg1"/>
                </a:solidFill>
                <a:latin typeface="+mn-lt"/>
              </a:rPr>
              <a:t>are like drawers to a filing cabinet.</a:t>
            </a:r>
          </a:p>
        </p:txBody>
      </p:sp>
      <p:pic>
        <p:nvPicPr>
          <p:cNvPr id="820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6636" y="5364094"/>
            <a:ext cx="1890275" cy="141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2688" y="5337900"/>
            <a:ext cx="2026799" cy="152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79215" y="1828801"/>
            <a:ext cx="2233570" cy="167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noChangeArrowheads="1"/>
          </p:cNvSpPr>
          <p:nvPr/>
        </p:nvSpPr>
        <p:spPr bwMode="auto">
          <a:xfrm>
            <a:off x="7199533" y="2005280"/>
            <a:ext cx="723900" cy="1323439"/>
          </a:xfrm>
          <a:prstGeom prst="rect">
            <a:avLst/>
          </a:prstGeom>
          <a:noFill/>
          <a:ln w="9525">
            <a:noFill/>
            <a:miter lim="800000"/>
            <a:headEnd/>
            <a:tailEnd/>
          </a:ln>
          <a:effectLst/>
        </p:spPr>
        <p:txBody>
          <a:bodyPr>
            <a:spAutoFit/>
          </a:bodyPr>
          <a:lstStyle/>
          <a:p>
            <a:pPr algn="ctr" eaLnBrk="1" hangingPunct="1">
              <a:defRPr/>
            </a:pPr>
            <a:r>
              <a:rPr lang="en-US" sz="8000" dirty="0">
                <a:solidFill>
                  <a:srgbClr val="FFFF00"/>
                </a:solidFill>
                <a:latin typeface="Calibri" pitchFamily="34" charset="0"/>
              </a:rPr>
              <a:t>?</a:t>
            </a:r>
            <a:endParaRPr lang="en-US" sz="8000" b="1" dirty="0">
              <a:solidFill>
                <a:srgbClr val="FFFF00"/>
              </a:solidFill>
              <a:effectLst>
                <a:outerShdw blurRad="38100" dist="38100" dir="2700000" algn="tl">
                  <a:srgbClr val="C0C0C0"/>
                </a:outerShdw>
              </a:effectLst>
              <a:latin typeface="Calibri" pitchFamily="34" charset="0"/>
            </a:endParaRPr>
          </a:p>
        </p:txBody>
      </p:sp>
      <p:sp>
        <p:nvSpPr>
          <p:cNvPr id="8206" name="Rectangle 13"/>
          <p:cNvSpPr>
            <a:spLocks noChangeArrowheads="1"/>
          </p:cNvSpPr>
          <p:nvPr/>
        </p:nvSpPr>
        <p:spPr bwMode="auto">
          <a:xfrm>
            <a:off x="2214661" y="3733800"/>
            <a:ext cx="77793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dirty="0">
                <a:solidFill>
                  <a:schemeClr val="bg1"/>
                </a:solidFill>
                <a:latin typeface="+mn-lt"/>
              </a:rPr>
              <a:t>Keep things that are alike </a:t>
            </a:r>
            <a:r>
              <a:rPr lang="en-US" altLang="en-US" sz="4000" dirty="0">
                <a:solidFill>
                  <a:srgbClr val="00FF00"/>
                </a:solidFill>
                <a:latin typeface="+mn-lt"/>
              </a:rPr>
              <a:t>systematically</a:t>
            </a:r>
            <a:r>
              <a:rPr lang="en-US" altLang="en-US" sz="4000" dirty="0">
                <a:solidFill>
                  <a:schemeClr val="bg1"/>
                </a:solidFill>
                <a:latin typeface="+mn-lt"/>
              </a:rPr>
              <a:t> in the same drawers.</a:t>
            </a:r>
          </a:p>
        </p:txBody>
      </p:sp>
      <p:sp>
        <p:nvSpPr>
          <p:cNvPr id="5" name="Slide Number Placeholder 4"/>
          <p:cNvSpPr>
            <a:spLocks noGrp="1"/>
          </p:cNvSpPr>
          <p:nvPr>
            <p:ph type="sldNum" sz="quarter" idx="12"/>
          </p:nvPr>
        </p:nvSpPr>
        <p:spPr/>
        <p:txBody>
          <a:bodyPr/>
          <a:lstStyle/>
          <a:p>
            <a:pPr>
              <a:defRPr/>
            </a:pPr>
            <a:fld id="{509C26D3-19E7-4D16-9B6F-BCCAD8FEE85C}" type="slidenum">
              <a:rPr lang="en-US" altLang="en-US" smtClean="0"/>
              <a:pPr>
                <a:defRPr/>
              </a:pPr>
              <a:t>12</a:t>
            </a:fld>
            <a:endParaRPr lang="en-US" altLang="en-US"/>
          </a:p>
        </p:txBody>
      </p:sp>
      <p:pic>
        <p:nvPicPr>
          <p:cNvPr id="8" name="Picture 7">
            <a:extLst>
              <a:ext uri="{FF2B5EF4-FFF2-40B4-BE49-F238E27FC236}">
                <a16:creationId xmlns:a16="http://schemas.microsoft.com/office/drawing/2014/main" id="{800EF7E1-2319-436D-8DED-599E4FF8F1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3682" y="1094884"/>
            <a:ext cx="1649996" cy="4447374"/>
          </a:xfrm>
          <a:prstGeom prst="rect">
            <a:avLst/>
          </a:prstGeom>
        </p:spPr>
      </p:pic>
      <p:pic>
        <p:nvPicPr>
          <p:cNvPr id="11" name="Picture 10">
            <a:extLst>
              <a:ext uri="{FF2B5EF4-FFF2-40B4-BE49-F238E27FC236}">
                <a16:creationId xmlns:a16="http://schemas.microsoft.com/office/drawing/2014/main" id="{961ACB4C-A214-417E-A05F-F4216F0AD4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750" y="1094884"/>
            <a:ext cx="1671250" cy="4504661"/>
          </a:xfrm>
          <a:prstGeom prst="rect">
            <a:avLst/>
          </a:prstGeom>
        </p:spPr>
      </p:pic>
      <p:sp>
        <p:nvSpPr>
          <p:cNvPr id="16" name="Footer Placeholder 1">
            <a:extLst>
              <a:ext uri="{FF2B5EF4-FFF2-40B4-BE49-F238E27FC236}">
                <a16:creationId xmlns:a16="http://schemas.microsoft.com/office/drawing/2014/main" id="{AF391276-50DA-4934-AC16-70E949A4D592}"/>
              </a:ext>
            </a:extLst>
          </p:cNvPr>
          <p:cNvSpPr>
            <a:spLocks noGrp="1"/>
          </p:cNvSpPr>
          <p:nvPr>
            <p:ph type="ftr" sz="quarter" idx="11"/>
          </p:nvPr>
        </p:nvSpPr>
        <p:spPr>
          <a:xfrm>
            <a:off x="0" y="6689724"/>
            <a:ext cx="1905000" cy="168276"/>
          </a:xfrm>
        </p:spPr>
        <p:txBody>
          <a:bodyPr/>
          <a:lstStyle/>
          <a:p>
            <a:pPr>
              <a:defRPr/>
            </a:pPr>
            <a:r>
              <a:rPr lang="en-US" dirty="0"/>
              <a:t>©ChristianEternalism.com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3"/>
          <p:cNvSpPr>
            <a:spLocks noChangeArrowheads="1"/>
          </p:cNvSpPr>
          <p:nvPr/>
        </p:nvSpPr>
        <p:spPr bwMode="auto">
          <a:xfrm>
            <a:off x="1779588" y="3498851"/>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16" name="Rectangle 23"/>
          <p:cNvSpPr>
            <a:spLocks noChangeArrowheads="1"/>
          </p:cNvSpPr>
          <p:nvPr/>
        </p:nvSpPr>
        <p:spPr bwMode="auto">
          <a:xfrm>
            <a:off x="1774825" y="5281613"/>
            <a:ext cx="8686800" cy="461962"/>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12293" name="Rectangle 23"/>
          <p:cNvSpPr>
            <a:spLocks noChangeArrowheads="1"/>
          </p:cNvSpPr>
          <p:nvPr/>
        </p:nvSpPr>
        <p:spPr bwMode="auto">
          <a:xfrm>
            <a:off x="228600" y="1665744"/>
            <a:ext cx="1173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FF00"/>
                </a:solidFill>
              </a:rPr>
              <a:t>Elder B. H. Roberts: </a:t>
            </a:r>
            <a:r>
              <a:rPr lang="en-US" altLang="en-US" sz="2800" dirty="0">
                <a:solidFill>
                  <a:schemeClr val="bg1"/>
                </a:solidFill>
              </a:rPr>
              <a:t>“The </a:t>
            </a:r>
            <a:r>
              <a:rPr lang="en-US" altLang="en-US" sz="2800" dirty="0">
                <a:solidFill>
                  <a:srgbClr val="00FF00"/>
                </a:solidFill>
              </a:rPr>
              <a:t>New Dispensation </a:t>
            </a:r>
            <a:r>
              <a:rPr lang="en-US" altLang="en-US" sz="2800" dirty="0">
                <a:solidFill>
                  <a:schemeClr val="bg1"/>
                </a:solidFill>
              </a:rPr>
              <a:t>is a </a:t>
            </a:r>
            <a:r>
              <a:rPr lang="en-US" altLang="en-US" sz="2800" dirty="0">
                <a:solidFill>
                  <a:srgbClr val="00FF00"/>
                </a:solidFill>
              </a:rPr>
              <a:t>system of philosophy</a:t>
            </a:r>
            <a:r>
              <a:rPr lang="en-US" altLang="en-US" sz="2800" dirty="0">
                <a:solidFill>
                  <a:schemeClr val="bg1"/>
                </a:solidFill>
              </a:rPr>
              <a:t> as well as a </a:t>
            </a:r>
            <a:r>
              <a:rPr lang="en-US" altLang="en-US" sz="2800" dirty="0">
                <a:solidFill>
                  <a:srgbClr val="00FF00"/>
                </a:solidFill>
              </a:rPr>
              <a:t>religion</a:t>
            </a:r>
            <a:r>
              <a:rPr lang="en-US" altLang="en-US" sz="2800" dirty="0">
                <a:solidFill>
                  <a:schemeClr val="bg1"/>
                </a:solidFill>
              </a:rPr>
              <a:t>. Indeed every religion that is worthwhile must be a </a:t>
            </a:r>
            <a:r>
              <a:rPr lang="en-US" altLang="en-US" sz="2800" dirty="0">
                <a:solidFill>
                  <a:srgbClr val="00FF00"/>
                </a:solidFill>
              </a:rPr>
              <a:t>philosophy</a:t>
            </a:r>
            <a:r>
              <a:rPr lang="en-US" altLang="en-US" sz="2800" dirty="0">
                <a:solidFill>
                  <a:schemeClr val="bg1"/>
                </a:solidFill>
              </a:rPr>
              <a:t>. It must give some </a:t>
            </a:r>
            <a:r>
              <a:rPr lang="en-US" altLang="en-US" sz="2800" dirty="0">
                <a:solidFill>
                  <a:srgbClr val="FFFF00"/>
                </a:solidFill>
              </a:rPr>
              <a:t>accounting</a:t>
            </a:r>
            <a:r>
              <a:rPr lang="en-US" altLang="en-US" sz="2800" dirty="0">
                <a:solidFill>
                  <a:schemeClr val="bg1"/>
                </a:solidFill>
              </a:rPr>
              <a:t> of things if it is to be of any permanent service in the world. Religion must appeal to the </a:t>
            </a:r>
            <a:r>
              <a:rPr lang="en-US" altLang="en-US" sz="2800" dirty="0">
                <a:solidFill>
                  <a:srgbClr val="00FF00"/>
                </a:solidFill>
              </a:rPr>
              <a:t>understanding</a:t>
            </a:r>
            <a:r>
              <a:rPr lang="en-US" altLang="en-US" sz="2800" dirty="0">
                <a:solidFill>
                  <a:schemeClr val="bg1"/>
                </a:solidFill>
              </a:rPr>
              <a:t> as well as the emotional nature of man. It must measurably satisfy his </a:t>
            </a:r>
            <a:r>
              <a:rPr lang="en-US" altLang="en-US" sz="2800" dirty="0">
                <a:solidFill>
                  <a:srgbClr val="00FF00"/>
                </a:solidFill>
              </a:rPr>
              <a:t>rational mind </a:t>
            </a:r>
            <a:r>
              <a:rPr lang="en-US" altLang="en-US" sz="2800" dirty="0">
                <a:solidFill>
                  <a:schemeClr val="bg1"/>
                </a:solidFill>
              </a:rPr>
              <a:t>as well as fill his spiritual and ethical longings - his thirst for righteousness...  </a:t>
            </a:r>
            <a:r>
              <a:rPr lang="en-US" altLang="en-US" sz="1400" dirty="0">
                <a:solidFill>
                  <a:schemeClr val="bg1"/>
                </a:solidFill>
              </a:rPr>
              <a:t>(Defender of the Faith p. 382-383) </a:t>
            </a:r>
          </a:p>
        </p:txBody>
      </p:sp>
      <p:sp>
        <p:nvSpPr>
          <p:cNvPr id="9" name="Rectangle 23"/>
          <p:cNvSpPr>
            <a:spLocks noChangeArrowheads="1"/>
          </p:cNvSpPr>
          <p:nvPr/>
        </p:nvSpPr>
        <p:spPr bwMode="auto">
          <a:xfrm>
            <a:off x="228600" y="4971871"/>
            <a:ext cx="11734800" cy="1200329"/>
          </a:xfrm>
          <a:prstGeom prst="rect">
            <a:avLst/>
          </a:prstGeom>
          <a:noFill/>
          <a:ln w="9525">
            <a:noFill/>
            <a:miter lim="800000"/>
            <a:headEnd/>
            <a:tailEnd/>
          </a:ln>
          <a:effectLst/>
        </p:spPr>
        <p:txBody>
          <a:bodyPr wrap="square">
            <a:spAutoFit/>
          </a:bodyPr>
          <a:lstStyle/>
          <a:p>
            <a:pPr eaLnBrk="1" hangingPunct="1">
              <a:defRPr/>
            </a:pPr>
            <a:r>
              <a:rPr lang="en-US" sz="2800" b="1" dirty="0">
                <a:solidFill>
                  <a:srgbClr val="00FF00"/>
                </a:solidFill>
                <a:latin typeface="Calibri" pitchFamily="34" charset="0"/>
              </a:rPr>
              <a:t>President Brigham Young: </a:t>
            </a:r>
            <a:r>
              <a:rPr lang="en-US" sz="2800" dirty="0">
                <a:solidFill>
                  <a:schemeClr val="bg1"/>
                </a:solidFill>
                <a:latin typeface="Calibri" pitchFamily="34" charset="0"/>
              </a:rPr>
              <a:t>“‘Mormonism’ </a:t>
            </a:r>
            <a:r>
              <a:rPr lang="en-US" sz="2800" dirty="0">
                <a:solidFill>
                  <a:srgbClr val="00FF00"/>
                </a:solidFill>
                <a:latin typeface="Calibri" pitchFamily="34" charset="0"/>
              </a:rPr>
              <a:t>embraces</a:t>
            </a:r>
            <a:r>
              <a:rPr lang="en-US" sz="2800" dirty="0">
                <a:solidFill>
                  <a:schemeClr val="bg1"/>
                </a:solidFill>
                <a:latin typeface="Calibri" pitchFamily="34" charset="0"/>
              </a:rPr>
              <a:t> </a:t>
            </a:r>
            <a:r>
              <a:rPr lang="en-US" sz="2800" dirty="0">
                <a:solidFill>
                  <a:srgbClr val="00FF00"/>
                </a:solidFill>
                <a:latin typeface="Calibri" pitchFamily="34" charset="0"/>
              </a:rPr>
              <a:t>all truth </a:t>
            </a:r>
            <a:r>
              <a:rPr lang="en-US" sz="2800" dirty="0">
                <a:solidFill>
                  <a:schemeClr val="bg1"/>
                </a:solidFill>
                <a:latin typeface="Calibri" pitchFamily="34" charset="0"/>
              </a:rPr>
              <a:t>that is revealed and that is unrevealed, whether religious, political, scientific, or </a:t>
            </a:r>
            <a:r>
              <a:rPr lang="en-US" sz="2800" dirty="0">
                <a:solidFill>
                  <a:srgbClr val="00FF00"/>
                </a:solidFill>
                <a:latin typeface="Calibri" pitchFamily="34" charset="0"/>
              </a:rPr>
              <a:t>philosophical</a:t>
            </a:r>
            <a:r>
              <a:rPr lang="en-US" sz="2800" dirty="0">
                <a:solidFill>
                  <a:schemeClr val="bg1"/>
                </a:solidFill>
                <a:latin typeface="Calibri" pitchFamily="34" charset="0"/>
              </a:rPr>
              <a:t>.” </a:t>
            </a:r>
            <a:r>
              <a:rPr lang="en-US" sz="1400" dirty="0">
                <a:solidFill>
                  <a:schemeClr val="bg1"/>
                </a:solidFill>
                <a:latin typeface="Calibri" pitchFamily="34" charset="0"/>
              </a:rPr>
              <a:t>(JD 9:149)</a:t>
            </a:r>
            <a:endParaRPr lang="en-US" sz="1400" b="1" dirty="0">
              <a:solidFill>
                <a:schemeClr val="bg1"/>
              </a:solidFill>
              <a:effectLst>
                <a:outerShdw blurRad="38100" dist="38100" dir="2700000" algn="tl">
                  <a:srgbClr val="C0C0C0"/>
                </a:outerShdw>
              </a:effectLst>
              <a:latin typeface="Calibri" pitchFamily="34" charset="0"/>
            </a:endParaRPr>
          </a:p>
        </p:txBody>
      </p:sp>
      <p:sp>
        <p:nvSpPr>
          <p:cNvPr id="12295" name="Rectangle 1"/>
          <p:cNvSpPr>
            <a:spLocks noChangeArrowheads="1"/>
          </p:cNvSpPr>
          <p:nvPr/>
        </p:nvSpPr>
        <p:spPr bwMode="auto">
          <a:xfrm>
            <a:off x="1524000" y="192088"/>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dirty="0">
                <a:solidFill>
                  <a:srgbClr val="00FF00"/>
                </a:solidFill>
                <a:latin typeface="Arial" panose="020B0604020202020204" pitchFamily="34" charset="0"/>
              </a:rPr>
              <a:t>The Restored Gospel and Philosophy</a:t>
            </a:r>
            <a:endParaRPr lang="en-US" altLang="en-US" sz="3600" dirty="0">
              <a:solidFill>
                <a:schemeClr val="bg1"/>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509C26D3-19E7-4D16-9B6F-BCCAD8FEE85C}" type="slidenum">
              <a:rPr lang="en-US" altLang="en-US" smtClean="0"/>
              <a:pPr>
                <a:defRPr/>
              </a:pPr>
              <a:t>13</a:t>
            </a:fld>
            <a:endParaRPr lang="en-US" altLang="en-US"/>
          </a:p>
        </p:txBody>
      </p:sp>
      <p:sp>
        <p:nvSpPr>
          <p:cNvPr id="10" name="Footer Placeholder 1">
            <a:extLst>
              <a:ext uri="{FF2B5EF4-FFF2-40B4-BE49-F238E27FC236}">
                <a16:creationId xmlns:a16="http://schemas.microsoft.com/office/drawing/2014/main" id="{7DADF148-C855-4A25-A3A0-FBFBAA31DEB1}"/>
              </a:ext>
            </a:extLst>
          </p:cNvPr>
          <p:cNvSpPr>
            <a:spLocks noGrp="1"/>
          </p:cNvSpPr>
          <p:nvPr>
            <p:ph type="ftr" sz="quarter" idx="11"/>
          </p:nvPr>
        </p:nvSpPr>
        <p:spPr>
          <a:xfrm>
            <a:off x="0" y="6689724"/>
            <a:ext cx="1905000" cy="168276"/>
          </a:xfrm>
        </p:spPr>
        <p:txBody>
          <a:bodyPr/>
          <a:lstStyle/>
          <a:p>
            <a:pPr>
              <a:defRPr/>
            </a:pPr>
            <a:r>
              <a:rPr lang="en-US" dirty="0"/>
              <a:t>©ChristianEternalism.com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3"/>
          <p:cNvSpPr>
            <a:spLocks noChangeArrowheads="1"/>
          </p:cNvSpPr>
          <p:nvPr/>
        </p:nvSpPr>
        <p:spPr bwMode="auto">
          <a:xfrm>
            <a:off x="1779588" y="3498851"/>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16" name="Rectangle 23"/>
          <p:cNvSpPr>
            <a:spLocks noChangeArrowheads="1"/>
          </p:cNvSpPr>
          <p:nvPr/>
        </p:nvSpPr>
        <p:spPr bwMode="auto">
          <a:xfrm>
            <a:off x="1774825" y="5281613"/>
            <a:ext cx="8686800" cy="461962"/>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14341" name="Rectangle 23"/>
          <p:cNvSpPr>
            <a:spLocks noChangeArrowheads="1"/>
          </p:cNvSpPr>
          <p:nvPr/>
        </p:nvSpPr>
        <p:spPr bwMode="auto">
          <a:xfrm>
            <a:off x="228601" y="533400"/>
            <a:ext cx="118109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dirty="0">
                <a:solidFill>
                  <a:srgbClr val="00FF00"/>
                </a:solidFill>
              </a:rPr>
              <a:t>Elder B. H. Roberts: </a:t>
            </a:r>
            <a:r>
              <a:rPr lang="en-US" altLang="en-US" sz="2400" dirty="0">
                <a:solidFill>
                  <a:schemeClr val="bg1"/>
                </a:solidFill>
              </a:rPr>
              <a:t>“The reader should understand that </a:t>
            </a:r>
            <a:r>
              <a:rPr lang="en-US" altLang="en-US" sz="2400" dirty="0">
                <a:solidFill>
                  <a:srgbClr val="00FF00"/>
                </a:solidFill>
              </a:rPr>
              <a:t>Joseph Smith </a:t>
            </a:r>
            <a:r>
              <a:rPr lang="en-US" altLang="en-US" sz="2400" dirty="0">
                <a:solidFill>
                  <a:schemeClr val="bg1"/>
                </a:solidFill>
              </a:rPr>
              <a:t>himself made </a:t>
            </a:r>
            <a:r>
              <a:rPr lang="en-US" altLang="en-US" sz="2400" dirty="0">
                <a:solidFill>
                  <a:srgbClr val="00FF00"/>
                </a:solidFill>
              </a:rPr>
              <a:t>no attempt </a:t>
            </a:r>
            <a:r>
              <a:rPr lang="en-US" altLang="en-US" sz="2400" dirty="0">
                <a:solidFill>
                  <a:schemeClr val="bg1"/>
                </a:solidFill>
              </a:rPr>
              <a:t>to create a ‘system’ of philosophy. His </a:t>
            </a:r>
            <a:r>
              <a:rPr lang="en-US" altLang="en-US" sz="2400" dirty="0">
                <a:solidFill>
                  <a:srgbClr val="00FF00"/>
                </a:solidFill>
              </a:rPr>
              <a:t>philosophical</a:t>
            </a:r>
            <a:r>
              <a:rPr lang="en-US" altLang="en-US" sz="2400" dirty="0">
                <a:solidFill>
                  <a:schemeClr val="bg1"/>
                </a:solidFill>
              </a:rPr>
              <a:t> utterances were </a:t>
            </a:r>
            <a:r>
              <a:rPr lang="en-US" altLang="en-US" sz="2400" dirty="0">
                <a:solidFill>
                  <a:srgbClr val="FFFF00"/>
                </a:solidFill>
              </a:rPr>
              <a:t>flung off without reference </a:t>
            </a:r>
            <a:r>
              <a:rPr lang="en-US" altLang="en-US" sz="2400" dirty="0">
                <a:solidFill>
                  <a:schemeClr val="bg1"/>
                </a:solidFill>
              </a:rPr>
              <a:t>to any arrangement or </a:t>
            </a:r>
            <a:r>
              <a:rPr lang="en-US" altLang="en-US" sz="2400" dirty="0">
                <a:solidFill>
                  <a:srgbClr val="00FF00"/>
                </a:solidFill>
              </a:rPr>
              <a:t>orderly sequence</a:t>
            </a:r>
            <a:r>
              <a:rPr lang="en-US" altLang="en-US" sz="2400" dirty="0">
                <a:solidFill>
                  <a:schemeClr val="bg1"/>
                </a:solidFill>
              </a:rPr>
              <a:t>…These utterances, were given out at various times, and were often separated by long intervals of time…” </a:t>
            </a:r>
            <a:r>
              <a:rPr lang="en-US" altLang="en-US" sz="1400" dirty="0">
                <a:solidFill>
                  <a:schemeClr val="bg1"/>
                </a:solidFill>
              </a:rPr>
              <a:t>(Defender of the Faith p. 382-383) </a:t>
            </a:r>
          </a:p>
        </p:txBody>
      </p:sp>
      <p:sp>
        <p:nvSpPr>
          <p:cNvPr id="3" name="Slide Number Placeholder 2"/>
          <p:cNvSpPr>
            <a:spLocks noGrp="1"/>
          </p:cNvSpPr>
          <p:nvPr>
            <p:ph type="sldNum" sz="quarter" idx="12"/>
          </p:nvPr>
        </p:nvSpPr>
        <p:spPr/>
        <p:txBody>
          <a:bodyPr/>
          <a:lstStyle/>
          <a:p>
            <a:pPr>
              <a:defRPr/>
            </a:pPr>
            <a:fld id="{509C26D3-19E7-4D16-9B6F-BCCAD8FEE85C}" type="slidenum">
              <a:rPr lang="en-US" altLang="en-US" smtClean="0"/>
              <a:pPr>
                <a:defRPr/>
              </a:pPr>
              <a:t>14</a:t>
            </a:fld>
            <a:endParaRPr lang="en-US" altLang="en-US"/>
          </a:p>
        </p:txBody>
      </p:sp>
      <p:sp>
        <p:nvSpPr>
          <p:cNvPr id="12" name="Rectangle 23"/>
          <p:cNvSpPr>
            <a:spLocks noChangeArrowheads="1"/>
          </p:cNvSpPr>
          <p:nvPr/>
        </p:nvSpPr>
        <p:spPr bwMode="auto">
          <a:xfrm>
            <a:off x="228598" y="2514600"/>
            <a:ext cx="11811001" cy="3785652"/>
          </a:xfrm>
          <a:prstGeom prst="rect">
            <a:avLst/>
          </a:prstGeom>
          <a:noFill/>
          <a:ln w="9525">
            <a:noFill/>
            <a:miter lim="800000"/>
            <a:headEnd/>
            <a:tailEnd/>
          </a:ln>
          <a:effectLst/>
        </p:spPr>
        <p:txBody>
          <a:bodyPr wrap="square">
            <a:spAutoFit/>
          </a:bodyPr>
          <a:lstStyle/>
          <a:p>
            <a:pPr eaLnBrk="1" hangingPunct="1">
              <a:defRPr/>
            </a:pPr>
            <a:r>
              <a:rPr lang="en-US" sz="2400" b="1" dirty="0">
                <a:solidFill>
                  <a:srgbClr val="00FF00"/>
                </a:solidFill>
                <a:latin typeface="Calibri" pitchFamily="34" charset="0"/>
              </a:rPr>
              <a:t>Elder B. H. Roberts: </a:t>
            </a:r>
            <a:r>
              <a:rPr lang="en-US" sz="2400" dirty="0">
                <a:solidFill>
                  <a:schemeClr val="bg1"/>
                </a:solidFill>
                <a:latin typeface="Calibri" pitchFamily="34" charset="0"/>
              </a:rPr>
              <a:t>“My love for the gospel grows out of the partial knowledge I have of the great truths it contains. In it I feel the presence of a marvelous </a:t>
            </a:r>
            <a:r>
              <a:rPr lang="en-US" sz="2400" dirty="0">
                <a:solidFill>
                  <a:srgbClr val="00FF00"/>
                </a:solidFill>
                <a:latin typeface="Calibri" pitchFamily="34" charset="0"/>
              </a:rPr>
              <a:t>system of truth</a:t>
            </a:r>
            <a:r>
              <a:rPr lang="en-US" sz="2400" dirty="0">
                <a:solidFill>
                  <a:schemeClr val="bg1"/>
                </a:solidFill>
                <a:latin typeface="Calibri" pitchFamily="34" charset="0"/>
              </a:rPr>
              <a:t>, a philosophy that gives </a:t>
            </a:r>
            <a:r>
              <a:rPr lang="en-US" sz="2400" dirty="0">
                <a:solidFill>
                  <a:srgbClr val="00FF00"/>
                </a:solidFill>
                <a:latin typeface="Calibri" pitchFamily="34" charset="0"/>
              </a:rPr>
              <a:t>unity</a:t>
            </a:r>
            <a:r>
              <a:rPr lang="en-US" sz="2400" dirty="0">
                <a:solidFill>
                  <a:schemeClr val="bg1"/>
                </a:solidFill>
                <a:latin typeface="Calibri" pitchFamily="34" charset="0"/>
              </a:rPr>
              <a:t> to all history and proper relationship to all existing things; that fills life with a real meaning, and makes existence desirable. And if I could only intelligently grasp these great truths…and reduce them to some orderly system which I am sure they are capable of, I would account myself most happy…</a:t>
            </a:r>
            <a:r>
              <a:rPr lang="en-US" sz="2400" dirty="0">
                <a:solidFill>
                  <a:srgbClr val="00FF00"/>
                </a:solidFill>
                <a:latin typeface="Calibri" pitchFamily="34" charset="0"/>
              </a:rPr>
              <a:t>It</a:t>
            </a:r>
            <a:r>
              <a:rPr lang="en-US" sz="2400" dirty="0">
                <a:solidFill>
                  <a:schemeClr val="bg1"/>
                </a:solidFill>
                <a:latin typeface="Calibri" pitchFamily="34" charset="0"/>
              </a:rPr>
              <a:t> </a:t>
            </a:r>
            <a:r>
              <a:rPr lang="en-US" sz="2400" dirty="0">
                <a:solidFill>
                  <a:srgbClr val="00FF00"/>
                </a:solidFill>
                <a:latin typeface="Calibri" pitchFamily="34" charset="0"/>
              </a:rPr>
              <a:t>is our present task to put some of these and other independent utterances into something like orderly arrangement that will suggest a system of thought or philosophy </a:t>
            </a:r>
            <a:r>
              <a:rPr lang="en-US" sz="2400" dirty="0">
                <a:solidFill>
                  <a:schemeClr val="bg1"/>
                </a:solidFill>
                <a:latin typeface="Calibri" pitchFamily="34" charset="0"/>
              </a:rPr>
              <a:t>in the teachings of the Prophet of the New Dispensation …and which, when they are </a:t>
            </a:r>
            <a:r>
              <a:rPr lang="en-US" sz="2400" dirty="0">
                <a:solidFill>
                  <a:srgbClr val="00FF00"/>
                </a:solidFill>
                <a:latin typeface="Calibri" pitchFamily="34" charset="0"/>
              </a:rPr>
              <a:t>finally arranged in proper order</a:t>
            </a:r>
            <a:r>
              <a:rPr lang="en-US" sz="2400" dirty="0">
                <a:solidFill>
                  <a:schemeClr val="bg1"/>
                </a:solidFill>
                <a:latin typeface="Calibri" pitchFamily="34" charset="0"/>
              </a:rPr>
              <a:t>, will constitute a system of philosophy worthy of the enlightened age in which it was brought forth…” </a:t>
            </a:r>
            <a:r>
              <a:rPr lang="en-US" sz="1400" dirty="0">
                <a:solidFill>
                  <a:schemeClr val="bg1"/>
                </a:solidFill>
                <a:latin typeface="Calibri" pitchFamily="34" charset="0"/>
              </a:rPr>
              <a:t>(Defender of the Faith, p. 340, 382-383, 411)</a:t>
            </a:r>
            <a:endParaRPr lang="en-US" sz="1400" b="1" dirty="0">
              <a:solidFill>
                <a:schemeClr val="bg1"/>
              </a:solidFill>
              <a:effectLst>
                <a:outerShdw blurRad="38100" dist="38100" dir="2700000" algn="tl">
                  <a:srgbClr val="C0C0C0"/>
                </a:outerShdw>
              </a:effectLst>
              <a:latin typeface="Calibri" pitchFamily="34" charset="0"/>
            </a:endParaRPr>
          </a:p>
        </p:txBody>
      </p:sp>
      <p:sp>
        <p:nvSpPr>
          <p:cNvPr id="9" name="Footer Placeholder 1">
            <a:extLst>
              <a:ext uri="{FF2B5EF4-FFF2-40B4-BE49-F238E27FC236}">
                <a16:creationId xmlns:a16="http://schemas.microsoft.com/office/drawing/2014/main" id="{9B38B337-31BB-48DC-988C-7FBD598B8287}"/>
              </a:ext>
            </a:extLst>
          </p:cNvPr>
          <p:cNvSpPr>
            <a:spLocks noGrp="1"/>
          </p:cNvSpPr>
          <p:nvPr>
            <p:ph type="ftr" sz="quarter" idx="11"/>
          </p:nvPr>
        </p:nvSpPr>
        <p:spPr>
          <a:xfrm>
            <a:off x="0" y="6689724"/>
            <a:ext cx="1905000" cy="168276"/>
          </a:xfrm>
        </p:spPr>
        <p:txBody>
          <a:bodyPr/>
          <a:lstStyle/>
          <a:p>
            <a:pPr>
              <a:defRPr/>
            </a:pPr>
            <a:r>
              <a:rPr lang="en-US" dirty="0"/>
              <a:t>©ChristianEternalism.com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3"/>
          <p:cNvSpPr>
            <a:spLocks noChangeArrowheads="1"/>
          </p:cNvSpPr>
          <p:nvPr/>
        </p:nvSpPr>
        <p:spPr bwMode="auto">
          <a:xfrm>
            <a:off x="457200" y="2514600"/>
            <a:ext cx="9347200" cy="2308324"/>
          </a:xfrm>
          <a:prstGeom prst="rect">
            <a:avLst/>
          </a:prstGeom>
          <a:noFill/>
          <a:ln w="9525">
            <a:noFill/>
            <a:miter lim="800000"/>
            <a:headEnd/>
            <a:tailEnd/>
          </a:ln>
        </p:spPr>
        <p:txBody>
          <a:bodyPr wrap="square">
            <a:spAutoFit/>
          </a:bodyPr>
          <a:lstStyle/>
          <a:p>
            <a:pPr eaLnBrk="1" hangingPunct="1">
              <a:defRPr/>
            </a:pPr>
            <a:r>
              <a:rPr lang="en-US" sz="3600" dirty="0">
                <a:solidFill>
                  <a:srgbClr val="00FF00"/>
                </a:solidFill>
                <a:latin typeface="+mn-lt"/>
                <a:cs typeface="Arial" charset="0"/>
              </a:rPr>
              <a:t>Thinking systematically and in correct principles: </a:t>
            </a:r>
          </a:p>
          <a:p>
            <a:pPr eaLnBrk="1" hangingPunct="1">
              <a:defRPr/>
            </a:pPr>
            <a:r>
              <a:rPr lang="en-US" sz="3600" dirty="0">
                <a:solidFill>
                  <a:schemeClr val="bg1"/>
                </a:solidFill>
                <a:latin typeface="+mn-lt"/>
                <a:cs typeface="Arial" charset="0"/>
              </a:rPr>
              <a:t>“It is our present task to reduce these varied and numerous philosophical utterances to an </a:t>
            </a:r>
            <a:r>
              <a:rPr lang="en-US" sz="3600" dirty="0">
                <a:solidFill>
                  <a:srgbClr val="00FF00"/>
                </a:solidFill>
                <a:latin typeface="+mn-lt"/>
                <a:cs typeface="Arial" charset="0"/>
              </a:rPr>
              <a:t>orderly</a:t>
            </a:r>
            <a:r>
              <a:rPr lang="en-US" sz="3600" dirty="0">
                <a:solidFill>
                  <a:schemeClr val="bg1"/>
                </a:solidFill>
                <a:latin typeface="+mn-lt"/>
                <a:cs typeface="Arial" charset="0"/>
              </a:rPr>
              <a:t> </a:t>
            </a:r>
            <a:r>
              <a:rPr lang="en-US" sz="3600" dirty="0">
                <a:solidFill>
                  <a:srgbClr val="00FF00"/>
                </a:solidFill>
                <a:latin typeface="+mn-lt"/>
                <a:cs typeface="Arial" charset="0"/>
              </a:rPr>
              <a:t>system of philosophy</a:t>
            </a:r>
            <a:r>
              <a:rPr lang="en-US" sz="3600" dirty="0">
                <a:solidFill>
                  <a:schemeClr val="bg1"/>
                </a:solidFill>
                <a:latin typeface="+mn-lt"/>
                <a:cs typeface="Arial" charset="0"/>
              </a:rPr>
              <a:t>.”</a:t>
            </a:r>
          </a:p>
        </p:txBody>
      </p:sp>
      <p:sp>
        <p:nvSpPr>
          <p:cNvPr id="3" name="Slide Number Placeholder 2"/>
          <p:cNvSpPr>
            <a:spLocks noGrp="1"/>
          </p:cNvSpPr>
          <p:nvPr>
            <p:ph type="sldNum" sz="quarter" idx="12"/>
          </p:nvPr>
        </p:nvSpPr>
        <p:spPr/>
        <p:txBody>
          <a:bodyPr/>
          <a:lstStyle/>
          <a:p>
            <a:pPr>
              <a:defRPr/>
            </a:pPr>
            <a:fld id="{509C26D3-19E7-4D16-9B6F-BCCAD8FEE85C}" type="slidenum">
              <a:rPr lang="en-US" altLang="en-US" smtClean="0"/>
              <a:pPr>
                <a:defRPr/>
              </a:pPr>
              <a:t>15</a:t>
            </a:fld>
            <a:endParaRPr lang="en-US" altLang="en-US"/>
          </a:p>
        </p:txBody>
      </p:sp>
      <p:pic>
        <p:nvPicPr>
          <p:cNvPr id="8" name="Picture 7">
            <a:extLst>
              <a:ext uri="{FF2B5EF4-FFF2-40B4-BE49-F238E27FC236}">
                <a16:creationId xmlns:a16="http://schemas.microsoft.com/office/drawing/2014/main" id="{658FA37F-727F-4887-BEFF-9AA9A7F36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659" y="1304875"/>
            <a:ext cx="1926150" cy="5191713"/>
          </a:xfrm>
          <a:prstGeom prst="rect">
            <a:avLst/>
          </a:prstGeom>
        </p:spPr>
      </p:pic>
      <p:sp>
        <p:nvSpPr>
          <p:cNvPr id="9" name="Footer Placeholder 1">
            <a:extLst>
              <a:ext uri="{FF2B5EF4-FFF2-40B4-BE49-F238E27FC236}">
                <a16:creationId xmlns:a16="http://schemas.microsoft.com/office/drawing/2014/main" id="{DBE9897C-E135-451C-B710-196C54BD1F64}"/>
              </a:ext>
            </a:extLst>
          </p:cNvPr>
          <p:cNvSpPr>
            <a:spLocks noGrp="1"/>
          </p:cNvSpPr>
          <p:nvPr>
            <p:ph type="ftr" sz="quarter" idx="11"/>
          </p:nvPr>
        </p:nvSpPr>
        <p:spPr>
          <a:xfrm>
            <a:off x="0" y="6689724"/>
            <a:ext cx="1905000" cy="168276"/>
          </a:xfrm>
        </p:spPr>
        <p:txBody>
          <a:bodyPr/>
          <a:lstStyle/>
          <a:p>
            <a:pPr>
              <a:defRPr/>
            </a:pPr>
            <a:r>
              <a:rPr lang="en-US" dirty="0"/>
              <a:t>©ChristianEternalism.com</a:t>
            </a:r>
          </a:p>
        </p:txBody>
      </p:sp>
      <p:sp>
        <p:nvSpPr>
          <p:cNvPr id="11" name="Rectangle 23">
            <a:extLst>
              <a:ext uri="{FF2B5EF4-FFF2-40B4-BE49-F238E27FC236}">
                <a16:creationId xmlns:a16="http://schemas.microsoft.com/office/drawing/2014/main" id="{EE4588ED-590A-4303-B24E-D2BCB5DA074F}"/>
              </a:ext>
            </a:extLst>
          </p:cNvPr>
          <p:cNvSpPr>
            <a:spLocks noChangeArrowheads="1"/>
          </p:cNvSpPr>
          <p:nvPr/>
        </p:nvSpPr>
        <p:spPr bwMode="auto">
          <a:xfrm>
            <a:off x="0" y="29817"/>
            <a:ext cx="12192000" cy="1015663"/>
          </a:xfrm>
          <a:prstGeom prst="rect">
            <a:avLst/>
          </a:prstGeom>
          <a:noFill/>
          <a:ln w="9525">
            <a:noFill/>
            <a:miter lim="800000"/>
            <a:headEnd/>
            <a:tailEnd/>
          </a:ln>
        </p:spPr>
        <p:txBody>
          <a:bodyPr wrap="square">
            <a:spAutoFit/>
          </a:bodyPr>
          <a:lstStyle/>
          <a:p>
            <a:pPr algn="ctr" eaLnBrk="1" hangingPunct="1">
              <a:defRPr/>
            </a:pPr>
            <a:r>
              <a:rPr lang="en-US" sz="6000" b="1" dirty="0">
                <a:solidFill>
                  <a:srgbClr val="00FF00"/>
                </a:solidFill>
                <a:latin typeface="+mn-lt"/>
                <a:cs typeface="Arial" charset="0"/>
              </a:rPr>
              <a:t>ETERNALISM MISSION STATEMENT:</a:t>
            </a:r>
          </a:p>
        </p:txBody>
      </p:sp>
    </p:spTree>
    <p:extLst>
      <p:ext uri="{BB962C8B-B14F-4D97-AF65-F5344CB8AC3E}">
        <p14:creationId xmlns:p14="http://schemas.microsoft.com/office/powerpoint/2010/main" val="187792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35024" y="4966855"/>
            <a:ext cx="1447800" cy="1323439"/>
          </a:xfrm>
          <a:prstGeom prst="rect">
            <a:avLst/>
          </a:prstGeom>
          <a:solidFill>
            <a:schemeClr val="bg1"/>
          </a:solidFill>
          <a:ln w="127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484" name="TextBox 1"/>
          <p:cNvSpPr txBox="1">
            <a:spLocks noChangeArrowheads="1"/>
          </p:cNvSpPr>
          <p:nvPr/>
        </p:nvSpPr>
        <p:spPr bwMode="auto">
          <a:xfrm>
            <a:off x="2658678" y="3276600"/>
            <a:ext cx="100667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4000" dirty="0">
                <a:solidFill>
                  <a:srgbClr val="00FF00"/>
                </a:solidFill>
              </a:rPr>
              <a:t>Follow President Brigham Young’s </a:t>
            </a:r>
          </a:p>
          <a:p>
            <a:pPr eaLnBrk="1" hangingPunct="1">
              <a:spcBef>
                <a:spcPct val="0"/>
              </a:spcBef>
              <a:buFontTx/>
              <a:buNone/>
            </a:pPr>
            <a:r>
              <a:rPr lang="en-US" altLang="en-US" sz="4000" dirty="0">
                <a:solidFill>
                  <a:srgbClr val="00FF00"/>
                </a:solidFill>
              </a:rPr>
              <a:t>admonition to become philosophers.</a:t>
            </a:r>
          </a:p>
        </p:txBody>
      </p:sp>
      <p:pic>
        <p:nvPicPr>
          <p:cNvPr id="20485" name="Picture 2" descr="Anselmus Green Checkmark And Red Minus Clip 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638" y="-25244425"/>
            <a:ext cx="2857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Anselmus Green Checkmark And Red Minus Clip 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638" y="-25244425"/>
            <a:ext cx="2857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Anselmus Green Checkmark And Red Minus Clip 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638" y="-25244425"/>
            <a:ext cx="2857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Anselmus Green Checkmark And Red Minus Clip 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638" y="-25244425"/>
            <a:ext cx="2857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descr="Anselmus Green Checkmark And Red Minus Clip 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638" y="-25244425"/>
            <a:ext cx="2857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6"/>
          <p:cNvSpPr txBox="1">
            <a:spLocks noChangeArrowheads="1"/>
          </p:cNvSpPr>
          <p:nvPr/>
        </p:nvSpPr>
        <p:spPr bwMode="auto">
          <a:xfrm>
            <a:off x="0" y="-83642"/>
            <a:ext cx="12192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rPr>
              <a:t>Prerequisites Met </a:t>
            </a:r>
          </a:p>
          <a:p>
            <a:pPr algn="ctr" eaLnBrk="1" hangingPunct="1">
              <a:spcBef>
                <a:spcPct val="0"/>
              </a:spcBef>
              <a:buFontTx/>
              <a:buNone/>
            </a:pPr>
            <a:r>
              <a:rPr lang="en-US" altLang="en-US" sz="2400" dirty="0">
                <a:solidFill>
                  <a:schemeClr val="bg1"/>
                </a:solidFill>
              </a:rPr>
              <a:t>Ready to Move Forward</a:t>
            </a:r>
          </a:p>
        </p:txBody>
      </p:sp>
      <p:sp>
        <p:nvSpPr>
          <p:cNvPr id="20492" name="TextBox 1"/>
          <p:cNvSpPr txBox="1">
            <a:spLocks noChangeArrowheads="1"/>
          </p:cNvSpPr>
          <p:nvPr/>
        </p:nvSpPr>
        <p:spPr bwMode="auto">
          <a:xfrm>
            <a:off x="2660869" y="4953000"/>
            <a:ext cx="81518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4000" dirty="0">
                <a:solidFill>
                  <a:srgbClr val="00FF00"/>
                </a:solidFill>
              </a:rPr>
              <a:t>Consume knowledge systematically </a:t>
            </a:r>
          </a:p>
          <a:p>
            <a:pPr eaLnBrk="1" hangingPunct="1">
              <a:spcBef>
                <a:spcPct val="0"/>
              </a:spcBef>
              <a:buFontTx/>
              <a:buNone/>
            </a:pPr>
            <a:r>
              <a:rPr lang="en-US" altLang="en-US" sz="4000" dirty="0">
                <a:solidFill>
                  <a:srgbClr val="00FF00"/>
                </a:solidFill>
              </a:rPr>
              <a:t>and in correct principles</a:t>
            </a:r>
            <a:r>
              <a:rPr lang="en-US" altLang="en-US" sz="3600" dirty="0">
                <a:solidFill>
                  <a:srgbClr val="00FF00"/>
                </a:solidFill>
              </a:rPr>
              <a:t>.</a:t>
            </a:r>
          </a:p>
        </p:txBody>
      </p:sp>
      <p:sp>
        <p:nvSpPr>
          <p:cNvPr id="37" name="Oval 36"/>
          <p:cNvSpPr>
            <a:spLocks noChangeAspect="1"/>
          </p:cNvSpPr>
          <p:nvPr/>
        </p:nvSpPr>
        <p:spPr bwMode="auto">
          <a:xfrm>
            <a:off x="571548" y="5036706"/>
            <a:ext cx="1205691" cy="1149350"/>
          </a:xfrm>
          <a:prstGeom prst="ellipse">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00"/>
              </a:solidFill>
            </a:endParaRPr>
          </a:p>
        </p:txBody>
      </p:sp>
      <p:sp>
        <p:nvSpPr>
          <p:cNvPr id="38" name="TextBox 37"/>
          <p:cNvSpPr txBox="1"/>
          <p:nvPr/>
        </p:nvSpPr>
        <p:spPr bwMode="auto">
          <a:xfrm>
            <a:off x="816024" y="5350604"/>
            <a:ext cx="723275" cy="584775"/>
          </a:xfrm>
          <a:prstGeom prst="rect">
            <a:avLst/>
          </a:prstGeom>
          <a:noFill/>
        </p:spPr>
        <p:txBody>
          <a:bodyPr wrap="none">
            <a:spAutoFit/>
          </a:bodyPr>
          <a:lstStyle/>
          <a:p>
            <a:pPr eaLnBrk="1" hangingPunct="1">
              <a:defRPr/>
            </a:pPr>
            <a:r>
              <a:rPr lang="en-US" sz="3200" b="1" dirty="0">
                <a:latin typeface="+mn-lt"/>
                <a:cs typeface="Arial" charset="0"/>
              </a:rPr>
              <a:t>GO</a:t>
            </a:r>
          </a:p>
        </p:txBody>
      </p:sp>
      <p:sp>
        <p:nvSpPr>
          <p:cNvPr id="3" name="Slide Number Placeholder 2"/>
          <p:cNvSpPr>
            <a:spLocks noGrp="1"/>
          </p:cNvSpPr>
          <p:nvPr>
            <p:ph type="sldNum" sz="quarter" idx="12"/>
          </p:nvPr>
        </p:nvSpPr>
        <p:spPr/>
        <p:txBody>
          <a:bodyPr/>
          <a:lstStyle/>
          <a:p>
            <a:pPr>
              <a:defRPr/>
            </a:pPr>
            <a:fld id="{509C26D3-19E7-4D16-9B6F-BCCAD8FEE85C}" type="slidenum">
              <a:rPr lang="en-US" altLang="en-US" smtClean="0"/>
              <a:pPr>
                <a:defRPr/>
              </a:pPr>
              <a:t>16</a:t>
            </a:fld>
            <a:endParaRPr lang="en-US" altLang="en-US"/>
          </a:p>
        </p:txBody>
      </p:sp>
      <p:sp>
        <p:nvSpPr>
          <p:cNvPr id="33" name="TextBox 1"/>
          <p:cNvSpPr txBox="1">
            <a:spLocks noChangeArrowheads="1"/>
          </p:cNvSpPr>
          <p:nvPr/>
        </p:nvSpPr>
        <p:spPr bwMode="auto">
          <a:xfrm>
            <a:off x="2688841" y="2035314"/>
            <a:ext cx="7126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4000" dirty="0">
                <a:solidFill>
                  <a:srgbClr val="00FF00"/>
                </a:solidFill>
              </a:rPr>
              <a:t>Be a truth seeker.</a:t>
            </a:r>
          </a:p>
        </p:txBody>
      </p:sp>
      <p:sp>
        <p:nvSpPr>
          <p:cNvPr id="30" name="Footer Placeholder 1">
            <a:extLst>
              <a:ext uri="{FF2B5EF4-FFF2-40B4-BE49-F238E27FC236}">
                <a16:creationId xmlns:a16="http://schemas.microsoft.com/office/drawing/2014/main" id="{88A405AD-68AC-4855-81D5-CF1C08A325C2}"/>
              </a:ext>
            </a:extLst>
          </p:cNvPr>
          <p:cNvSpPr>
            <a:spLocks noGrp="1"/>
          </p:cNvSpPr>
          <p:nvPr>
            <p:ph type="ftr" sz="quarter" idx="11"/>
          </p:nvPr>
        </p:nvSpPr>
        <p:spPr>
          <a:xfrm>
            <a:off x="0" y="6689724"/>
            <a:ext cx="1905000" cy="168276"/>
          </a:xfrm>
        </p:spPr>
        <p:txBody>
          <a:bodyPr/>
          <a:lstStyle/>
          <a:p>
            <a:pPr>
              <a:defRPr/>
            </a:pPr>
            <a:r>
              <a:rPr lang="en-US" dirty="0"/>
              <a:t>©ChristianEternalism.com</a:t>
            </a:r>
          </a:p>
        </p:txBody>
      </p:sp>
      <p:sp>
        <p:nvSpPr>
          <p:cNvPr id="4" name="Rectangle 3">
            <a:extLst>
              <a:ext uri="{FF2B5EF4-FFF2-40B4-BE49-F238E27FC236}">
                <a16:creationId xmlns:a16="http://schemas.microsoft.com/office/drawing/2014/main" id="{54650DAF-CF15-4A8A-A66F-E30D4376814B}"/>
              </a:ext>
            </a:extLst>
          </p:cNvPr>
          <p:cNvSpPr/>
          <p:nvPr/>
        </p:nvSpPr>
        <p:spPr>
          <a:xfrm>
            <a:off x="2121773" y="3276600"/>
            <a:ext cx="697627" cy="707886"/>
          </a:xfrm>
          <a:prstGeom prst="rect">
            <a:avLst/>
          </a:prstGeom>
        </p:spPr>
        <p:txBody>
          <a:bodyPr wrap="none">
            <a:spAutoFit/>
          </a:bodyPr>
          <a:lstStyle/>
          <a:p>
            <a:r>
              <a:rPr lang="en-US" altLang="en-US" sz="4000" dirty="0">
                <a:solidFill>
                  <a:srgbClr val="00FF00"/>
                </a:solidFill>
                <a:latin typeface="+mn-lt"/>
              </a:rPr>
              <a:t>2: </a:t>
            </a:r>
            <a:endParaRPr lang="en-US" sz="4000" dirty="0">
              <a:latin typeface="+mn-lt"/>
            </a:endParaRPr>
          </a:p>
        </p:txBody>
      </p:sp>
      <p:sp>
        <p:nvSpPr>
          <p:cNvPr id="5" name="Rectangle 4">
            <a:extLst>
              <a:ext uri="{FF2B5EF4-FFF2-40B4-BE49-F238E27FC236}">
                <a16:creationId xmlns:a16="http://schemas.microsoft.com/office/drawing/2014/main" id="{4FE5DCAF-4A25-4628-9338-93C951167EA1}"/>
              </a:ext>
            </a:extLst>
          </p:cNvPr>
          <p:cNvSpPr/>
          <p:nvPr/>
        </p:nvSpPr>
        <p:spPr>
          <a:xfrm>
            <a:off x="2121773" y="2035314"/>
            <a:ext cx="697627" cy="707886"/>
          </a:xfrm>
          <a:prstGeom prst="rect">
            <a:avLst/>
          </a:prstGeom>
        </p:spPr>
        <p:txBody>
          <a:bodyPr wrap="none">
            <a:spAutoFit/>
          </a:bodyPr>
          <a:lstStyle/>
          <a:p>
            <a:r>
              <a:rPr lang="en-US" altLang="en-US" sz="4000" dirty="0">
                <a:solidFill>
                  <a:srgbClr val="00FF00"/>
                </a:solidFill>
                <a:latin typeface="+mn-lt"/>
              </a:rPr>
              <a:t>1: </a:t>
            </a:r>
            <a:endParaRPr lang="en-US" sz="4000" dirty="0">
              <a:latin typeface="+mn-lt"/>
            </a:endParaRPr>
          </a:p>
        </p:txBody>
      </p:sp>
      <p:sp>
        <p:nvSpPr>
          <p:cNvPr id="6" name="Rectangle 5">
            <a:extLst>
              <a:ext uri="{FF2B5EF4-FFF2-40B4-BE49-F238E27FC236}">
                <a16:creationId xmlns:a16="http://schemas.microsoft.com/office/drawing/2014/main" id="{BF36C3BB-7803-4D8E-A5FD-3817A992CE02}"/>
              </a:ext>
            </a:extLst>
          </p:cNvPr>
          <p:cNvSpPr/>
          <p:nvPr/>
        </p:nvSpPr>
        <p:spPr>
          <a:xfrm>
            <a:off x="2121773" y="4953000"/>
            <a:ext cx="697627" cy="707886"/>
          </a:xfrm>
          <a:prstGeom prst="rect">
            <a:avLst/>
          </a:prstGeom>
        </p:spPr>
        <p:txBody>
          <a:bodyPr wrap="none">
            <a:spAutoFit/>
          </a:bodyPr>
          <a:lstStyle/>
          <a:p>
            <a:r>
              <a:rPr lang="en-US" altLang="en-US" sz="4000" dirty="0">
                <a:solidFill>
                  <a:srgbClr val="00FF00"/>
                </a:solidFill>
                <a:latin typeface="+mn-lt"/>
              </a:rPr>
              <a:t>3: </a:t>
            </a:r>
            <a:endParaRPr lang="en-US" sz="4000" dirty="0">
              <a:latin typeface="+mn-lt"/>
            </a:endParaRPr>
          </a:p>
        </p:txBody>
      </p:sp>
      <p:sp>
        <p:nvSpPr>
          <p:cNvPr id="42" name="Rectangle 41">
            <a:extLst>
              <a:ext uri="{FF2B5EF4-FFF2-40B4-BE49-F238E27FC236}">
                <a16:creationId xmlns:a16="http://schemas.microsoft.com/office/drawing/2014/main" id="{3CE05FC8-39F9-43FF-9F4F-ADB36EF41E34}"/>
              </a:ext>
            </a:extLst>
          </p:cNvPr>
          <p:cNvSpPr/>
          <p:nvPr/>
        </p:nvSpPr>
        <p:spPr>
          <a:xfrm>
            <a:off x="452861" y="3312735"/>
            <a:ext cx="1447800" cy="1323439"/>
          </a:xfrm>
          <a:prstGeom prst="rect">
            <a:avLst/>
          </a:prstGeom>
          <a:solidFill>
            <a:schemeClr val="bg1"/>
          </a:solidFill>
          <a:ln w="127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Oval 42">
            <a:extLst>
              <a:ext uri="{FF2B5EF4-FFF2-40B4-BE49-F238E27FC236}">
                <a16:creationId xmlns:a16="http://schemas.microsoft.com/office/drawing/2014/main" id="{C1FD6B58-9B88-438B-91E7-2CA7CB41802F}"/>
              </a:ext>
            </a:extLst>
          </p:cNvPr>
          <p:cNvSpPr>
            <a:spLocks noChangeAspect="1"/>
          </p:cNvSpPr>
          <p:nvPr/>
        </p:nvSpPr>
        <p:spPr bwMode="auto">
          <a:xfrm>
            <a:off x="589385" y="3382586"/>
            <a:ext cx="1205691" cy="1149350"/>
          </a:xfrm>
          <a:prstGeom prst="ellipse">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00"/>
              </a:solidFill>
            </a:endParaRPr>
          </a:p>
        </p:txBody>
      </p:sp>
      <p:sp>
        <p:nvSpPr>
          <p:cNvPr id="44" name="TextBox 43">
            <a:extLst>
              <a:ext uri="{FF2B5EF4-FFF2-40B4-BE49-F238E27FC236}">
                <a16:creationId xmlns:a16="http://schemas.microsoft.com/office/drawing/2014/main" id="{6082ED36-D86E-44C4-820B-E267E71843D1}"/>
              </a:ext>
            </a:extLst>
          </p:cNvPr>
          <p:cNvSpPr txBox="1"/>
          <p:nvPr/>
        </p:nvSpPr>
        <p:spPr bwMode="auto">
          <a:xfrm>
            <a:off x="833861" y="3696484"/>
            <a:ext cx="723275" cy="584775"/>
          </a:xfrm>
          <a:prstGeom prst="rect">
            <a:avLst/>
          </a:prstGeom>
          <a:noFill/>
        </p:spPr>
        <p:txBody>
          <a:bodyPr wrap="none">
            <a:spAutoFit/>
          </a:bodyPr>
          <a:lstStyle/>
          <a:p>
            <a:pPr eaLnBrk="1" hangingPunct="1">
              <a:defRPr/>
            </a:pPr>
            <a:r>
              <a:rPr lang="en-US" sz="3200" b="1" dirty="0">
                <a:latin typeface="+mn-lt"/>
                <a:cs typeface="Arial" charset="0"/>
              </a:rPr>
              <a:t>GO</a:t>
            </a:r>
          </a:p>
        </p:txBody>
      </p:sp>
      <p:sp>
        <p:nvSpPr>
          <p:cNvPr id="45" name="Rectangle 44">
            <a:extLst>
              <a:ext uri="{FF2B5EF4-FFF2-40B4-BE49-F238E27FC236}">
                <a16:creationId xmlns:a16="http://schemas.microsoft.com/office/drawing/2014/main" id="{8B76BE41-AF0A-48EC-B39C-2632DA8BF308}"/>
              </a:ext>
            </a:extLst>
          </p:cNvPr>
          <p:cNvSpPr/>
          <p:nvPr/>
        </p:nvSpPr>
        <p:spPr>
          <a:xfrm>
            <a:off x="452861" y="1676400"/>
            <a:ext cx="1447800" cy="1323439"/>
          </a:xfrm>
          <a:prstGeom prst="rect">
            <a:avLst/>
          </a:prstGeom>
          <a:solidFill>
            <a:schemeClr val="bg1"/>
          </a:solidFill>
          <a:ln w="127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Oval 45">
            <a:extLst>
              <a:ext uri="{FF2B5EF4-FFF2-40B4-BE49-F238E27FC236}">
                <a16:creationId xmlns:a16="http://schemas.microsoft.com/office/drawing/2014/main" id="{7EC904FF-EE19-4BDA-9B14-CFF1E409D7C4}"/>
              </a:ext>
            </a:extLst>
          </p:cNvPr>
          <p:cNvSpPr>
            <a:spLocks noChangeAspect="1"/>
          </p:cNvSpPr>
          <p:nvPr/>
        </p:nvSpPr>
        <p:spPr bwMode="auto">
          <a:xfrm>
            <a:off x="589385" y="1746251"/>
            <a:ext cx="1205691" cy="1149350"/>
          </a:xfrm>
          <a:prstGeom prst="ellipse">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00"/>
              </a:solidFill>
            </a:endParaRPr>
          </a:p>
        </p:txBody>
      </p:sp>
      <p:sp>
        <p:nvSpPr>
          <p:cNvPr id="47" name="TextBox 46">
            <a:extLst>
              <a:ext uri="{FF2B5EF4-FFF2-40B4-BE49-F238E27FC236}">
                <a16:creationId xmlns:a16="http://schemas.microsoft.com/office/drawing/2014/main" id="{EA3B807C-D413-4769-93AC-DC93A950A3AC}"/>
              </a:ext>
            </a:extLst>
          </p:cNvPr>
          <p:cNvSpPr txBox="1"/>
          <p:nvPr/>
        </p:nvSpPr>
        <p:spPr bwMode="auto">
          <a:xfrm>
            <a:off x="833861" y="2060149"/>
            <a:ext cx="723275" cy="584775"/>
          </a:xfrm>
          <a:prstGeom prst="rect">
            <a:avLst/>
          </a:prstGeom>
          <a:noFill/>
        </p:spPr>
        <p:txBody>
          <a:bodyPr wrap="none">
            <a:spAutoFit/>
          </a:bodyPr>
          <a:lstStyle/>
          <a:p>
            <a:pPr eaLnBrk="1" hangingPunct="1">
              <a:defRPr/>
            </a:pPr>
            <a:r>
              <a:rPr lang="en-US" sz="3200" b="1" dirty="0">
                <a:latin typeface="+mn-lt"/>
                <a:cs typeface="Arial" charset="0"/>
              </a:rPr>
              <a:t>GO</a:t>
            </a:r>
          </a:p>
        </p:txBody>
      </p:sp>
    </p:spTree>
    <p:extLst>
      <p:ext uri="{BB962C8B-B14F-4D97-AF65-F5344CB8AC3E}">
        <p14:creationId xmlns:p14="http://schemas.microsoft.com/office/powerpoint/2010/main" val="3239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24493" y="2767280"/>
            <a:ext cx="1219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17</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8"/>
          <p:cNvSpPr txBox="1">
            <a:spLocks noChangeArrowheads="1"/>
          </p:cNvSpPr>
          <p:nvPr/>
        </p:nvSpPr>
        <p:spPr bwMode="auto">
          <a:xfrm>
            <a:off x="228600" y="2729805"/>
            <a:ext cx="1168082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solidFill>
                  <a:srgbClr val="00FF00"/>
                </a:solidFill>
              </a:rPr>
              <a:t>Elder Lance B. Wickman: </a:t>
            </a:r>
            <a:r>
              <a:rPr lang="en-US" altLang="en-US" sz="2800" dirty="0">
                <a:solidFill>
                  <a:schemeClr val="bg1"/>
                </a:solidFill>
              </a:rPr>
              <a:t>“These false doctrines—</a:t>
            </a:r>
            <a:r>
              <a:rPr lang="en-US" altLang="en-US" sz="2800" dirty="0">
                <a:solidFill>
                  <a:srgbClr val="FF0000"/>
                </a:solidFill>
              </a:rPr>
              <a:t>philosophies of men mingled with scripture</a:t>
            </a:r>
            <a:r>
              <a:rPr lang="en-US" altLang="en-US" sz="2800" dirty="0">
                <a:solidFill>
                  <a:schemeClr val="bg1"/>
                </a:solidFill>
              </a:rPr>
              <a:t>—had so invested their minds that they were deep in the swamp of fraudulent persuasions.”</a:t>
            </a:r>
            <a:r>
              <a:rPr lang="en-US" altLang="en-US" sz="1600" dirty="0">
                <a:solidFill>
                  <a:schemeClr val="bg1"/>
                </a:solidFill>
              </a:rPr>
              <a:t>(Wisdom and Great Treasures of Knowledge, BYU Devotional Aug. 17, 2004)</a:t>
            </a:r>
            <a:endParaRPr lang="en-US" altLang="en-US" sz="1400" dirty="0">
              <a:solidFill>
                <a:schemeClr val="bg1"/>
              </a:solidFill>
            </a:endParaRPr>
          </a:p>
        </p:txBody>
      </p:sp>
      <p:sp>
        <p:nvSpPr>
          <p:cNvPr id="7172" name="Rectangle 23"/>
          <p:cNvSpPr>
            <a:spLocks noChangeArrowheads="1"/>
          </p:cNvSpPr>
          <p:nvPr/>
        </p:nvSpPr>
        <p:spPr bwMode="auto">
          <a:xfrm>
            <a:off x="228600" y="1085850"/>
            <a:ext cx="1145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solidFill>
                  <a:srgbClr val="00FF00"/>
                </a:solidFill>
              </a:rPr>
              <a:t>Colossians 2:8</a:t>
            </a:r>
            <a:r>
              <a:rPr lang="en-US" altLang="en-US" sz="2800" dirty="0">
                <a:solidFill>
                  <a:schemeClr val="bg1"/>
                </a:solidFill>
              </a:rPr>
              <a:t> “Beware lest any man spoil you through philosophy and vain </a:t>
            </a:r>
            <a:r>
              <a:rPr lang="en-US" altLang="en-US" sz="2800" dirty="0">
                <a:solidFill>
                  <a:srgbClr val="FF0000"/>
                </a:solidFill>
              </a:rPr>
              <a:t>deceit</a:t>
            </a:r>
            <a:r>
              <a:rPr lang="en-US" altLang="en-US" sz="2800" dirty="0">
                <a:solidFill>
                  <a:schemeClr val="bg1"/>
                </a:solidFill>
              </a:rPr>
              <a:t>, after the </a:t>
            </a:r>
            <a:r>
              <a:rPr lang="en-US" altLang="en-US" sz="2800" dirty="0">
                <a:solidFill>
                  <a:srgbClr val="FF0000"/>
                </a:solidFill>
              </a:rPr>
              <a:t>tradition of men</a:t>
            </a:r>
            <a:r>
              <a:rPr lang="en-US" altLang="en-US" sz="2800" dirty="0">
                <a:solidFill>
                  <a:schemeClr val="bg1"/>
                </a:solidFill>
              </a:rPr>
              <a:t>, after the rudiments of the world, and </a:t>
            </a:r>
            <a:r>
              <a:rPr lang="en-US" altLang="en-US" sz="2800" dirty="0">
                <a:solidFill>
                  <a:srgbClr val="FF0000"/>
                </a:solidFill>
              </a:rPr>
              <a:t>not after Christ</a:t>
            </a:r>
            <a:r>
              <a:rPr lang="en-US" altLang="en-US" sz="2800" dirty="0">
                <a:solidFill>
                  <a:schemeClr val="bg1"/>
                </a:solidFill>
              </a:rPr>
              <a:t>.”</a:t>
            </a:r>
            <a:endParaRPr lang="en-US" altLang="en-US" sz="2800" dirty="0">
              <a:solidFill>
                <a:srgbClr val="00FF00"/>
              </a:solidFill>
            </a:endParaRPr>
          </a:p>
        </p:txBody>
      </p:sp>
      <p:sp>
        <p:nvSpPr>
          <p:cNvPr id="7173" name="Rectangle 1"/>
          <p:cNvSpPr>
            <a:spLocks noChangeArrowheads="1"/>
          </p:cNvSpPr>
          <p:nvPr/>
        </p:nvSpPr>
        <p:spPr bwMode="auto">
          <a:xfrm>
            <a:off x="0" y="68759"/>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400" dirty="0">
                <a:solidFill>
                  <a:srgbClr val="FF0000"/>
                </a:solidFill>
                <a:latin typeface="Arial" panose="020B0604020202020204" pitchFamily="34" charset="0"/>
              </a:rPr>
              <a:t>“Philosophies of Men Mingled with Scripture”</a:t>
            </a:r>
            <a:r>
              <a:rPr lang="en-US" altLang="en-US" sz="4400" dirty="0">
                <a:solidFill>
                  <a:schemeClr val="bg1"/>
                </a:solidFill>
                <a:latin typeface="Arial" panose="020B0604020202020204" pitchFamily="34" charset="0"/>
              </a:rPr>
              <a:t> </a:t>
            </a:r>
            <a:endParaRPr lang="en-US" altLang="en-US" sz="4400" dirty="0">
              <a:latin typeface="Arial" panose="020B0604020202020204" pitchFamily="34" charset="0"/>
            </a:endParaRPr>
          </a:p>
        </p:txBody>
      </p:sp>
      <p:sp>
        <p:nvSpPr>
          <p:cNvPr id="3" name="Rectangle 2"/>
          <p:cNvSpPr/>
          <p:nvPr/>
        </p:nvSpPr>
        <p:spPr>
          <a:xfrm>
            <a:off x="282576" y="4445675"/>
            <a:ext cx="11680823" cy="2062103"/>
          </a:xfrm>
          <a:prstGeom prst="rect">
            <a:avLst/>
          </a:prstGeom>
        </p:spPr>
        <p:txBody>
          <a:bodyPr wrap="square">
            <a:spAutoFit/>
          </a:bodyPr>
          <a:lstStyle/>
          <a:p>
            <a:pPr eaLnBrk="1" hangingPunct="1">
              <a:defRPr/>
            </a:pPr>
            <a:r>
              <a:rPr lang="en-US" altLang="en-US" sz="2800" dirty="0">
                <a:solidFill>
                  <a:srgbClr val="00FF00"/>
                </a:solidFill>
              </a:rPr>
              <a:t>Elder Hartman Rector, Jr.</a:t>
            </a:r>
            <a:r>
              <a:rPr lang="en-US" altLang="en-US" sz="2800" dirty="0">
                <a:solidFill>
                  <a:schemeClr val="bg1"/>
                </a:solidFill>
                <a:latin typeface="+mn-lt"/>
              </a:rPr>
              <a:t>“…we are not called to preach the </a:t>
            </a:r>
            <a:r>
              <a:rPr lang="en-US" altLang="en-US" sz="2800" dirty="0">
                <a:solidFill>
                  <a:srgbClr val="FF0000"/>
                </a:solidFill>
                <a:latin typeface="+mn-lt"/>
              </a:rPr>
              <a:t>philosophies of men </a:t>
            </a:r>
            <a:r>
              <a:rPr lang="en-US" altLang="en-US" sz="2800" dirty="0">
                <a:solidFill>
                  <a:schemeClr val="bg1"/>
                </a:solidFill>
                <a:latin typeface="+mn-lt"/>
              </a:rPr>
              <a:t>mingled with scripture or our own ideas or the </a:t>
            </a:r>
            <a:r>
              <a:rPr lang="en-US" altLang="en-US" sz="2800" dirty="0">
                <a:solidFill>
                  <a:srgbClr val="FF0000"/>
                </a:solidFill>
                <a:latin typeface="+mn-lt"/>
              </a:rPr>
              <a:t>mysteries</a:t>
            </a:r>
            <a:r>
              <a:rPr lang="en-US" altLang="en-US" sz="2800" dirty="0">
                <a:solidFill>
                  <a:schemeClr val="bg1"/>
                </a:solidFill>
                <a:latin typeface="+mn-lt"/>
              </a:rPr>
              <a:t> of the kingdom, nor are we called to bring forth new doctrine. The president of the Church will do that. But we are to stick to the basic fundamental principles of the gospel.”</a:t>
            </a:r>
          </a:p>
          <a:p>
            <a:pPr eaLnBrk="1" hangingPunct="1">
              <a:defRPr/>
            </a:pPr>
            <a:r>
              <a:rPr lang="en-US" altLang="en-US" sz="1600" dirty="0">
                <a:solidFill>
                  <a:schemeClr val="bg1"/>
                </a:solidFill>
                <a:latin typeface="+mn-lt"/>
              </a:rPr>
              <a:t>("You Shall Receive The Spirit", Ensign Jan 1974)</a:t>
            </a:r>
            <a:endParaRPr lang="en-US" altLang="en-US" sz="1600" dirty="0">
              <a:solidFill>
                <a:srgbClr val="00FF00"/>
              </a:solidFill>
              <a:latin typeface="+mn-lt"/>
            </a:endParaRPr>
          </a:p>
        </p:txBody>
      </p:sp>
      <p:sp>
        <p:nvSpPr>
          <p:cNvPr id="4" name="Slide Number Placeholder 3"/>
          <p:cNvSpPr>
            <a:spLocks noGrp="1"/>
          </p:cNvSpPr>
          <p:nvPr>
            <p:ph type="sldNum" sz="quarter" idx="12"/>
          </p:nvPr>
        </p:nvSpPr>
        <p:spPr/>
        <p:txBody>
          <a:bodyPr/>
          <a:lstStyle/>
          <a:p>
            <a:pPr>
              <a:defRPr/>
            </a:pPr>
            <a:fld id="{53429DF0-9955-4B60-96E2-2201DF02E17C}" type="slidenum">
              <a:rPr lang="en-US" altLang="en-US" smtClean="0"/>
              <a:pPr>
                <a:defRPr/>
              </a:pPr>
              <a:t>2</a:t>
            </a:fld>
            <a:endParaRPr lang="en-US" altLang="en-US" dirty="0"/>
          </a:p>
        </p:txBody>
      </p:sp>
      <p:sp>
        <p:nvSpPr>
          <p:cNvPr id="8" name="Footer Placeholder 1">
            <a:extLst>
              <a:ext uri="{FF2B5EF4-FFF2-40B4-BE49-F238E27FC236}">
                <a16:creationId xmlns:a16="http://schemas.microsoft.com/office/drawing/2014/main" id="{0FD4AADF-B896-4C87-AB95-0666C0B5ABF1}"/>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3"/>
          <p:cNvSpPr>
            <a:spLocks noChangeArrowheads="1"/>
          </p:cNvSpPr>
          <p:nvPr/>
        </p:nvSpPr>
        <p:spPr bwMode="auto">
          <a:xfrm>
            <a:off x="1779588" y="3498851"/>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16" name="Rectangle 23"/>
          <p:cNvSpPr>
            <a:spLocks noChangeArrowheads="1"/>
          </p:cNvSpPr>
          <p:nvPr/>
        </p:nvSpPr>
        <p:spPr bwMode="auto">
          <a:xfrm>
            <a:off x="1774825" y="5281613"/>
            <a:ext cx="8686800" cy="461962"/>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10" name="Rectangle 23"/>
          <p:cNvSpPr>
            <a:spLocks noChangeArrowheads="1"/>
          </p:cNvSpPr>
          <p:nvPr/>
        </p:nvSpPr>
        <p:spPr bwMode="auto">
          <a:xfrm>
            <a:off x="0" y="0"/>
            <a:ext cx="12192000" cy="1108075"/>
          </a:xfrm>
          <a:prstGeom prst="rect">
            <a:avLst/>
          </a:prstGeom>
          <a:noFill/>
          <a:ln w="9525">
            <a:noFill/>
            <a:miter lim="800000"/>
            <a:headEnd/>
            <a:tailEnd/>
          </a:ln>
          <a:effectLst/>
        </p:spPr>
        <p:txBody>
          <a:bodyPr wrap="square">
            <a:spAutoFit/>
          </a:bodyPr>
          <a:lstStyle/>
          <a:p>
            <a:pPr algn="ctr" eaLnBrk="1" hangingPunct="1">
              <a:defRPr/>
            </a:pPr>
            <a:r>
              <a:rPr lang="en-US" sz="6600" dirty="0">
                <a:solidFill>
                  <a:srgbClr val="FFFF00"/>
                </a:solidFill>
                <a:latin typeface="Calibri" pitchFamily="34" charset="0"/>
              </a:rPr>
              <a:t>What is philosophy?</a:t>
            </a:r>
            <a:endParaRPr lang="en-US" sz="6600" b="1" dirty="0">
              <a:solidFill>
                <a:srgbClr val="FFFF00"/>
              </a:solidFill>
              <a:effectLst>
                <a:outerShdw blurRad="38100" dist="38100" dir="2700000" algn="tl">
                  <a:srgbClr val="C0C0C0"/>
                </a:outerShdw>
              </a:effectLst>
              <a:latin typeface="Calibri" pitchFamily="34" charset="0"/>
            </a:endParaRPr>
          </a:p>
        </p:txBody>
      </p:sp>
      <p:sp>
        <p:nvSpPr>
          <p:cNvPr id="10246" name="Rectangle 7"/>
          <p:cNvSpPr>
            <a:spLocks noChangeArrowheads="1"/>
          </p:cNvSpPr>
          <p:nvPr/>
        </p:nvSpPr>
        <p:spPr bwMode="auto">
          <a:xfrm>
            <a:off x="1970088" y="1828800"/>
            <a:ext cx="90027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4400" dirty="0" err="1">
                <a:solidFill>
                  <a:srgbClr val="FFFF00"/>
                </a:solidFill>
                <a:latin typeface="+mn-lt"/>
              </a:rPr>
              <a:t>phi·los·o·phy</a:t>
            </a:r>
            <a:endParaRPr lang="en-US" altLang="en-US" sz="4400" dirty="0">
              <a:solidFill>
                <a:srgbClr val="FFFF00"/>
              </a:solidFill>
              <a:latin typeface="+mn-lt"/>
            </a:endParaRPr>
          </a:p>
          <a:p>
            <a:pPr>
              <a:spcBef>
                <a:spcPct val="0"/>
              </a:spcBef>
              <a:buFontTx/>
              <a:buNone/>
            </a:pPr>
            <a:r>
              <a:rPr lang="en-US" altLang="en-US" sz="4400" i="1" dirty="0">
                <a:solidFill>
                  <a:schemeClr val="bg1"/>
                </a:solidFill>
                <a:latin typeface="+mn-lt"/>
              </a:rPr>
              <a:t>noun</a:t>
            </a:r>
          </a:p>
          <a:p>
            <a:pPr>
              <a:spcBef>
                <a:spcPct val="0"/>
              </a:spcBef>
              <a:buFontTx/>
              <a:buNone/>
            </a:pPr>
            <a:r>
              <a:rPr lang="en-US" altLang="en-US" sz="4400" dirty="0">
                <a:solidFill>
                  <a:schemeClr val="bg1"/>
                </a:solidFill>
                <a:latin typeface="+mn-lt"/>
              </a:rPr>
              <a:t>The study of the fundamental nature of knowledge, reality, and existence...</a:t>
            </a:r>
          </a:p>
        </p:txBody>
      </p:sp>
      <p:sp>
        <p:nvSpPr>
          <p:cNvPr id="10247" name="Rectangle 8"/>
          <p:cNvSpPr>
            <a:spLocks noChangeArrowheads="1"/>
          </p:cNvSpPr>
          <p:nvPr/>
        </p:nvSpPr>
        <p:spPr bwMode="auto">
          <a:xfrm>
            <a:off x="2362201" y="4948239"/>
            <a:ext cx="7375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5400" dirty="0">
                <a:solidFill>
                  <a:srgbClr val="FFFF00"/>
                </a:solidFill>
                <a:latin typeface="Arial" panose="020B0604020202020204" pitchFamily="34" charset="0"/>
              </a:rPr>
              <a:t>Man + Universe</a:t>
            </a:r>
          </a:p>
        </p:txBody>
      </p:sp>
      <p:sp>
        <p:nvSpPr>
          <p:cNvPr id="3" name="Slide Number Placeholder 2"/>
          <p:cNvSpPr>
            <a:spLocks noGrp="1"/>
          </p:cNvSpPr>
          <p:nvPr>
            <p:ph type="sldNum" sz="quarter" idx="12"/>
          </p:nvPr>
        </p:nvSpPr>
        <p:spPr/>
        <p:txBody>
          <a:bodyPr/>
          <a:lstStyle/>
          <a:p>
            <a:pPr>
              <a:defRPr/>
            </a:pPr>
            <a:fld id="{53429DF0-9955-4B60-96E2-2201DF02E17C}" type="slidenum">
              <a:rPr lang="en-US" altLang="en-US" smtClean="0"/>
              <a:pPr>
                <a:defRPr/>
              </a:pPr>
              <a:t>3</a:t>
            </a:fld>
            <a:endParaRPr lang="en-US" altLang="en-US"/>
          </a:p>
        </p:txBody>
      </p:sp>
      <p:sp>
        <p:nvSpPr>
          <p:cNvPr id="9" name="Footer Placeholder 1">
            <a:extLst>
              <a:ext uri="{FF2B5EF4-FFF2-40B4-BE49-F238E27FC236}">
                <a16:creationId xmlns:a16="http://schemas.microsoft.com/office/drawing/2014/main" id="{D8BDC593-D463-4CF1-86D4-D1443AA3A083}"/>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8"/>
          <p:cNvSpPr txBox="1">
            <a:spLocks noChangeArrowheads="1"/>
          </p:cNvSpPr>
          <p:nvPr/>
        </p:nvSpPr>
        <p:spPr bwMode="auto">
          <a:xfrm>
            <a:off x="183790" y="959584"/>
            <a:ext cx="91888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dirty="0">
                <a:solidFill>
                  <a:srgbClr val="00FF00"/>
                </a:solidFill>
              </a:rPr>
              <a:t>President Brigham Young: </a:t>
            </a:r>
            <a:r>
              <a:rPr lang="en-US" altLang="en-US" sz="2400" dirty="0">
                <a:solidFill>
                  <a:schemeClr val="bg1"/>
                </a:solidFill>
              </a:rPr>
              <a:t>“This people have embraced the philosophy of eternal lives, and in view of this we should cease </a:t>
            </a:r>
            <a:r>
              <a:rPr lang="en-US" altLang="en-US" sz="2400" dirty="0">
                <a:solidFill>
                  <a:srgbClr val="FF0000"/>
                </a:solidFill>
              </a:rPr>
              <a:t>to be children </a:t>
            </a:r>
            <a:r>
              <a:rPr lang="en-US" altLang="en-US" sz="2400" dirty="0">
                <a:solidFill>
                  <a:schemeClr val="bg1"/>
                </a:solidFill>
              </a:rPr>
              <a:t>and </a:t>
            </a:r>
            <a:r>
              <a:rPr lang="en-US" altLang="en-US" sz="2400" dirty="0">
                <a:solidFill>
                  <a:srgbClr val="00FF00"/>
                </a:solidFill>
              </a:rPr>
              <a:t>become philosophers</a:t>
            </a:r>
            <a:r>
              <a:rPr lang="en-US" altLang="en-US" sz="2400" dirty="0">
                <a:solidFill>
                  <a:schemeClr val="bg1"/>
                </a:solidFill>
              </a:rPr>
              <a:t>, understanding our own existence, its purpose and ultimate design...” </a:t>
            </a:r>
            <a:r>
              <a:rPr lang="en-US" altLang="en-US" sz="1400" dirty="0">
                <a:solidFill>
                  <a:schemeClr val="bg1"/>
                </a:solidFill>
              </a:rPr>
              <a:t>(Journal of Discourses, 9:190-191)</a:t>
            </a:r>
          </a:p>
        </p:txBody>
      </p:sp>
      <p:sp>
        <p:nvSpPr>
          <p:cNvPr id="14340" name="Rectangle 23"/>
          <p:cNvSpPr>
            <a:spLocks noChangeArrowheads="1"/>
          </p:cNvSpPr>
          <p:nvPr/>
        </p:nvSpPr>
        <p:spPr bwMode="auto">
          <a:xfrm>
            <a:off x="183790" y="4192179"/>
            <a:ext cx="1027623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dirty="0">
                <a:solidFill>
                  <a:srgbClr val="00FF00"/>
                </a:solidFill>
              </a:rPr>
              <a:t>President Brigham Young: </a:t>
            </a:r>
            <a:r>
              <a:rPr lang="en-US" altLang="en-US" sz="2400" dirty="0">
                <a:solidFill>
                  <a:schemeClr val="bg1"/>
                </a:solidFill>
              </a:rPr>
              <a:t>“I was led to reflect that there is no act, no principle, no power belonging to the Deity that is not </a:t>
            </a:r>
            <a:r>
              <a:rPr lang="en-US" altLang="en-US" sz="2400" dirty="0">
                <a:solidFill>
                  <a:srgbClr val="00FF00"/>
                </a:solidFill>
              </a:rPr>
              <a:t>purely philosophical</a:t>
            </a:r>
            <a:r>
              <a:rPr lang="en-US" altLang="en-US" sz="2400" dirty="0">
                <a:solidFill>
                  <a:schemeClr val="bg1"/>
                </a:solidFill>
              </a:rPr>
              <a:t>…”  </a:t>
            </a:r>
          </a:p>
          <a:p>
            <a:pPr eaLnBrk="1" hangingPunct="1">
              <a:spcBef>
                <a:spcPct val="0"/>
              </a:spcBef>
              <a:buFontTx/>
              <a:buNone/>
            </a:pPr>
            <a:r>
              <a:rPr lang="en-US" altLang="en-US" sz="1400" dirty="0">
                <a:solidFill>
                  <a:schemeClr val="bg1"/>
                </a:solidFill>
              </a:rPr>
              <a:t>(Journal of Discourses, 8:115)</a:t>
            </a:r>
            <a:endParaRPr lang="en-US" altLang="en-US" sz="1400" dirty="0">
              <a:solidFill>
                <a:srgbClr val="00FF00"/>
              </a:solidFill>
            </a:endParaRPr>
          </a:p>
        </p:txBody>
      </p:sp>
      <p:sp>
        <p:nvSpPr>
          <p:cNvPr id="15" name="Rectangle 23"/>
          <p:cNvSpPr>
            <a:spLocks noChangeArrowheads="1"/>
          </p:cNvSpPr>
          <p:nvPr/>
        </p:nvSpPr>
        <p:spPr bwMode="auto">
          <a:xfrm>
            <a:off x="183789" y="2743200"/>
            <a:ext cx="9125918" cy="1200329"/>
          </a:xfrm>
          <a:prstGeom prst="rect">
            <a:avLst/>
          </a:prstGeom>
          <a:noFill/>
          <a:ln w="9525">
            <a:noFill/>
            <a:miter lim="800000"/>
            <a:headEnd/>
            <a:tailEnd/>
          </a:ln>
        </p:spPr>
        <p:txBody>
          <a:bodyPr wrap="square">
            <a:spAutoFit/>
          </a:bodyPr>
          <a:lstStyle/>
          <a:p>
            <a:pPr eaLnBrk="1" hangingPunct="1">
              <a:defRPr/>
            </a:pPr>
            <a:r>
              <a:rPr lang="en-US" altLang="en-US" sz="2400" b="1" dirty="0">
                <a:solidFill>
                  <a:srgbClr val="00FF00"/>
                </a:solidFill>
                <a:latin typeface="+mn-lt"/>
              </a:rPr>
              <a:t>President Brigham Young: </a:t>
            </a:r>
            <a:r>
              <a:rPr lang="en-US" sz="2400" dirty="0">
                <a:solidFill>
                  <a:schemeClr val="bg1"/>
                </a:solidFill>
                <a:latin typeface="+mn-lt"/>
              </a:rPr>
              <a:t>“There is no true philosophy in existence which is not embraced in the Gospel, it </a:t>
            </a:r>
            <a:r>
              <a:rPr lang="en-US" sz="2400" dirty="0">
                <a:solidFill>
                  <a:srgbClr val="00FF00"/>
                </a:solidFill>
                <a:latin typeface="+mn-lt"/>
              </a:rPr>
              <a:t>belongs to the Gospel</a:t>
            </a:r>
            <a:r>
              <a:rPr lang="en-US" sz="2400" dirty="0">
                <a:solidFill>
                  <a:schemeClr val="bg1"/>
                </a:solidFill>
                <a:latin typeface="+mn-lt"/>
              </a:rPr>
              <a:t>, it is a part of the Gospel…”</a:t>
            </a:r>
            <a:r>
              <a:rPr lang="en-US" sz="1400" dirty="0">
                <a:solidFill>
                  <a:schemeClr val="bg1"/>
                </a:solidFill>
                <a:latin typeface="+mn-lt"/>
              </a:rPr>
              <a:t> (</a:t>
            </a:r>
            <a:r>
              <a:rPr lang="en-US" altLang="en-US" sz="1400" dirty="0">
                <a:solidFill>
                  <a:schemeClr val="bg1"/>
                </a:solidFill>
                <a:latin typeface="+mn-lt"/>
              </a:rPr>
              <a:t>Journal of Discourses</a:t>
            </a:r>
            <a:r>
              <a:rPr lang="en-US" sz="1400" dirty="0">
                <a:solidFill>
                  <a:schemeClr val="bg1"/>
                </a:solidFill>
                <a:latin typeface="+mn-lt"/>
              </a:rPr>
              <a:t> 18:359)</a:t>
            </a:r>
          </a:p>
        </p:txBody>
      </p:sp>
      <p:sp>
        <p:nvSpPr>
          <p:cNvPr id="14342" name="Rectangle 23"/>
          <p:cNvSpPr>
            <a:spLocks noChangeArrowheads="1"/>
          </p:cNvSpPr>
          <p:nvPr/>
        </p:nvSpPr>
        <p:spPr bwMode="auto">
          <a:xfrm>
            <a:off x="183790" y="5410201"/>
            <a:ext cx="1200821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dirty="0">
                <a:solidFill>
                  <a:srgbClr val="00FF00"/>
                </a:solidFill>
              </a:rPr>
              <a:t>President Brigham Young: </a:t>
            </a:r>
            <a:r>
              <a:rPr lang="en-US" altLang="en-US" sz="2400" dirty="0">
                <a:solidFill>
                  <a:schemeClr val="bg1"/>
                </a:solidFill>
              </a:rPr>
              <a:t>“I am a witness that ‘Mormonism’ is </a:t>
            </a:r>
            <a:r>
              <a:rPr lang="en-US" altLang="en-US" sz="2400" dirty="0">
                <a:solidFill>
                  <a:srgbClr val="00FF00"/>
                </a:solidFill>
              </a:rPr>
              <a:t>true upon philosophical principles</a:t>
            </a:r>
            <a:r>
              <a:rPr lang="en-US" altLang="en-US" sz="2400" dirty="0">
                <a:solidFill>
                  <a:schemeClr val="bg1"/>
                </a:solidFill>
              </a:rPr>
              <a:t>. Every particle of sense I have, proves it to be sound natural reason…” </a:t>
            </a:r>
          </a:p>
          <a:p>
            <a:pPr algn="just" eaLnBrk="1" hangingPunct="1">
              <a:spcBef>
                <a:spcPct val="0"/>
              </a:spcBef>
              <a:buFontTx/>
              <a:buNone/>
            </a:pPr>
            <a:r>
              <a:rPr lang="en-US" altLang="en-US" sz="1400" dirty="0">
                <a:solidFill>
                  <a:schemeClr val="bg1"/>
                </a:solidFill>
              </a:rPr>
              <a:t>(Journal of Discourses, 2:8)</a:t>
            </a:r>
            <a:endParaRPr lang="en-US" altLang="en-US" sz="1400" dirty="0">
              <a:solidFill>
                <a:srgbClr val="00FF00"/>
              </a:solidFill>
            </a:endParaRPr>
          </a:p>
        </p:txBody>
      </p:sp>
      <p:sp>
        <p:nvSpPr>
          <p:cNvPr id="14343" name="Rectangle 1"/>
          <p:cNvSpPr>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a:solidFill>
                  <a:srgbClr val="00FF00"/>
                </a:solidFill>
                <a:latin typeface="+mn-lt"/>
              </a:rPr>
              <a:t>Brigham Young </a:t>
            </a:r>
            <a:r>
              <a:rPr lang="en-US" altLang="en-US" sz="4800" dirty="0">
                <a:solidFill>
                  <a:srgbClr val="00FF00"/>
                </a:solidFill>
                <a:latin typeface="+mn-lt"/>
              </a:rPr>
              <a:t>on Becoming Philosophers</a:t>
            </a:r>
          </a:p>
        </p:txBody>
      </p:sp>
      <p:sp>
        <p:nvSpPr>
          <p:cNvPr id="3" name="Slide Number Placeholder 2"/>
          <p:cNvSpPr>
            <a:spLocks noGrp="1"/>
          </p:cNvSpPr>
          <p:nvPr>
            <p:ph type="sldNum" sz="quarter" idx="12"/>
          </p:nvPr>
        </p:nvSpPr>
        <p:spPr/>
        <p:txBody>
          <a:bodyPr/>
          <a:lstStyle/>
          <a:p>
            <a:pPr>
              <a:defRPr/>
            </a:pPr>
            <a:fld id="{53429DF0-9955-4B60-96E2-2201DF02E17C}" type="slidenum">
              <a:rPr lang="en-US" altLang="en-US" smtClean="0"/>
              <a:pPr>
                <a:defRPr/>
              </a:pPr>
              <a:t>4</a:t>
            </a:fld>
            <a:endParaRPr lang="en-US" altLang="en-US"/>
          </a:p>
        </p:txBody>
      </p:sp>
      <p:grpSp>
        <p:nvGrpSpPr>
          <p:cNvPr id="10" name="Group 12"/>
          <p:cNvGrpSpPr>
            <a:grpSpLocks/>
          </p:cNvGrpSpPr>
          <p:nvPr/>
        </p:nvGrpSpPr>
        <p:grpSpPr bwMode="auto">
          <a:xfrm>
            <a:off x="9511694" y="886808"/>
            <a:ext cx="2527906" cy="4142392"/>
            <a:chOff x="901737" y="2743200"/>
            <a:chExt cx="1658938" cy="2670857"/>
          </a:xfrm>
        </p:grpSpPr>
        <p:pic>
          <p:nvPicPr>
            <p:cNvPr id="12" name="Picture 4" descr="http://mormonmatters.org/wp-content/uploads/2009/02/brigham-yo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37" y="2743200"/>
              <a:ext cx="1408906" cy="147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75" y="4118657"/>
              <a:ext cx="101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Footer Placeholder 1">
            <a:extLst>
              <a:ext uri="{FF2B5EF4-FFF2-40B4-BE49-F238E27FC236}">
                <a16:creationId xmlns:a16="http://schemas.microsoft.com/office/drawing/2014/main" id="{C1677542-789D-48F9-BDFE-9987DF6610A0}"/>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5" grpId="0"/>
      <p:bldP spid="143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8"/>
          <p:cNvSpPr txBox="1">
            <a:spLocks noChangeArrowheads="1"/>
          </p:cNvSpPr>
          <p:nvPr/>
        </p:nvSpPr>
        <p:spPr bwMode="auto">
          <a:xfrm>
            <a:off x="304800" y="1354139"/>
            <a:ext cx="8382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FF00"/>
                </a:solidFill>
              </a:rPr>
              <a:t>President John Taylor: </a:t>
            </a:r>
            <a:r>
              <a:rPr lang="en-US" altLang="en-US" sz="2800" dirty="0">
                <a:solidFill>
                  <a:schemeClr val="bg1"/>
                </a:solidFill>
              </a:rPr>
              <a:t>“We understand in part the things of earth; when we see things as God sees them, we shall then understand the </a:t>
            </a:r>
            <a:r>
              <a:rPr lang="en-US" altLang="en-US" sz="2800" dirty="0">
                <a:solidFill>
                  <a:srgbClr val="00FF00"/>
                </a:solidFill>
              </a:rPr>
              <a:t>philosophy</a:t>
            </a:r>
            <a:r>
              <a:rPr lang="en-US" altLang="en-US" sz="2800" dirty="0">
                <a:solidFill>
                  <a:schemeClr val="bg1"/>
                </a:solidFill>
              </a:rPr>
              <a:t> of the heavens: the </a:t>
            </a:r>
            <a:r>
              <a:rPr lang="en-US" altLang="en-US" sz="2800" dirty="0">
                <a:solidFill>
                  <a:srgbClr val="00FF00"/>
                </a:solidFill>
              </a:rPr>
              <a:t>mysteries</a:t>
            </a:r>
            <a:r>
              <a:rPr lang="en-US" altLang="en-US" sz="2800" dirty="0">
                <a:solidFill>
                  <a:schemeClr val="bg1"/>
                </a:solidFill>
              </a:rPr>
              <a:t> of eternity will be unfolded and the operations of mind, matter, spirit, purposes and designs, </a:t>
            </a:r>
            <a:r>
              <a:rPr lang="en-US" altLang="en-US" sz="2800" dirty="0">
                <a:solidFill>
                  <a:srgbClr val="00FF00"/>
                </a:solidFill>
              </a:rPr>
              <a:t>causes and effects </a:t>
            </a:r>
            <a:r>
              <a:rPr lang="en-US" altLang="en-US" sz="2800" dirty="0">
                <a:solidFill>
                  <a:schemeClr val="bg1"/>
                </a:solidFill>
              </a:rPr>
              <a:t>and all the stupendous operations of God will be developed and they will be found to accord with the </a:t>
            </a:r>
            <a:r>
              <a:rPr lang="en-US" altLang="en-US" sz="2800" dirty="0">
                <a:solidFill>
                  <a:srgbClr val="00FF00"/>
                </a:solidFill>
              </a:rPr>
              <a:t>strictest principles of philosophy</a:t>
            </a:r>
            <a:r>
              <a:rPr lang="en-US" altLang="en-US" sz="2800" dirty="0">
                <a:solidFill>
                  <a:schemeClr val="bg1"/>
                </a:solidFill>
              </a:rPr>
              <a:t>, even the philosophy of the heavens...” </a:t>
            </a:r>
            <a:r>
              <a:rPr lang="en-US" altLang="en-US" sz="1400" dirty="0">
                <a:solidFill>
                  <a:schemeClr val="bg1"/>
                </a:solidFill>
              </a:rPr>
              <a:t>(Journal of Discourses 10:117-118)</a:t>
            </a:r>
          </a:p>
        </p:txBody>
      </p:sp>
      <p:graphicFrame>
        <p:nvGraphicFramePr>
          <p:cNvPr id="16388" name="Object 1"/>
          <p:cNvGraphicFramePr>
            <a:graphicFrameLocks noChangeAspect="1"/>
          </p:cNvGraphicFramePr>
          <p:nvPr>
            <p:extLst>
              <p:ext uri="{D42A27DB-BD31-4B8C-83A1-F6EECF244321}">
                <p14:modId xmlns:p14="http://schemas.microsoft.com/office/powerpoint/2010/main" val="616471102"/>
              </p:ext>
            </p:extLst>
          </p:nvPr>
        </p:nvGraphicFramePr>
        <p:xfrm>
          <a:off x="8965096" y="1600200"/>
          <a:ext cx="2692400" cy="3657600"/>
        </p:xfrm>
        <a:graphic>
          <a:graphicData uri="http://schemas.openxmlformats.org/presentationml/2006/ole">
            <mc:AlternateContent xmlns:mc="http://schemas.openxmlformats.org/markup-compatibility/2006">
              <mc:Choice xmlns:v="urn:schemas-microsoft-com:vml" Requires="v">
                <p:oleObj spid="_x0000_s16438" r:id="rId4" imgW="2692253" imgH="3657401" progId="">
                  <p:embed/>
                </p:oleObj>
              </mc:Choice>
              <mc:Fallback>
                <p:oleObj r:id="rId4" imgW="2692253" imgH="3657401"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096" y="1600200"/>
                        <a:ext cx="269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9" name="Rectangle 4"/>
          <p:cNvSpPr>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a:solidFill>
                  <a:srgbClr val="00FF00"/>
                </a:solidFill>
                <a:latin typeface="+mn-lt"/>
              </a:rPr>
              <a:t>John Taylor </a:t>
            </a:r>
            <a:r>
              <a:rPr lang="en-US" altLang="en-US" sz="4800" dirty="0">
                <a:solidFill>
                  <a:srgbClr val="00FF00"/>
                </a:solidFill>
                <a:latin typeface="+mn-lt"/>
              </a:rPr>
              <a:t>on Becoming Philosophers</a:t>
            </a:r>
          </a:p>
        </p:txBody>
      </p:sp>
      <p:sp>
        <p:nvSpPr>
          <p:cNvPr id="3" name="Slide Number Placeholder 2"/>
          <p:cNvSpPr>
            <a:spLocks noGrp="1"/>
          </p:cNvSpPr>
          <p:nvPr>
            <p:ph type="sldNum" sz="quarter" idx="12"/>
          </p:nvPr>
        </p:nvSpPr>
        <p:spPr/>
        <p:txBody>
          <a:bodyPr/>
          <a:lstStyle/>
          <a:p>
            <a:fld id="{53429DF0-9955-4B60-96E2-2201DF02E17C}" type="slidenum">
              <a:rPr lang="en-US" altLang="en-US" smtClean="0"/>
              <a:pPr/>
              <a:t>5</a:t>
            </a:fld>
            <a:endParaRPr lang="en-US" altLang="en-US"/>
          </a:p>
        </p:txBody>
      </p:sp>
      <p:sp>
        <p:nvSpPr>
          <p:cNvPr id="9" name="Footer Placeholder 1">
            <a:extLst>
              <a:ext uri="{FF2B5EF4-FFF2-40B4-BE49-F238E27FC236}">
                <a16:creationId xmlns:a16="http://schemas.microsoft.com/office/drawing/2014/main" id="{9FF2EFCE-E6B8-4828-8D6D-B338B0C04D80}"/>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228600" y="2703493"/>
            <a:ext cx="1173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FF00"/>
                </a:solidFill>
              </a:rPr>
              <a:t>Apostle Paul:</a:t>
            </a:r>
            <a:r>
              <a:rPr lang="en-US" altLang="en-US" sz="2800" b="1" dirty="0">
                <a:solidFill>
                  <a:schemeClr val="bg1"/>
                </a:solidFill>
              </a:rPr>
              <a:t> </a:t>
            </a:r>
            <a:r>
              <a:rPr lang="en-US" altLang="en-US" sz="2800" dirty="0">
                <a:solidFill>
                  <a:schemeClr val="bg1"/>
                </a:solidFill>
              </a:rPr>
              <a:t>“</a:t>
            </a:r>
            <a:r>
              <a:rPr lang="en-US" altLang="en-US" sz="2800" dirty="0">
                <a:solidFill>
                  <a:srgbClr val="00FF00"/>
                </a:solidFill>
              </a:rPr>
              <a:t>Study</a:t>
            </a:r>
            <a:r>
              <a:rPr lang="en-US" altLang="en-US" sz="2800" dirty="0">
                <a:solidFill>
                  <a:schemeClr val="bg1"/>
                </a:solidFill>
              </a:rPr>
              <a:t> to shew thyself approved unto God, a workman that </a:t>
            </a:r>
            <a:r>
              <a:rPr lang="en-US" altLang="en-US" sz="2800" dirty="0" err="1">
                <a:solidFill>
                  <a:schemeClr val="bg1"/>
                </a:solidFill>
              </a:rPr>
              <a:t>needeth</a:t>
            </a:r>
            <a:r>
              <a:rPr lang="en-US" altLang="en-US" sz="2800" dirty="0">
                <a:solidFill>
                  <a:schemeClr val="bg1"/>
                </a:solidFill>
              </a:rPr>
              <a:t> not to be ashamed, </a:t>
            </a:r>
            <a:r>
              <a:rPr lang="en-US" altLang="en-US" sz="2800" dirty="0">
                <a:solidFill>
                  <a:srgbClr val="00FF00"/>
                </a:solidFill>
              </a:rPr>
              <a:t>rightly</a:t>
            </a:r>
            <a:r>
              <a:rPr lang="en-US" altLang="en-US" sz="2800" dirty="0">
                <a:solidFill>
                  <a:schemeClr val="bg1"/>
                </a:solidFill>
              </a:rPr>
              <a:t> dividing the word of truth.” </a:t>
            </a:r>
            <a:r>
              <a:rPr lang="en-US" altLang="en-US" sz="1400" dirty="0">
                <a:solidFill>
                  <a:schemeClr val="bg1"/>
                </a:solidFill>
              </a:rPr>
              <a:t>(2 Timothy 2:15)</a:t>
            </a:r>
          </a:p>
        </p:txBody>
      </p:sp>
      <p:sp>
        <p:nvSpPr>
          <p:cNvPr id="18436" name="Text Box 8"/>
          <p:cNvSpPr txBox="1">
            <a:spLocks noChangeArrowheads="1"/>
          </p:cNvSpPr>
          <p:nvPr/>
        </p:nvSpPr>
        <p:spPr bwMode="auto">
          <a:xfrm>
            <a:off x="228600" y="5346700"/>
            <a:ext cx="1173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FFFF00"/>
                </a:solidFill>
              </a:rPr>
              <a:t>Aristotle: </a:t>
            </a:r>
            <a:r>
              <a:rPr lang="en-US" altLang="en-US" sz="2800" dirty="0">
                <a:solidFill>
                  <a:schemeClr val="bg1"/>
                </a:solidFill>
              </a:rPr>
              <a:t>“If it is a disgrace when a man cannot </a:t>
            </a:r>
            <a:r>
              <a:rPr lang="en-US" altLang="en-US" sz="2800" dirty="0">
                <a:solidFill>
                  <a:srgbClr val="00FF00"/>
                </a:solidFill>
              </a:rPr>
              <a:t>defend</a:t>
            </a:r>
            <a:r>
              <a:rPr lang="en-US" altLang="en-US" sz="2800" dirty="0">
                <a:solidFill>
                  <a:schemeClr val="bg1"/>
                </a:solidFill>
              </a:rPr>
              <a:t> himself in a bodily way, it would seem odd not to think him disgraced when he cannot defend himself with </a:t>
            </a:r>
            <a:r>
              <a:rPr lang="en-US" altLang="en-US" sz="2800" dirty="0">
                <a:solidFill>
                  <a:srgbClr val="00FF00"/>
                </a:solidFill>
              </a:rPr>
              <a:t>reason</a:t>
            </a:r>
            <a:r>
              <a:rPr lang="en-US" altLang="en-US" sz="2800" dirty="0">
                <a:solidFill>
                  <a:schemeClr val="bg1"/>
                </a:solidFill>
              </a:rPr>
              <a:t>.” </a:t>
            </a:r>
            <a:r>
              <a:rPr lang="en-US" altLang="en-US" sz="1400" dirty="0">
                <a:solidFill>
                  <a:schemeClr val="bg1"/>
                </a:solidFill>
              </a:rPr>
              <a:t>(Rhetoric, Chap. 1, 1355 b)</a:t>
            </a:r>
          </a:p>
        </p:txBody>
      </p:sp>
      <p:sp>
        <p:nvSpPr>
          <p:cNvPr id="18437" name="TextBox 3"/>
          <p:cNvSpPr txBox="1">
            <a:spLocks noChangeArrowheads="1"/>
          </p:cNvSpPr>
          <p:nvPr/>
        </p:nvSpPr>
        <p:spPr bwMode="auto">
          <a:xfrm>
            <a:off x="1943100" y="180201"/>
            <a:ext cx="8305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dirty="0">
                <a:solidFill>
                  <a:srgbClr val="00FF00"/>
                </a:solidFill>
              </a:rPr>
              <a:t>Admonition of the</a:t>
            </a:r>
          </a:p>
          <a:p>
            <a:pPr algn="ctr" eaLnBrk="1" hangingPunct="1">
              <a:spcBef>
                <a:spcPct val="0"/>
              </a:spcBef>
              <a:buFontTx/>
              <a:buNone/>
            </a:pPr>
            <a:r>
              <a:rPr lang="en-US" altLang="en-US" sz="4400" dirty="0">
                <a:solidFill>
                  <a:srgbClr val="00FF00"/>
                </a:solidFill>
              </a:rPr>
              <a:t>Apostles Paul, Peter and</a:t>
            </a:r>
          </a:p>
          <a:p>
            <a:pPr algn="ctr" eaLnBrk="1" hangingPunct="1">
              <a:spcBef>
                <a:spcPct val="0"/>
              </a:spcBef>
              <a:buFontTx/>
              <a:buNone/>
            </a:pPr>
            <a:r>
              <a:rPr lang="en-US" altLang="en-US" sz="4400" dirty="0">
                <a:solidFill>
                  <a:srgbClr val="00FF00"/>
                </a:solidFill>
              </a:rPr>
              <a:t>the Philosopher </a:t>
            </a:r>
            <a:r>
              <a:rPr lang="en-US" altLang="en-US" sz="4400" dirty="0">
                <a:solidFill>
                  <a:srgbClr val="FFFF00"/>
                </a:solidFill>
              </a:rPr>
              <a:t>Aristotle</a:t>
            </a:r>
          </a:p>
        </p:txBody>
      </p:sp>
      <p:sp>
        <p:nvSpPr>
          <p:cNvPr id="18438" name="Text Box 8"/>
          <p:cNvSpPr txBox="1">
            <a:spLocks noChangeArrowheads="1"/>
          </p:cNvSpPr>
          <p:nvPr/>
        </p:nvSpPr>
        <p:spPr bwMode="auto">
          <a:xfrm>
            <a:off x="228600" y="3828872"/>
            <a:ext cx="1173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FF00"/>
                </a:solidFill>
              </a:rPr>
              <a:t>Apostle Peter:</a:t>
            </a:r>
            <a:r>
              <a:rPr lang="en-US" altLang="en-US" sz="2800" b="1" dirty="0">
                <a:solidFill>
                  <a:schemeClr val="bg1"/>
                </a:solidFill>
              </a:rPr>
              <a:t> </a:t>
            </a:r>
            <a:r>
              <a:rPr lang="en-US" altLang="en-US" sz="2800" dirty="0">
                <a:solidFill>
                  <a:schemeClr val="bg1"/>
                </a:solidFill>
              </a:rPr>
              <a:t>“But sanctify the Lord God in your hearts: and be ready always to give an</a:t>
            </a:r>
            <a:r>
              <a:rPr lang="en-US" altLang="en-US" sz="2800" dirty="0">
                <a:solidFill>
                  <a:srgbClr val="00FF00"/>
                </a:solidFill>
              </a:rPr>
              <a:t> answer</a:t>
            </a:r>
            <a:r>
              <a:rPr lang="en-US" altLang="en-US" sz="2800" dirty="0">
                <a:solidFill>
                  <a:schemeClr val="bg1"/>
                </a:solidFill>
              </a:rPr>
              <a:t> to every man that </a:t>
            </a:r>
            <a:r>
              <a:rPr lang="en-US" altLang="en-US" sz="2800" dirty="0" err="1">
                <a:solidFill>
                  <a:schemeClr val="bg1"/>
                </a:solidFill>
              </a:rPr>
              <a:t>asketh</a:t>
            </a:r>
            <a:r>
              <a:rPr lang="en-US" altLang="en-US" sz="2800" dirty="0">
                <a:solidFill>
                  <a:schemeClr val="bg1"/>
                </a:solidFill>
              </a:rPr>
              <a:t> you a </a:t>
            </a:r>
            <a:r>
              <a:rPr lang="en-US" altLang="en-US" sz="2800" dirty="0">
                <a:solidFill>
                  <a:srgbClr val="00FF00"/>
                </a:solidFill>
              </a:rPr>
              <a:t>reason</a:t>
            </a:r>
            <a:r>
              <a:rPr lang="en-US" altLang="en-US" sz="2800" dirty="0">
                <a:solidFill>
                  <a:srgbClr val="FFFF00"/>
                </a:solidFill>
              </a:rPr>
              <a:t> </a:t>
            </a:r>
            <a:r>
              <a:rPr lang="en-US" altLang="en-US" sz="2800" dirty="0">
                <a:solidFill>
                  <a:schemeClr val="bg1"/>
                </a:solidFill>
              </a:rPr>
              <a:t>of the hope that is in you with meekness and fear” </a:t>
            </a:r>
            <a:r>
              <a:rPr lang="en-US" altLang="en-US" sz="1400" dirty="0">
                <a:solidFill>
                  <a:schemeClr val="bg1"/>
                </a:solidFill>
              </a:rPr>
              <a:t>(1 Peter 3:15)</a:t>
            </a:r>
          </a:p>
        </p:txBody>
      </p:sp>
      <p:pic>
        <p:nvPicPr>
          <p:cNvPr id="18439" name="Picture 16" descr="File:Paul in Rom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7" y="398862"/>
            <a:ext cx="1671306" cy="2032512"/>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18440" name="Picture 18" descr="http://www.uncg.edu/bae/people/leyden/images/ad-pla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507" y="398862"/>
            <a:ext cx="1393493" cy="1988791"/>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7788" y="2390001"/>
            <a:ext cx="1865312" cy="307777"/>
          </a:xfrm>
          <a:prstGeom prst="rect">
            <a:avLst/>
          </a:prstGeom>
          <a:noFill/>
        </p:spPr>
        <p:txBody>
          <a:bodyPr wrap="square">
            <a:spAutoFit/>
          </a:bodyPr>
          <a:lstStyle/>
          <a:p>
            <a:pPr algn="ctr" eaLnBrk="1" hangingPunct="1">
              <a:defRPr/>
            </a:pPr>
            <a:r>
              <a:rPr lang="en-US" sz="1400" b="1" dirty="0">
                <a:solidFill>
                  <a:schemeClr val="bg1"/>
                </a:solidFill>
                <a:latin typeface="+mn-lt"/>
              </a:rPr>
              <a:t>Apostle Paul in Rome</a:t>
            </a:r>
          </a:p>
        </p:txBody>
      </p:sp>
      <p:sp>
        <p:nvSpPr>
          <p:cNvPr id="16" name="TextBox 15"/>
          <p:cNvSpPr txBox="1"/>
          <p:nvPr/>
        </p:nvSpPr>
        <p:spPr>
          <a:xfrm>
            <a:off x="9906000" y="2390000"/>
            <a:ext cx="2170113" cy="307777"/>
          </a:xfrm>
          <a:prstGeom prst="rect">
            <a:avLst/>
          </a:prstGeom>
          <a:noFill/>
        </p:spPr>
        <p:txBody>
          <a:bodyPr wrap="square">
            <a:spAutoFit/>
          </a:bodyPr>
          <a:lstStyle/>
          <a:p>
            <a:pPr algn="ctr" eaLnBrk="1" hangingPunct="1">
              <a:defRPr/>
            </a:pPr>
            <a:r>
              <a:rPr lang="en-US" sz="1400" b="1" dirty="0">
                <a:solidFill>
                  <a:schemeClr val="bg1"/>
                </a:solidFill>
                <a:latin typeface="+mn-lt"/>
              </a:rPr>
              <a:t>Plato &amp; Aristotle In Athens</a:t>
            </a:r>
          </a:p>
        </p:txBody>
      </p:sp>
      <p:sp>
        <p:nvSpPr>
          <p:cNvPr id="3" name="Slide Number Placeholder 2"/>
          <p:cNvSpPr>
            <a:spLocks noGrp="1"/>
          </p:cNvSpPr>
          <p:nvPr>
            <p:ph type="sldNum" sz="quarter" idx="12"/>
          </p:nvPr>
        </p:nvSpPr>
        <p:spPr/>
        <p:txBody>
          <a:bodyPr/>
          <a:lstStyle/>
          <a:p>
            <a:pPr>
              <a:defRPr/>
            </a:pPr>
            <a:fld id="{53429DF0-9955-4B60-96E2-2201DF02E17C}" type="slidenum">
              <a:rPr lang="en-US" altLang="en-US" smtClean="0"/>
              <a:pPr>
                <a:defRPr/>
              </a:pPr>
              <a:t>6</a:t>
            </a:fld>
            <a:endParaRPr lang="en-US" altLang="en-US"/>
          </a:p>
        </p:txBody>
      </p:sp>
      <p:sp>
        <p:nvSpPr>
          <p:cNvPr id="13" name="Footer Placeholder 1">
            <a:extLst>
              <a:ext uri="{FF2B5EF4-FFF2-40B4-BE49-F238E27FC236}">
                <a16:creationId xmlns:a16="http://schemas.microsoft.com/office/drawing/2014/main" id="{3D73D52E-AF2B-4B59-9A6E-DBC24DC452D2}"/>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3"/>
          <p:cNvSpPr>
            <a:spLocks noChangeArrowheads="1"/>
          </p:cNvSpPr>
          <p:nvPr/>
        </p:nvSpPr>
        <p:spPr bwMode="auto">
          <a:xfrm>
            <a:off x="1143000" y="5334001"/>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endParaRPr lang="en-US" altLang="en-US" sz="2400">
              <a:solidFill>
                <a:schemeClr val="bg1"/>
              </a:solidFill>
            </a:endParaRPr>
          </a:p>
        </p:txBody>
      </p:sp>
      <p:sp>
        <p:nvSpPr>
          <p:cNvPr id="10" name="Rectangle 23"/>
          <p:cNvSpPr>
            <a:spLocks noChangeArrowheads="1"/>
          </p:cNvSpPr>
          <p:nvPr/>
        </p:nvSpPr>
        <p:spPr bwMode="auto">
          <a:xfrm>
            <a:off x="187326" y="152400"/>
            <a:ext cx="11852274" cy="2246769"/>
          </a:xfrm>
          <a:prstGeom prst="rect">
            <a:avLst/>
          </a:prstGeom>
          <a:noFill/>
          <a:ln w="9525">
            <a:noFill/>
            <a:miter lim="800000"/>
            <a:headEnd/>
            <a:tailEnd/>
          </a:ln>
          <a:effectLst/>
        </p:spPr>
        <p:txBody>
          <a:bodyPr wrap="square">
            <a:spAutoFit/>
          </a:bodyPr>
          <a:lstStyle/>
          <a:p>
            <a:pPr algn="just" eaLnBrk="1" hangingPunct="1">
              <a:defRPr/>
            </a:pPr>
            <a:r>
              <a:rPr lang="en-US" sz="2800" b="1" dirty="0">
                <a:solidFill>
                  <a:srgbClr val="00FF00"/>
                </a:solidFill>
                <a:latin typeface="Calibri" pitchFamily="-109" charset="0"/>
              </a:rPr>
              <a:t>First Presidency: </a:t>
            </a:r>
            <a:r>
              <a:rPr lang="en-US" sz="2800" dirty="0">
                <a:solidFill>
                  <a:schemeClr val="bg1"/>
                </a:solidFill>
                <a:latin typeface="Calibri" pitchFamily="-109" charset="0"/>
              </a:rPr>
              <a:t>“The great religious leaders of the world such as Mohammed, Confucius, and the Reformers, as well as </a:t>
            </a:r>
            <a:r>
              <a:rPr lang="en-US" sz="2800" dirty="0">
                <a:solidFill>
                  <a:srgbClr val="00FF00"/>
                </a:solidFill>
                <a:latin typeface="Calibri" pitchFamily="-109" charset="0"/>
              </a:rPr>
              <a:t>philosophers</a:t>
            </a:r>
            <a:r>
              <a:rPr lang="en-US" sz="2800" dirty="0">
                <a:solidFill>
                  <a:schemeClr val="bg1"/>
                </a:solidFill>
                <a:latin typeface="Calibri" pitchFamily="-109" charset="0"/>
              </a:rPr>
              <a:t> including Socrates, Plato, and others, received a portion of God's light. Moral truths were given to them by God to </a:t>
            </a:r>
            <a:r>
              <a:rPr lang="en-US" sz="2800" dirty="0">
                <a:solidFill>
                  <a:srgbClr val="00FF00"/>
                </a:solidFill>
                <a:latin typeface="Calibri" pitchFamily="-109" charset="0"/>
              </a:rPr>
              <a:t>enlighten whole nations </a:t>
            </a:r>
            <a:r>
              <a:rPr lang="en-US" sz="2800" dirty="0">
                <a:solidFill>
                  <a:schemeClr val="bg1"/>
                </a:solidFill>
                <a:latin typeface="Calibri" pitchFamily="-109" charset="0"/>
              </a:rPr>
              <a:t>and to bring a </a:t>
            </a:r>
            <a:r>
              <a:rPr lang="en-US" sz="2800" dirty="0">
                <a:solidFill>
                  <a:srgbClr val="00FF00"/>
                </a:solidFill>
                <a:latin typeface="Calibri" pitchFamily="-109" charset="0"/>
              </a:rPr>
              <a:t>higher level of understanding </a:t>
            </a:r>
            <a:r>
              <a:rPr lang="en-US" sz="2800" dirty="0">
                <a:solidFill>
                  <a:schemeClr val="bg1"/>
                </a:solidFill>
                <a:latin typeface="Calibri" pitchFamily="-109" charset="0"/>
              </a:rPr>
              <a:t>to individuals.” </a:t>
            </a:r>
            <a:r>
              <a:rPr lang="en-US" sz="1400" dirty="0">
                <a:solidFill>
                  <a:schemeClr val="bg1"/>
                </a:solidFill>
                <a:latin typeface="Calibri" pitchFamily="-109" charset="0"/>
              </a:rPr>
              <a:t>("God’s Love for All Mankind" First Presidency Statement, Feb. 15, 1978)</a:t>
            </a:r>
            <a:endParaRPr lang="en-US" sz="1400" b="1" dirty="0">
              <a:solidFill>
                <a:schemeClr val="bg1"/>
              </a:solidFill>
              <a:effectLst>
                <a:outerShdw blurRad="38100" dist="38100" dir="2700000" algn="tl">
                  <a:srgbClr val="C0C0C0"/>
                </a:outerShdw>
              </a:effectLst>
              <a:latin typeface="Calibri" pitchFamily="-109" charset="0"/>
            </a:endParaRPr>
          </a:p>
        </p:txBody>
      </p:sp>
      <p:sp>
        <p:nvSpPr>
          <p:cNvPr id="11" name="Rectangle 23"/>
          <p:cNvSpPr>
            <a:spLocks noChangeArrowheads="1"/>
          </p:cNvSpPr>
          <p:nvPr/>
        </p:nvSpPr>
        <p:spPr bwMode="auto">
          <a:xfrm>
            <a:off x="3354387" y="4508718"/>
            <a:ext cx="8685213" cy="1815882"/>
          </a:xfrm>
          <a:prstGeom prst="rect">
            <a:avLst/>
          </a:prstGeom>
          <a:noFill/>
          <a:ln w="9525">
            <a:noFill/>
            <a:miter lim="800000"/>
            <a:headEnd/>
            <a:tailEnd/>
          </a:ln>
        </p:spPr>
        <p:txBody>
          <a:bodyPr wrap="square">
            <a:spAutoFit/>
          </a:bodyPr>
          <a:lstStyle/>
          <a:p>
            <a:pPr eaLnBrk="1" hangingPunct="1">
              <a:defRPr/>
            </a:pPr>
            <a:r>
              <a:rPr lang="en-US" sz="2800" b="1" dirty="0">
                <a:solidFill>
                  <a:srgbClr val="00FF00"/>
                </a:solidFill>
                <a:latin typeface="Calibri" pitchFamily="34" charset="0"/>
              </a:rPr>
              <a:t>President Brigham Young: </a:t>
            </a:r>
            <a:r>
              <a:rPr lang="en-US" sz="2800" dirty="0">
                <a:solidFill>
                  <a:schemeClr val="bg1"/>
                </a:solidFill>
                <a:latin typeface="Calibri" pitchFamily="34" charset="0"/>
              </a:rPr>
              <a:t>“Every </a:t>
            </a:r>
            <a:r>
              <a:rPr lang="en-US" sz="2800" dirty="0">
                <a:solidFill>
                  <a:srgbClr val="00FF00"/>
                </a:solidFill>
                <a:latin typeface="Calibri" pitchFamily="34" charset="0"/>
              </a:rPr>
              <a:t>true philosopher</a:t>
            </a:r>
            <a:r>
              <a:rPr lang="en-US" sz="2800" dirty="0">
                <a:solidFill>
                  <a:schemeClr val="bg1"/>
                </a:solidFill>
                <a:latin typeface="Calibri" pitchFamily="34" charset="0"/>
              </a:rPr>
              <a:t>, so far as he understands the principles of truth, has so much of the Gospel, and so far he is a Latter-day Saint, whether he knows it or not.” </a:t>
            </a:r>
            <a:r>
              <a:rPr lang="en-US" sz="1400" dirty="0">
                <a:solidFill>
                  <a:schemeClr val="bg1"/>
                </a:solidFill>
                <a:latin typeface="Calibri" pitchFamily="34" charset="0"/>
              </a:rPr>
              <a:t>(JD 18:359)</a:t>
            </a:r>
            <a:endParaRPr lang="en-US" sz="1400" dirty="0">
              <a:solidFill>
                <a:schemeClr val="bg1"/>
              </a:solidFill>
              <a:latin typeface="+mn-lt"/>
            </a:endParaRPr>
          </a:p>
        </p:txBody>
      </p:sp>
      <p:pic>
        <p:nvPicPr>
          <p:cNvPr id="19462" name="Picture 18" descr="http://www.uncg.edu/bae/people/leyden/images/ad-pla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65" y="2514261"/>
            <a:ext cx="2525043" cy="3602754"/>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0524" y="6138446"/>
            <a:ext cx="3228256" cy="400110"/>
          </a:xfrm>
          <a:prstGeom prst="rect">
            <a:avLst/>
          </a:prstGeom>
          <a:noFill/>
        </p:spPr>
        <p:txBody>
          <a:bodyPr wrap="none">
            <a:spAutoFit/>
          </a:bodyPr>
          <a:lstStyle/>
          <a:p>
            <a:pPr algn="ctr" eaLnBrk="1" hangingPunct="1">
              <a:defRPr/>
            </a:pPr>
            <a:r>
              <a:rPr lang="en-US" sz="2000" dirty="0">
                <a:solidFill>
                  <a:schemeClr val="bg1"/>
                </a:solidFill>
                <a:latin typeface="+mn-lt"/>
              </a:rPr>
              <a:t>Plato and Aristotle In Athens</a:t>
            </a:r>
          </a:p>
        </p:txBody>
      </p:sp>
      <p:sp>
        <p:nvSpPr>
          <p:cNvPr id="19464" name="Rectangle 1"/>
          <p:cNvSpPr>
            <a:spLocks noChangeArrowheads="1"/>
          </p:cNvSpPr>
          <p:nvPr/>
        </p:nvSpPr>
        <p:spPr bwMode="auto">
          <a:xfrm>
            <a:off x="5163072" y="2790826"/>
            <a:ext cx="41994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FFFF00"/>
                </a:solidFill>
                <a:latin typeface="+mn-lt"/>
              </a:rPr>
              <a:t>Aristotle?</a:t>
            </a:r>
          </a:p>
        </p:txBody>
      </p:sp>
      <p:sp>
        <p:nvSpPr>
          <p:cNvPr id="3" name="Slide Number Placeholder 2"/>
          <p:cNvSpPr>
            <a:spLocks noGrp="1"/>
          </p:cNvSpPr>
          <p:nvPr>
            <p:ph type="sldNum" sz="quarter" idx="12"/>
          </p:nvPr>
        </p:nvSpPr>
        <p:spPr/>
        <p:txBody>
          <a:bodyPr/>
          <a:lstStyle/>
          <a:p>
            <a:pPr>
              <a:defRPr/>
            </a:pPr>
            <a:fld id="{53429DF0-9955-4B60-96E2-2201DF02E17C}" type="slidenum">
              <a:rPr lang="en-US" altLang="en-US" smtClean="0"/>
              <a:pPr>
                <a:defRPr/>
              </a:pPr>
              <a:t>7</a:t>
            </a:fld>
            <a:endParaRPr lang="en-US" altLang="en-US"/>
          </a:p>
        </p:txBody>
      </p:sp>
      <p:sp>
        <p:nvSpPr>
          <p:cNvPr id="12" name="Footer Placeholder 1">
            <a:extLst>
              <a:ext uri="{FF2B5EF4-FFF2-40B4-BE49-F238E27FC236}">
                <a16:creationId xmlns:a16="http://schemas.microsoft.com/office/drawing/2014/main" id="{7035E2C5-7362-4DC7-9B63-096903BA56F8}"/>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8"/>
          <p:cNvSpPr txBox="1">
            <a:spLocks noChangeArrowheads="1"/>
          </p:cNvSpPr>
          <p:nvPr/>
        </p:nvSpPr>
        <p:spPr bwMode="auto">
          <a:xfrm>
            <a:off x="228600" y="1449050"/>
            <a:ext cx="11811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solidFill>
                  <a:schemeClr val="bg1"/>
                </a:solidFill>
              </a:rPr>
              <a:t>“As a human being, you have no choice about the fact that you need a </a:t>
            </a:r>
            <a:r>
              <a:rPr lang="en-US" altLang="en-US" sz="2400" dirty="0">
                <a:solidFill>
                  <a:srgbClr val="FFFF00"/>
                </a:solidFill>
              </a:rPr>
              <a:t>philosophy</a:t>
            </a:r>
            <a:r>
              <a:rPr lang="en-US" altLang="en-US" sz="2400" dirty="0">
                <a:solidFill>
                  <a:schemeClr val="bg1"/>
                </a:solidFill>
              </a:rPr>
              <a:t>.  Your only choice is whether you define your philosophy by a </a:t>
            </a:r>
            <a:r>
              <a:rPr lang="en-US" altLang="en-US" sz="2400" dirty="0">
                <a:solidFill>
                  <a:srgbClr val="00FF00"/>
                </a:solidFill>
              </a:rPr>
              <a:t>conscious</a:t>
            </a:r>
            <a:r>
              <a:rPr lang="en-US" altLang="en-US" sz="2400" dirty="0">
                <a:solidFill>
                  <a:schemeClr val="bg1"/>
                </a:solidFill>
              </a:rPr>
              <a:t>, </a:t>
            </a:r>
            <a:r>
              <a:rPr lang="en-US" altLang="en-US" sz="2400" dirty="0">
                <a:solidFill>
                  <a:srgbClr val="00FF00"/>
                </a:solidFill>
              </a:rPr>
              <a:t>rational</a:t>
            </a:r>
            <a:r>
              <a:rPr lang="en-US" altLang="en-US" sz="2400" dirty="0">
                <a:solidFill>
                  <a:schemeClr val="bg1"/>
                </a:solidFill>
              </a:rPr>
              <a:t>, </a:t>
            </a:r>
            <a:r>
              <a:rPr lang="en-US" altLang="en-US" sz="2400" dirty="0">
                <a:solidFill>
                  <a:srgbClr val="00FF00"/>
                </a:solidFill>
              </a:rPr>
              <a:t>disciplined</a:t>
            </a:r>
            <a:r>
              <a:rPr lang="en-US" altLang="en-US" sz="2400" dirty="0">
                <a:solidFill>
                  <a:schemeClr val="bg1"/>
                </a:solidFill>
              </a:rPr>
              <a:t> process of thought…or let your subconscious accumulate a </a:t>
            </a:r>
            <a:r>
              <a:rPr lang="en-US" altLang="en-US" sz="2400" dirty="0">
                <a:solidFill>
                  <a:srgbClr val="FF0000"/>
                </a:solidFill>
              </a:rPr>
              <a:t>junk heap of unwarranted conclusions</a:t>
            </a:r>
            <a:r>
              <a:rPr lang="en-US" altLang="en-US" sz="2400" dirty="0">
                <a:solidFill>
                  <a:schemeClr val="bg1"/>
                </a:solidFill>
              </a:rPr>
              <a:t>.” </a:t>
            </a:r>
          </a:p>
          <a:p>
            <a:pPr algn="just" eaLnBrk="1" hangingPunct="1">
              <a:spcBef>
                <a:spcPct val="0"/>
              </a:spcBef>
              <a:buFontTx/>
              <a:buNone/>
            </a:pPr>
            <a:r>
              <a:rPr lang="en-US" altLang="en-US" sz="1400" dirty="0">
                <a:solidFill>
                  <a:schemeClr val="bg1"/>
                </a:solidFill>
              </a:rPr>
              <a:t>(Ayn Rand, Philosophy: Who Needs It?, introduction)</a:t>
            </a:r>
          </a:p>
        </p:txBody>
      </p:sp>
      <p:sp>
        <p:nvSpPr>
          <p:cNvPr id="19460" name="Rectangle 1"/>
          <p:cNvSpPr>
            <a:spLocks noChangeArrowheads="1"/>
          </p:cNvSpPr>
          <p:nvPr/>
        </p:nvSpPr>
        <p:spPr bwMode="auto">
          <a:xfrm>
            <a:off x="228600" y="3132892"/>
            <a:ext cx="11811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2400" dirty="0">
                <a:solidFill>
                  <a:schemeClr val="bg1"/>
                </a:solidFill>
                <a:latin typeface="+mn-lt"/>
              </a:rPr>
              <a:t>“</a:t>
            </a:r>
            <a:r>
              <a:rPr lang="en-US" altLang="en-US" sz="2400" dirty="0">
                <a:solidFill>
                  <a:srgbClr val="FFFF00"/>
                </a:solidFill>
                <a:latin typeface="+mn-lt"/>
              </a:rPr>
              <a:t>Philosophy</a:t>
            </a:r>
            <a:r>
              <a:rPr lang="en-US" altLang="en-US" sz="2400" dirty="0">
                <a:solidFill>
                  <a:schemeClr val="bg1"/>
                </a:solidFill>
                <a:latin typeface="+mn-lt"/>
              </a:rPr>
              <a:t>, in Ayn Rand's view, is the </a:t>
            </a:r>
            <a:r>
              <a:rPr lang="en-US" altLang="en-US" sz="2400" dirty="0">
                <a:solidFill>
                  <a:srgbClr val="00FF00"/>
                </a:solidFill>
                <a:latin typeface="+mn-lt"/>
              </a:rPr>
              <a:t>fundamental</a:t>
            </a:r>
            <a:r>
              <a:rPr lang="en-US" altLang="en-US" sz="2400" dirty="0">
                <a:solidFill>
                  <a:schemeClr val="bg1"/>
                </a:solidFill>
                <a:latin typeface="+mn-lt"/>
              </a:rPr>
              <a:t> force shaping every man and culture.” </a:t>
            </a:r>
          </a:p>
          <a:p>
            <a:pPr eaLnBrk="1" hangingPunct="1">
              <a:spcBef>
                <a:spcPct val="0"/>
              </a:spcBef>
              <a:buFontTx/>
              <a:buNone/>
              <a:defRPr/>
            </a:pPr>
            <a:r>
              <a:rPr lang="en-US" altLang="en-US" sz="1400" dirty="0">
                <a:solidFill>
                  <a:schemeClr val="bg1"/>
                </a:solidFill>
                <a:latin typeface="+mn-lt"/>
              </a:rPr>
              <a:t>(Leonard </a:t>
            </a:r>
            <a:r>
              <a:rPr lang="en-US" altLang="en-US" sz="1400" dirty="0" err="1">
                <a:solidFill>
                  <a:schemeClr val="bg1"/>
                </a:solidFill>
                <a:latin typeface="+mn-lt"/>
              </a:rPr>
              <a:t>Peikoff</a:t>
            </a:r>
            <a:r>
              <a:rPr lang="en-US" altLang="en-US" sz="1400" dirty="0">
                <a:solidFill>
                  <a:schemeClr val="bg1"/>
                </a:solidFill>
                <a:latin typeface="+mn-lt"/>
              </a:rPr>
              <a:t>, “Objectivism: The Philosophy of Ayn Rand”, pp1-2)</a:t>
            </a:r>
          </a:p>
        </p:txBody>
      </p:sp>
      <p:sp>
        <p:nvSpPr>
          <p:cNvPr id="7" name="Rectangle 23"/>
          <p:cNvSpPr>
            <a:spLocks noChangeArrowheads="1"/>
          </p:cNvSpPr>
          <p:nvPr/>
        </p:nvSpPr>
        <p:spPr bwMode="auto">
          <a:xfrm>
            <a:off x="228600" y="4122003"/>
            <a:ext cx="1173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n-US" altLang="en-US" sz="2400" b="1" dirty="0">
                <a:solidFill>
                  <a:srgbClr val="00FF00"/>
                </a:solidFill>
                <a:latin typeface="+mn-lt"/>
              </a:rPr>
              <a:t>1 Thessalonians 5:21 </a:t>
            </a:r>
            <a:r>
              <a:rPr lang="en-US" altLang="en-US" sz="2400" dirty="0">
                <a:solidFill>
                  <a:schemeClr val="bg1"/>
                </a:solidFill>
                <a:latin typeface="+mn-lt"/>
              </a:rPr>
              <a:t>“’Prove all things, hold fast to that which is </a:t>
            </a:r>
            <a:r>
              <a:rPr lang="en-US" altLang="en-US" sz="2400" dirty="0">
                <a:solidFill>
                  <a:srgbClr val="00FF00"/>
                </a:solidFill>
                <a:latin typeface="+mn-lt"/>
              </a:rPr>
              <a:t>good</a:t>
            </a:r>
            <a:r>
              <a:rPr lang="en-US" altLang="en-US" sz="2400" dirty="0">
                <a:solidFill>
                  <a:schemeClr val="bg1"/>
                </a:solidFill>
                <a:latin typeface="+mn-lt"/>
              </a:rPr>
              <a:t>.’ Only if you are unafraid of the </a:t>
            </a:r>
            <a:r>
              <a:rPr lang="en-US" altLang="en-US" sz="2400" dirty="0">
                <a:solidFill>
                  <a:srgbClr val="00FF00"/>
                </a:solidFill>
                <a:latin typeface="+mn-lt"/>
              </a:rPr>
              <a:t>truth</a:t>
            </a:r>
            <a:r>
              <a:rPr lang="en-US" altLang="en-US" sz="2400" dirty="0">
                <a:solidFill>
                  <a:schemeClr val="bg1"/>
                </a:solidFill>
                <a:latin typeface="+mn-lt"/>
              </a:rPr>
              <a:t> can you find it.” </a:t>
            </a:r>
            <a:r>
              <a:rPr lang="en-US" altLang="en-US" sz="1400" dirty="0">
                <a:solidFill>
                  <a:schemeClr val="bg1"/>
                </a:solidFill>
                <a:latin typeface="+mn-lt"/>
              </a:rPr>
              <a:t>(Man's Search For Happiness, LDS Published Video)</a:t>
            </a:r>
          </a:p>
        </p:txBody>
      </p:sp>
      <p:sp>
        <p:nvSpPr>
          <p:cNvPr id="21510" name="Rectangle 7"/>
          <p:cNvSpPr>
            <a:spLocks noChangeArrowheads="1"/>
          </p:cNvSpPr>
          <p:nvPr/>
        </p:nvSpPr>
        <p:spPr bwMode="auto">
          <a:xfrm>
            <a:off x="0" y="1"/>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dirty="0">
                <a:solidFill>
                  <a:srgbClr val="FFFF00"/>
                </a:solidFill>
                <a:latin typeface="+mn-lt"/>
              </a:rPr>
              <a:t>Everyone has a Philosophy </a:t>
            </a:r>
          </a:p>
          <a:p>
            <a:pPr algn="ctr" eaLnBrk="1" hangingPunct="1"/>
            <a:r>
              <a:rPr lang="en-US" altLang="en-US" sz="2400" dirty="0">
                <a:solidFill>
                  <a:srgbClr val="FFFF00"/>
                </a:solidFill>
                <a:latin typeface="+mn-lt"/>
              </a:rPr>
              <a:t>(whether they know it or not)</a:t>
            </a:r>
          </a:p>
        </p:txBody>
      </p:sp>
      <p:sp>
        <p:nvSpPr>
          <p:cNvPr id="2" name="Rectangle 1"/>
          <p:cNvSpPr/>
          <p:nvPr/>
        </p:nvSpPr>
        <p:spPr>
          <a:xfrm>
            <a:off x="228600" y="5276671"/>
            <a:ext cx="11811000" cy="1200329"/>
          </a:xfrm>
          <a:prstGeom prst="rect">
            <a:avLst/>
          </a:prstGeom>
        </p:spPr>
        <p:txBody>
          <a:bodyPr wrap="square">
            <a:spAutoFit/>
          </a:bodyPr>
          <a:lstStyle/>
          <a:p>
            <a:pPr>
              <a:spcBef>
                <a:spcPts val="0"/>
              </a:spcBef>
              <a:spcAft>
                <a:spcPts val="0"/>
              </a:spcAft>
            </a:pPr>
            <a:r>
              <a:rPr lang="en-US" sz="2400" b="1" dirty="0">
                <a:solidFill>
                  <a:srgbClr val="00FF00"/>
                </a:solidFill>
                <a:latin typeface="Calibri" panose="020F0502020204030204" pitchFamily="34" charset="0"/>
              </a:rPr>
              <a:t>President David O. McKay: </a:t>
            </a:r>
            <a:r>
              <a:rPr lang="en-US" sz="2400" b="1" dirty="0">
                <a:solidFill>
                  <a:schemeClr val="bg1"/>
                </a:solidFill>
                <a:latin typeface="Calibri" panose="020F0502020204030204" pitchFamily="34" charset="0"/>
              </a:rPr>
              <a:t>“</a:t>
            </a:r>
            <a:r>
              <a:rPr lang="en-US" sz="2400" dirty="0">
                <a:solidFill>
                  <a:schemeClr val="bg1"/>
                </a:solidFill>
                <a:latin typeface="Calibri" panose="020F0502020204030204" pitchFamily="34" charset="0"/>
              </a:rPr>
              <a:t>You are going out to teach people the </a:t>
            </a:r>
            <a:r>
              <a:rPr lang="en-US" sz="2400" dirty="0">
                <a:solidFill>
                  <a:srgbClr val="00FF00"/>
                </a:solidFill>
                <a:latin typeface="Calibri" panose="020F0502020204030204" pitchFamily="34" charset="0"/>
              </a:rPr>
              <a:t>true philosophy of life</a:t>
            </a:r>
            <a:r>
              <a:rPr lang="en-US" sz="2400" dirty="0">
                <a:solidFill>
                  <a:schemeClr val="bg1"/>
                </a:solidFill>
                <a:latin typeface="Calibri" panose="020F0502020204030204" pitchFamily="34" charset="0"/>
              </a:rPr>
              <a:t>, the restored Gospel of Jesus Christ, which is the power of God unto salvation. The world is </a:t>
            </a:r>
            <a:r>
              <a:rPr lang="en-US" sz="2400" dirty="0">
                <a:solidFill>
                  <a:srgbClr val="00FF00"/>
                </a:solidFill>
                <a:latin typeface="Calibri" panose="020F0502020204030204" pitchFamily="34" charset="0"/>
              </a:rPr>
              <a:t>longing</a:t>
            </a:r>
            <a:r>
              <a:rPr lang="en-US" sz="2400" dirty="0">
                <a:solidFill>
                  <a:schemeClr val="bg1"/>
                </a:solidFill>
                <a:latin typeface="Calibri" panose="020F0502020204030204" pitchFamily="34" charset="0"/>
              </a:rPr>
              <a:t> for it.” </a:t>
            </a:r>
            <a:r>
              <a:rPr lang="en-US" sz="1400" dirty="0">
                <a:solidFill>
                  <a:schemeClr val="bg1"/>
                </a:solidFill>
                <a:latin typeface="Calibri" panose="020F0502020204030204" pitchFamily="34" charset="0"/>
              </a:rPr>
              <a:t>(Temple Annex Address, Sep 1941, BYU Library Collections Manuscript)</a:t>
            </a:r>
          </a:p>
        </p:txBody>
      </p:sp>
      <p:sp>
        <p:nvSpPr>
          <p:cNvPr id="4" name="Slide Number Placeholder 3"/>
          <p:cNvSpPr>
            <a:spLocks noGrp="1"/>
          </p:cNvSpPr>
          <p:nvPr>
            <p:ph type="sldNum" sz="quarter" idx="12"/>
          </p:nvPr>
        </p:nvSpPr>
        <p:spPr/>
        <p:txBody>
          <a:bodyPr/>
          <a:lstStyle/>
          <a:p>
            <a:pPr>
              <a:defRPr/>
            </a:pPr>
            <a:fld id="{53429DF0-9955-4B60-96E2-2201DF02E17C}" type="slidenum">
              <a:rPr lang="en-US" altLang="en-US" smtClean="0"/>
              <a:pPr>
                <a:defRPr/>
              </a:pPr>
              <a:t>8</a:t>
            </a:fld>
            <a:endParaRPr lang="en-US" altLang="en-US"/>
          </a:p>
        </p:txBody>
      </p:sp>
      <p:sp>
        <p:nvSpPr>
          <p:cNvPr id="9" name="Footer Placeholder 1">
            <a:extLst>
              <a:ext uri="{FF2B5EF4-FFF2-40B4-BE49-F238E27FC236}">
                <a16:creationId xmlns:a16="http://schemas.microsoft.com/office/drawing/2014/main" id="{A9D01A47-4CA2-4AA2-8C2D-5C5AC8629E44}"/>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
          <p:cNvSpPr txBox="1">
            <a:spLocks noChangeArrowheads="1"/>
          </p:cNvSpPr>
          <p:nvPr/>
        </p:nvSpPr>
        <p:spPr bwMode="auto">
          <a:xfrm>
            <a:off x="1524000" y="232828"/>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dirty="0">
                <a:solidFill>
                  <a:srgbClr val="FFFF00"/>
                </a:solidFill>
              </a:rPr>
              <a:t>Prerequisite 2:</a:t>
            </a:r>
            <a:r>
              <a:rPr lang="en-US" altLang="en-US" sz="6000" b="1" dirty="0">
                <a:solidFill>
                  <a:srgbClr val="FFFF00"/>
                </a:solidFill>
              </a:rPr>
              <a:t> </a:t>
            </a:r>
            <a:r>
              <a:rPr lang="en-US" altLang="en-US" sz="2400" b="1" dirty="0">
                <a:solidFill>
                  <a:schemeClr val="bg1"/>
                </a:solidFill>
              </a:rPr>
              <a:t>(</a:t>
            </a:r>
            <a:r>
              <a:rPr lang="en-US" altLang="en-US" sz="2400" dirty="0">
                <a:solidFill>
                  <a:schemeClr val="bg1"/>
                </a:solidFill>
              </a:rPr>
              <a:t>Needed to move forward)</a:t>
            </a:r>
          </a:p>
        </p:txBody>
      </p:sp>
      <p:sp>
        <p:nvSpPr>
          <p:cNvPr id="12" name="Rectangle 11"/>
          <p:cNvSpPr/>
          <p:nvPr/>
        </p:nvSpPr>
        <p:spPr>
          <a:xfrm>
            <a:off x="228600" y="1941255"/>
            <a:ext cx="2695575" cy="2554545"/>
          </a:xfrm>
          <a:prstGeom prst="rect">
            <a:avLst/>
          </a:prstGeom>
          <a:solidFill>
            <a:schemeClr val="bg1"/>
          </a:solidFill>
          <a:ln w="127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2533" name="Picture 2" descr="Anselmus Green Checkmark And Red Minus Clip 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638" y="-26047700"/>
            <a:ext cx="2857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Anselmus Green Checkmark And Red Minus Clip 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638" y="-26047700"/>
            <a:ext cx="2857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Anselmus Green Checkmark And Red Minus Clip 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638" y="-26047700"/>
            <a:ext cx="2857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Anselmus Green Checkmark And Red Minus Clip 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638" y="-26047700"/>
            <a:ext cx="2857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descr="Anselmus Green Checkmark And Red Minus Clip 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638" y="-26047700"/>
            <a:ext cx="2857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1"/>
          <p:cNvSpPr>
            <a:spLocks noChangeArrowheads="1"/>
          </p:cNvSpPr>
          <p:nvPr/>
        </p:nvSpPr>
        <p:spPr bwMode="auto">
          <a:xfrm>
            <a:off x="3328435" y="1887245"/>
            <a:ext cx="85963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4000" dirty="0">
                <a:solidFill>
                  <a:schemeClr val="bg1"/>
                </a:solidFill>
                <a:latin typeface="+mn-lt"/>
              </a:rPr>
              <a:t>Hostility to </a:t>
            </a:r>
            <a:r>
              <a:rPr lang="en-US" altLang="en-US" sz="4000" dirty="0">
                <a:solidFill>
                  <a:srgbClr val="00FF00"/>
                </a:solidFill>
                <a:latin typeface="+mn-lt"/>
              </a:rPr>
              <a:t>philosophy</a:t>
            </a:r>
            <a:r>
              <a:rPr lang="en-US" altLang="en-US" sz="4000" dirty="0">
                <a:solidFill>
                  <a:schemeClr val="bg1"/>
                </a:solidFill>
                <a:latin typeface="+mn-lt"/>
              </a:rPr>
              <a:t> must be set aside and replaced with President Brigham Young’s admonition to “cease to be children and become </a:t>
            </a:r>
            <a:r>
              <a:rPr lang="en-US" altLang="en-US" sz="4000" dirty="0">
                <a:solidFill>
                  <a:srgbClr val="00FF00"/>
                </a:solidFill>
                <a:latin typeface="+mn-lt"/>
              </a:rPr>
              <a:t>philosophers</a:t>
            </a:r>
            <a:r>
              <a:rPr lang="en-US" altLang="en-US" sz="4000" dirty="0">
                <a:solidFill>
                  <a:schemeClr val="bg1"/>
                </a:solidFill>
                <a:latin typeface="+mn-lt"/>
              </a:rPr>
              <a:t>”.</a:t>
            </a:r>
          </a:p>
        </p:txBody>
      </p:sp>
      <p:sp>
        <p:nvSpPr>
          <p:cNvPr id="27" name="Oval 26"/>
          <p:cNvSpPr/>
          <p:nvPr/>
        </p:nvSpPr>
        <p:spPr>
          <a:xfrm>
            <a:off x="381000" y="2057400"/>
            <a:ext cx="2390775" cy="2339975"/>
          </a:xfrm>
          <a:prstGeom prst="ellipse">
            <a:avLst/>
          </a:prstGeom>
          <a:solidFill>
            <a:srgbClr val="00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TextBox 27"/>
          <p:cNvSpPr txBox="1"/>
          <p:nvPr/>
        </p:nvSpPr>
        <p:spPr>
          <a:xfrm>
            <a:off x="519112" y="2618362"/>
            <a:ext cx="2114550" cy="1200329"/>
          </a:xfrm>
          <a:prstGeom prst="rect">
            <a:avLst/>
          </a:prstGeom>
          <a:noFill/>
        </p:spPr>
        <p:txBody>
          <a:bodyPr>
            <a:spAutoFit/>
          </a:bodyPr>
          <a:lstStyle/>
          <a:p>
            <a:pPr algn="ctr" eaLnBrk="1" hangingPunct="1">
              <a:defRPr/>
            </a:pPr>
            <a:r>
              <a:rPr lang="en-US" sz="7200" b="1" dirty="0">
                <a:latin typeface="+mn-lt"/>
                <a:cs typeface="Arial" charset="0"/>
              </a:rPr>
              <a:t>Go</a:t>
            </a:r>
          </a:p>
        </p:txBody>
      </p:sp>
      <p:sp>
        <p:nvSpPr>
          <p:cNvPr id="3" name="Slide Number Placeholder 2"/>
          <p:cNvSpPr>
            <a:spLocks noGrp="1"/>
          </p:cNvSpPr>
          <p:nvPr>
            <p:ph type="sldNum" sz="quarter" idx="12"/>
          </p:nvPr>
        </p:nvSpPr>
        <p:spPr/>
        <p:txBody>
          <a:bodyPr/>
          <a:lstStyle/>
          <a:p>
            <a:pPr>
              <a:defRPr/>
            </a:pPr>
            <a:fld id="{53429DF0-9955-4B60-96E2-2201DF02E17C}" type="slidenum">
              <a:rPr lang="en-US" altLang="en-US" smtClean="0"/>
              <a:pPr>
                <a:defRPr/>
              </a:pPr>
              <a:t>9</a:t>
            </a:fld>
            <a:endParaRPr lang="en-US" altLang="en-US"/>
          </a:p>
        </p:txBody>
      </p:sp>
      <p:sp>
        <p:nvSpPr>
          <p:cNvPr id="14" name="Footer Placeholder 1">
            <a:extLst>
              <a:ext uri="{FF2B5EF4-FFF2-40B4-BE49-F238E27FC236}">
                <a16:creationId xmlns:a16="http://schemas.microsoft.com/office/drawing/2014/main" id="{0868FA5F-067E-4769-B57B-A989052F3D1B}"/>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12999</TotalTime>
  <Words>1672</Words>
  <Application>Microsoft Office PowerPoint</Application>
  <PresentationFormat>Widescreen</PresentationFormat>
  <Paragraphs>127</Paragraphs>
  <Slides>17</Slides>
  <Notes>10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1033</cp:revision>
  <dcterms:created xsi:type="dcterms:W3CDTF">2010-04-18T05:26:50Z</dcterms:created>
  <dcterms:modified xsi:type="dcterms:W3CDTF">2021-10-15T00:50:16Z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2018-09-24T18:50:53.2625732Z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2018-09-24T18:50:53.2625732Z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