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60" r:id="rId4"/>
    <p:sldId id="261" r:id="rId5"/>
    <p:sldId id="258" r:id="rId6"/>
    <p:sldId id="851" r:id="rId7"/>
    <p:sldId id="263" r:id="rId8"/>
    <p:sldId id="262" r:id="rId9"/>
    <p:sldId id="264" r:id="rId10"/>
    <p:sldId id="265" r:id="rId11"/>
    <p:sldId id="268" r:id="rId12"/>
    <p:sldId id="269" r:id="rId13"/>
    <p:sldId id="852" r:id="rId14"/>
    <p:sldId id="266" r:id="rId15"/>
    <p:sldId id="267"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1" autoAdjust="0"/>
    <p:restoredTop sz="94660"/>
  </p:normalViewPr>
  <p:slideViewPr>
    <p:cSldViewPr>
      <p:cViewPr varScale="1">
        <p:scale>
          <a:sx n="117" d="100"/>
          <a:sy n="117" d="100"/>
        </p:scale>
        <p:origin x="426"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10/14/2021</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10/14/2021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492A96-6891-4D07-87AF-E3BE3C2F0CE3}" type="slidenum">
              <a:rPr lang="en-US" smtClean="0"/>
              <a:t>3</a:t>
            </a:fld>
            <a:endParaRPr lang="en-US"/>
          </a:p>
        </p:txBody>
      </p:sp>
    </p:spTree>
    <p:extLst>
      <p:ext uri="{BB962C8B-B14F-4D97-AF65-F5344CB8AC3E}">
        <p14:creationId xmlns:p14="http://schemas.microsoft.com/office/powerpoint/2010/main" val="314745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492A96-6891-4D07-87AF-E3BE3C2F0CE3}" type="slidenum">
              <a:rPr lang="en-US" smtClean="0"/>
              <a:t>4</a:t>
            </a:fld>
            <a:endParaRPr lang="en-US"/>
          </a:p>
        </p:txBody>
      </p:sp>
    </p:spTree>
    <p:extLst>
      <p:ext uri="{BB962C8B-B14F-4D97-AF65-F5344CB8AC3E}">
        <p14:creationId xmlns:p14="http://schemas.microsoft.com/office/powerpoint/2010/main" val="215368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2256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24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
        <p:nvSpPr>
          <p:cNvPr id="5" name="Footer Placeholder 1">
            <a:extLst>
              <a:ext uri="{FF2B5EF4-FFF2-40B4-BE49-F238E27FC236}">
                <a16:creationId xmlns:a16="http://schemas.microsoft.com/office/drawing/2014/main" id="{887344EE-42CF-4EFA-A252-45CAC3D003FD}"/>
              </a:ext>
            </a:extLst>
          </p:cNvPr>
          <p:cNvSpPr txBox="1">
            <a:spLocks/>
          </p:cNvSpPr>
          <p:nvPr userDrawn="1"/>
        </p:nvSpPr>
        <p:spPr>
          <a:xfrm>
            <a:off x="0" y="2"/>
            <a:ext cx="980090"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Prerequisite</a:t>
            </a:r>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oleObject" Target="../embeddings/oleObject2.bin"/><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video" Target="../media/media1.wmv"/><Relationship Id="rId7" Type="http://schemas.openxmlformats.org/officeDocument/2006/relationships/image" Target="../media/image4.png"/><Relationship Id="rId2" Type="http://schemas.microsoft.com/office/2007/relationships/media" Target="../media/media1.wmv"/><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notesSlide" Target="../notesSlides/notesSlide4.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B40EA7-7D6D-41C2-95DC-FC4F2460A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8" name="Rectangle 7">
            <a:extLst>
              <a:ext uri="{FF2B5EF4-FFF2-40B4-BE49-F238E27FC236}">
                <a16:creationId xmlns:a16="http://schemas.microsoft.com/office/drawing/2014/main" id="{01682EB2-CAEB-499B-995B-8E5656F35672}"/>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9" name="Rectangle 8">
            <a:extLst>
              <a:ext uri="{FF2B5EF4-FFF2-40B4-BE49-F238E27FC236}">
                <a16:creationId xmlns:a16="http://schemas.microsoft.com/office/drawing/2014/main" id="{BC11EC66-1358-443F-992C-984662C633B6}"/>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01</a:t>
            </a:r>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2" name="Text Box 13">
            <a:extLst>
              <a:ext uri="{FF2B5EF4-FFF2-40B4-BE49-F238E27FC236}">
                <a16:creationId xmlns:a16="http://schemas.microsoft.com/office/drawing/2014/main" id="{776D2A19-26BA-43D4-A6CA-5846A028259A}"/>
              </a:ext>
            </a:extLst>
          </p:cNvPr>
          <p:cNvSpPr txBox="1">
            <a:spLocks noChangeArrowheads="1"/>
          </p:cNvSpPr>
          <p:nvPr/>
        </p:nvSpPr>
        <p:spPr bwMode="auto">
          <a:xfrm>
            <a:off x="4920343" y="3542946"/>
            <a:ext cx="72604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Preface</a:t>
            </a:r>
          </a:p>
          <a:p>
            <a:pPr eaLnBrk="1" hangingPunct="1">
              <a:spcBef>
                <a:spcPct val="0"/>
              </a:spcBef>
              <a:buNone/>
            </a:pPr>
            <a:r>
              <a:rPr lang="en-US" altLang="en-US" sz="4000" dirty="0">
                <a:solidFill>
                  <a:srgbClr val="FFFF00"/>
                </a:solidFill>
              </a:rPr>
              <a:t>Chapter 1: Core Doctrine</a:t>
            </a:r>
          </a:p>
        </p:txBody>
      </p:sp>
      <p:sp>
        <p:nvSpPr>
          <p:cNvPr id="14" name="Text Box 13">
            <a:extLst>
              <a:ext uri="{FF2B5EF4-FFF2-40B4-BE49-F238E27FC236}">
                <a16:creationId xmlns:a16="http://schemas.microsoft.com/office/drawing/2014/main" id="{A14C174E-9CF4-4BCD-9CA3-6319AFC56123}"/>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Prerequisite</a:t>
            </a:r>
          </a:p>
        </p:txBody>
      </p:sp>
    </p:spTree>
    <p:extLst>
      <p:ext uri="{BB962C8B-B14F-4D97-AF65-F5344CB8AC3E}">
        <p14:creationId xmlns:p14="http://schemas.microsoft.com/office/powerpoint/2010/main" val="9854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3" name="TextBox 12">
            <a:extLst>
              <a:ext uri="{FF2B5EF4-FFF2-40B4-BE49-F238E27FC236}">
                <a16:creationId xmlns:a16="http://schemas.microsoft.com/office/drawing/2014/main" id="{543AD5CD-4CF1-4819-BF77-411C4010E807}"/>
              </a:ext>
            </a:extLst>
          </p:cNvPr>
          <p:cNvSpPr txBox="1"/>
          <p:nvPr/>
        </p:nvSpPr>
        <p:spPr>
          <a:xfrm>
            <a:off x="1744132" y="3530454"/>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27" name="Rectangle 26">
            <a:extLst>
              <a:ext uri="{FF2B5EF4-FFF2-40B4-BE49-F238E27FC236}">
                <a16:creationId xmlns:a16="http://schemas.microsoft.com/office/drawing/2014/main" id="{6A0E948B-9AC2-459D-9F44-F86F8C4BCC1B}"/>
              </a:ext>
            </a:extLst>
          </p:cNvPr>
          <p:cNvSpPr/>
          <p:nvPr/>
        </p:nvSpPr>
        <p:spPr>
          <a:xfrm>
            <a:off x="304800" y="1692117"/>
            <a:ext cx="11582399" cy="4826160"/>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43">
            <a:extLst>
              <a:ext uri="{FF2B5EF4-FFF2-40B4-BE49-F238E27FC236}">
                <a16:creationId xmlns:a16="http://schemas.microsoft.com/office/drawing/2014/main" id="{C60F60CB-CD35-4385-986E-66766C8D97F8}"/>
              </a:ext>
            </a:extLst>
          </p:cNvPr>
          <p:cNvGrpSpPr>
            <a:grpSpLocks/>
          </p:cNvGrpSpPr>
          <p:nvPr/>
        </p:nvGrpSpPr>
        <p:grpSpPr bwMode="auto">
          <a:xfrm>
            <a:off x="7658883" y="2418891"/>
            <a:ext cx="4237777" cy="4112397"/>
            <a:chOff x="5029200" y="2971800"/>
            <a:chExt cx="3505200" cy="3569879"/>
          </a:xfrm>
        </p:grpSpPr>
        <p:pic>
          <p:nvPicPr>
            <p:cNvPr id="29" name="Picture 4" descr="http://studentcenters.wikispaces.com/file/view/earth_core3.jpg/52770816/earth_core3.jpg">
              <a:extLst>
                <a:ext uri="{FF2B5EF4-FFF2-40B4-BE49-F238E27FC236}">
                  <a16:creationId xmlns:a16="http://schemas.microsoft.com/office/drawing/2014/main" id="{547D1F41-2149-4791-9C01-07EF290E9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29200" y="2971800"/>
              <a:ext cx="3505200" cy="35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B7CF58EC-E3C0-4BEB-A0BB-72B41D426AED}"/>
                </a:ext>
              </a:extLst>
            </p:cNvPr>
            <p:cNvSpPr txBox="1"/>
            <p:nvPr/>
          </p:nvSpPr>
          <p:spPr bwMode="auto">
            <a:xfrm>
              <a:off x="5727241" y="3403614"/>
              <a:ext cx="352982" cy="492387"/>
            </a:xfrm>
            <a:prstGeom prst="rect">
              <a:avLst/>
            </a:prstGeom>
            <a:noFill/>
            <a:effectLst>
              <a:glow rad="63500">
                <a:schemeClr val="accent2">
                  <a:satMod val="175000"/>
                  <a:alpha val="40000"/>
                </a:schemeClr>
              </a:glow>
            </a:effectLst>
          </p:spPr>
          <p:txBody>
            <a:bodyPr wrap="none">
              <a:spAutoFit/>
            </a:bodyPr>
            <a:lstStyle/>
            <a:p>
              <a:pPr algn="ctr">
                <a:defRPr/>
              </a:pPr>
              <a:r>
                <a:rPr lang="en-US" sz="2600" b="1" dirty="0">
                  <a:latin typeface="+mn-lt"/>
                </a:rPr>
                <a:t>1</a:t>
              </a:r>
            </a:p>
          </p:txBody>
        </p:sp>
        <p:sp>
          <p:nvSpPr>
            <p:cNvPr id="31" name="TextBox 30">
              <a:extLst>
                <a:ext uri="{FF2B5EF4-FFF2-40B4-BE49-F238E27FC236}">
                  <a16:creationId xmlns:a16="http://schemas.microsoft.com/office/drawing/2014/main" id="{7BA69C75-0206-43EE-96DA-24358DEB1978}"/>
                </a:ext>
              </a:extLst>
            </p:cNvPr>
            <p:cNvSpPr txBox="1"/>
            <p:nvPr/>
          </p:nvSpPr>
          <p:spPr bwMode="auto">
            <a:xfrm>
              <a:off x="6098953" y="3973033"/>
              <a:ext cx="352982" cy="492387"/>
            </a:xfrm>
            <a:prstGeom prst="rect">
              <a:avLst/>
            </a:prstGeom>
            <a:noFill/>
            <a:effectLst>
              <a:glow rad="63500">
                <a:schemeClr val="accent2">
                  <a:satMod val="175000"/>
                  <a:alpha val="40000"/>
                </a:schemeClr>
              </a:glow>
            </a:effectLst>
          </p:spPr>
          <p:txBody>
            <a:bodyPr wrap="none">
              <a:spAutoFit/>
            </a:bodyPr>
            <a:lstStyle/>
            <a:p>
              <a:pPr algn="ctr">
                <a:defRPr/>
              </a:pPr>
              <a:r>
                <a:rPr lang="en-US" sz="2600" b="1" dirty="0">
                  <a:latin typeface="+mn-lt"/>
                </a:rPr>
                <a:t>2</a:t>
              </a:r>
            </a:p>
          </p:txBody>
        </p:sp>
        <p:sp>
          <p:nvSpPr>
            <p:cNvPr id="32" name="TextBox 31">
              <a:extLst>
                <a:ext uri="{FF2B5EF4-FFF2-40B4-BE49-F238E27FC236}">
                  <a16:creationId xmlns:a16="http://schemas.microsoft.com/office/drawing/2014/main" id="{C2674A1E-167A-47A6-A611-C29D37ECD241}"/>
                </a:ext>
              </a:extLst>
            </p:cNvPr>
            <p:cNvSpPr txBox="1"/>
            <p:nvPr/>
          </p:nvSpPr>
          <p:spPr bwMode="auto">
            <a:xfrm>
              <a:off x="6448054" y="4476690"/>
              <a:ext cx="352982" cy="492387"/>
            </a:xfrm>
            <a:prstGeom prst="rect">
              <a:avLst/>
            </a:prstGeom>
            <a:noFill/>
            <a:effectLst>
              <a:glow rad="63500">
                <a:schemeClr val="accent2">
                  <a:satMod val="175000"/>
                  <a:alpha val="40000"/>
                </a:schemeClr>
              </a:glow>
            </a:effectLst>
          </p:spPr>
          <p:txBody>
            <a:bodyPr wrap="none">
              <a:spAutoFit/>
            </a:bodyPr>
            <a:lstStyle/>
            <a:p>
              <a:pPr algn="ctr">
                <a:defRPr/>
              </a:pPr>
              <a:r>
                <a:rPr lang="en-US" sz="2600" b="1" dirty="0">
                  <a:latin typeface="+mn-lt"/>
                </a:rPr>
                <a:t>3</a:t>
              </a:r>
            </a:p>
          </p:txBody>
        </p:sp>
      </p:grpSp>
      <p:sp>
        <p:nvSpPr>
          <p:cNvPr id="33" name="TextBox 32">
            <a:extLst>
              <a:ext uri="{FF2B5EF4-FFF2-40B4-BE49-F238E27FC236}">
                <a16:creationId xmlns:a16="http://schemas.microsoft.com/office/drawing/2014/main" id="{C350C63D-484D-40A0-A508-925180DE8224}"/>
              </a:ext>
            </a:extLst>
          </p:cNvPr>
          <p:cNvSpPr txBox="1"/>
          <p:nvPr/>
        </p:nvSpPr>
        <p:spPr bwMode="auto">
          <a:xfrm>
            <a:off x="1075812" y="5324662"/>
            <a:ext cx="1633268" cy="892552"/>
          </a:xfrm>
          <a:prstGeom prst="rect">
            <a:avLst/>
          </a:prstGeom>
          <a:noFill/>
        </p:spPr>
        <p:txBody>
          <a:bodyPr wrap="none">
            <a:spAutoFit/>
          </a:bodyPr>
          <a:lstStyle/>
          <a:p>
            <a:pPr algn="ctr">
              <a:defRPr/>
            </a:pPr>
            <a:r>
              <a:rPr lang="en-US" sz="2600" b="1" dirty="0">
                <a:solidFill>
                  <a:srgbClr val="00CC00"/>
                </a:solidFill>
                <a:latin typeface="+mn-lt"/>
                <a:cs typeface="Arial" charset="0"/>
              </a:rPr>
              <a:t>Inner Core</a:t>
            </a:r>
          </a:p>
          <a:p>
            <a:pPr algn="ctr">
              <a:defRPr/>
            </a:pPr>
            <a:r>
              <a:rPr lang="en-US" sz="2600" b="1" dirty="0">
                <a:solidFill>
                  <a:srgbClr val="00CC00"/>
                </a:solidFill>
                <a:latin typeface="+mn-lt"/>
                <a:cs typeface="Arial" charset="0"/>
              </a:rPr>
              <a:t>Beliefs</a:t>
            </a:r>
          </a:p>
        </p:txBody>
      </p:sp>
      <p:sp>
        <p:nvSpPr>
          <p:cNvPr id="34" name="TextBox 33">
            <a:extLst>
              <a:ext uri="{FF2B5EF4-FFF2-40B4-BE49-F238E27FC236}">
                <a16:creationId xmlns:a16="http://schemas.microsoft.com/office/drawing/2014/main" id="{E416F2CA-F31C-40F1-8FB1-679EA6006F0B}"/>
              </a:ext>
            </a:extLst>
          </p:cNvPr>
          <p:cNvSpPr txBox="1"/>
          <p:nvPr/>
        </p:nvSpPr>
        <p:spPr bwMode="auto">
          <a:xfrm>
            <a:off x="815769" y="3639989"/>
            <a:ext cx="2525883" cy="892552"/>
          </a:xfrm>
          <a:prstGeom prst="rect">
            <a:avLst/>
          </a:prstGeom>
          <a:noFill/>
        </p:spPr>
        <p:txBody>
          <a:bodyPr wrap="none">
            <a:spAutoFit/>
          </a:bodyPr>
          <a:lstStyle/>
          <a:p>
            <a:pPr algn="ctr">
              <a:defRPr/>
            </a:pPr>
            <a:r>
              <a:rPr lang="en-US" sz="2600" b="1" dirty="0">
                <a:solidFill>
                  <a:srgbClr val="00CC00"/>
                </a:solidFill>
                <a:latin typeface="+mn-lt"/>
                <a:cs typeface="Arial" charset="0"/>
              </a:rPr>
              <a:t>Central Doctrinal</a:t>
            </a:r>
          </a:p>
          <a:p>
            <a:pPr algn="ctr">
              <a:defRPr/>
            </a:pPr>
            <a:r>
              <a:rPr lang="en-US" sz="2600" b="1" dirty="0">
                <a:solidFill>
                  <a:srgbClr val="00CC00"/>
                </a:solidFill>
                <a:latin typeface="+mn-lt"/>
                <a:cs typeface="Arial" charset="0"/>
              </a:rPr>
              <a:t>Teachings</a:t>
            </a:r>
          </a:p>
        </p:txBody>
      </p:sp>
      <p:sp>
        <p:nvSpPr>
          <p:cNvPr id="35" name="TextBox 34">
            <a:extLst>
              <a:ext uri="{FF2B5EF4-FFF2-40B4-BE49-F238E27FC236}">
                <a16:creationId xmlns:a16="http://schemas.microsoft.com/office/drawing/2014/main" id="{6EAEEEB5-ADC2-4BE0-8A71-2F9728D388D6}"/>
              </a:ext>
            </a:extLst>
          </p:cNvPr>
          <p:cNvSpPr txBox="1"/>
          <p:nvPr/>
        </p:nvSpPr>
        <p:spPr bwMode="auto">
          <a:xfrm>
            <a:off x="1117550" y="1744140"/>
            <a:ext cx="1922321" cy="892552"/>
          </a:xfrm>
          <a:prstGeom prst="rect">
            <a:avLst/>
          </a:prstGeom>
          <a:noFill/>
        </p:spPr>
        <p:txBody>
          <a:bodyPr wrap="none">
            <a:spAutoFit/>
          </a:bodyPr>
          <a:lstStyle/>
          <a:p>
            <a:pPr algn="ctr">
              <a:defRPr/>
            </a:pPr>
            <a:r>
              <a:rPr lang="en-US" sz="2600" b="1" dirty="0">
                <a:solidFill>
                  <a:srgbClr val="00CC00"/>
                </a:solidFill>
                <a:latin typeface="+mn-lt"/>
                <a:cs typeface="Arial" charset="0"/>
              </a:rPr>
              <a:t>Basic Gospel</a:t>
            </a:r>
          </a:p>
          <a:p>
            <a:pPr algn="ctr">
              <a:defRPr/>
            </a:pPr>
            <a:r>
              <a:rPr lang="en-US" sz="2600" b="1" dirty="0">
                <a:solidFill>
                  <a:srgbClr val="00CC00"/>
                </a:solidFill>
                <a:latin typeface="+mn-lt"/>
                <a:cs typeface="Arial" charset="0"/>
              </a:rPr>
              <a:t>Principles</a:t>
            </a:r>
          </a:p>
        </p:txBody>
      </p:sp>
      <p:sp>
        <p:nvSpPr>
          <p:cNvPr id="36" name="TextBox 35">
            <a:extLst>
              <a:ext uri="{FF2B5EF4-FFF2-40B4-BE49-F238E27FC236}">
                <a16:creationId xmlns:a16="http://schemas.microsoft.com/office/drawing/2014/main" id="{E2DE686C-D256-4F50-B28D-F9462EB9842E}"/>
              </a:ext>
            </a:extLst>
          </p:cNvPr>
          <p:cNvSpPr txBox="1"/>
          <p:nvPr/>
        </p:nvSpPr>
        <p:spPr>
          <a:xfrm>
            <a:off x="537644" y="2509433"/>
            <a:ext cx="3082126" cy="400110"/>
          </a:xfrm>
          <a:prstGeom prst="rect">
            <a:avLst/>
          </a:prstGeom>
          <a:noFill/>
        </p:spPr>
        <p:txBody>
          <a:bodyPr wrap="none">
            <a:spAutoFit/>
          </a:bodyPr>
          <a:lstStyle/>
          <a:p>
            <a:pPr algn="ctr">
              <a:defRPr/>
            </a:pPr>
            <a:r>
              <a:rPr lang="en-US" sz="2000" b="1" i="1" dirty="0">
                <a:latin typeface="+mn-lt"/>
                <a:cs typeface="Arial" charset="0"/>
              </a:rPr>
              <a:t>Faith, Repentance, Baptism</a:t>
            </a:r>
          </a:p>
        </p:txBody>
      </p:sp>
      <p:sp>
        <p:nvSpPr>
          <p:cNvPr id="37" name="TextBox 36">
            <a:extLst>
              <a:ext uri="{FF2B5EF4-FFF2-40B4-BE49-F238E27FC236}">
                <a16:creationId xmlns:a16="http://schemas.microsoft.com/office/drawing/2014/main" id="{96AB46BE-1DC9-4109-9CCD-288D9A333F94}"/>
              </a:ext>
            </a:extLst>
          </p:cNvPr>
          <p:cNvSpPr txBox="1"/>
          <p:nvPr/>
        </p:nvSpPr>
        <p:spPr>
          <a:xfrm>
            <a:off x="632895" y="4429838"/>
            <a:ext cx="2891625" cy="400110"/>
          </a:xfrm>
          <a:prstGeom prst="rect">
            <a:avLst/>
          </a:prstGeom>
          <a:noFill/>
        </p:spPr>
        <p:txBody>
          <a:bodyPr wrap="none">
            <a:spAutoFit/>
          </a:bodyPr>
          <a:lstStyle/>
          <a:p>
            <a:pPr algn="ctr">
              <a:defRPr/>
            </a:pPr>
            <a:r>
              <a:rPr lang="en-US" sz="2000" b="1" i="1" dirty="0">
                <a:latin typeface="+mn-lt"/>
                <a:cs typeface="Arial" charset="0"/>
              </a:rPr>
              <a:t>Creation, Fall, Atonement</a:t>
            </a:r>
          </a:p>
        </p:txBody>
      </p:sp>
      <p:sp>
        <p:nvSpPr>
          <p:cNvPr id="38" name="TextBox 37">
            <a:extLst>
              <a:ext uri="{FF2B5EF4-FFF2-40B4-BE49-F238E27FC236}">
                <a16:creationId xmlns:a16="http://schemas.microsoft.com/office/drawing/2014/main" id="{07AAE789-9BBC-4DD7-B311-5BA201F5AAF3}"/>
              </a:ext>
            </a:extLst>
          </p:cNvPr>
          <p:cNvSpPr txBox="1"/>
          <p:nvPr/>
        </p:nvSpPr>
        <p:spPr>
          <a:xfrm>
            <a:off x="749344" y="6150752"/>
            <a:ext cx="2286203" cy="400110"/>
          </a:xfrm>
          <a:prstGeom prst="rect">
            <a:avLst/>
          </a:prstGeom>
          <a:noFill/>
        </p:spPr>
        <p:txBody>
          <a:bodyPr wrap="none">
            <a:spAutoFit/>
          </a:bodyPr>
          <a:lstStyle/>
          <a:p>
            <a:pPr algn="ctr">
              <a:defRPr/>
            </a:pPr>
            <a:r>
              <a:rPr lang="en-US" sz="2000" b="1" i="1" dirty="0">
                <a:latin typeface="+mn-lt"/>
                <a:cs typeface="Arial" charset="0"/>
              </a:rPr>
              <a:t>God, Man, Universe</a:t>
            </a:r>
          </a:p>
        </p:txBody>
      </p:sp>
      <p:sp>
        <p:nvSpPr>
          <p:cNvPr id="40" name="TextBox 39">
            <a:extLst>
              <a:ext uri="{FF2B5EF4-FFF2-40B4-BE49-F238E27FC236}">
                <a16:creationId xmlns:a16="http://schemas.microsoft.com/office/drawing/2014/main" id="{4BE42779-9CAF-4C5A-8F37-51B26C8C2D1B}"/>
              </a:ext>
            </a:extLst>
          </p:cNvPr>
          <p:cNvSpPr txBox="1"/>
          <p:nvPr/>
        </p:nvSpPr>
        <p:spPr>
          <a:xfrm>
            <a:off x="7258899" y="1703337"/>
            <a:ext cx="4628299" cy="800219"/>
          </a:xfrm>
          <a:prstGeom prst="rect">
            <a:avLst/>
          </a:prstGeom>
          <a:noFill/>
        </p:spPr>
        <p:txBody>
          <a:bodyPr wrap="square">
            <a:spAutoFit/>
          </a:bodyPr>
          <a:lstStyle/>
          <a:p>
            <a:pPr algn="ctr">
              <a:defRPr/>
            </a:pPr>
            <a:r>
              <a:rPr lang="en-US" sz="2600" b="1" i="1" dirty="0">
                <a:latin typeface="+mn-lt"/>
                <a:cs typeface="Arial" charset="0"/>
              </a:rPr>
              <a:t>Levels of Gospel Understanding</a:t>
            </a:r>
          </a:p>
          <a:p>
            <a:pPr algn="ctr">
              <a:defRPr/>
            </a:pPr>
            <a:r>
              <a:rPr lang="en-US" sz="2000" b="1" i="1" dirty="0">
                <a:latin typeface="+mn-lt"/>
                <a:cs typeface="Arial" charset="0"/>
              </a:rPr>
              <a:t>Beginner, Intermediate, Advanced</a:t>
            </a:r>
          </a:p>
        </p:txBody>
      </p:sp>
      <p:cxnSp>
        <p:nvCxnSpPr>
          <p:cNvPr id="43" name="Straight Arrow Connector 42">
            <a:extLst>
              <a:ext uri="{FF2B5EF4-FFF2-40B4-BE49-F238E27FC236}">
                <a16:creationId xmlns:a16="http://schemas.microsoft.com/office/drawing/2014/main" id="{688D519F-AAEA-4208-B905-4F3C170C28E1}"/>
              </a:ext>
            </a:extLst>
          </p:cNvPr>
          <p:cNvCxnSpPr>
            <a:cxnSpLocks/>
            <a:endCxn id="32" idx="1"/>
          </p:cNvCxnSpPr>
          <p:nvPr/>
        </p:nvCxnSpPr>
        <p:spPr bwMode="auto">
          <a:xfrm flipV="1">
            <a:off x="7380765" y="4436089"/>
            <a:ext cx="1993509" cy="133202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34EDF5F-E2E4-4B47-9CE1-39EF540F6A80}"/>
              </a:ext>
            </a:extLst>
          </p:cNvPr>
          <p:cNvSpPr txBox="1"/>
          <p:nvPr/>
        </p:nvSpPr>
        <p:spPr bwMode="auto">
          <a:xfrm>
            <a:off x="6127149" y="5768116"/>
            <a:ext cx="3063467" cy="830997"/>
          </a:xfrm>
          <a:prstGeom prst="rect">
            <a:avLst/>
          </a:prstGeom>
          <a:noFill/>
        </p:spPr>
        <p:txBody>
          <a:bodyPr wrap="none">
            <a:spAutoFit/>
          </a:bodyPr>
          <a:lstStyle/>
          <a:p>
            <a:pPr algn="ctr">
              <a:defRPr/>
            </a:pPr>
            <a:r>
              <a:rPr lang="en-US" sz="2400" b="1" i="1" dirty="0">
                <a:latin typeface="+mn-lt"/>
                <a:cs typeface="Arial" charset="0"/>
              </a:rPr>
              <a:t>Deep Doctrines </a:t>
            </a:r>
          </a:p>
          <a:p>
            <a:pPr algn="ctr">
              <a:defRPr/>
            </a:pPr>
            <a:r>
              <a:rPr lang="en-US" sz="2400" b="1" i="1" dirty="0">
                <a:latin typeface="+mn-lt"/>
                <a:cs typeface="Arial" charset="0"/>
              </a:rPr>
              <a:t>of the Restored Gospel</a:t>
            </a:r>
          </a:p>
        </p:txBody>
      </p:sp>
      <p:sp>
        <p:nvSpPr>
          <p:cNvPr id="2" name="Rectangle 1">
            <a:extLst>
              <a:ext uri="{FF2B5EF4-FFF2-40B4-BE49-F238E27FC236}">
                <a16:creationId xmlns:a16="http://schemas.microsoft.com/office/drawing/2014/main" id="{D6139FE0-D1D9-48D9-9D4B-F10B1F46543C}"/>
              </a:ext>
            </a:extLst>
          </p:cNvPr>
          <p:cNvSpPr/>
          <p:nvPr/>
        </p:nvSpPr>
        <p:spPr>
          <a:xfrm>
            <a:off x="311168" y="1616534"/>
            <a:ext cx="574196" cy="1015663"/>
          </a:xfrm>
          <a:prstGeom prst="rect">
            <a:avLst/>
          </a:prstGeom>
        </p:spPr>
        <p:txBody>
          <a:bodyPr wrap="none">
            <a:spAutoFit/>
          </a:bodyPr>
          <a:lstStyle/>
          <a:p>
            <a:r>
              <a:rPr lang="en-US" sz="6000" b="1" dirty="0">
                <a:cs typeface="Arial" charset="0"/>
              </a:rPr>
              <a:t>1</a:t>
            </a:r>
            <a:endParaRPr lang="en-US" sz="6000" dirty="0"/>
          </a:p>
        </p:txBody>
      </p:sp>
      <p:sp>
        <p:nvSpPr>
          <p:cNvPr id="49" name="Rectangle 48">
            <a:extLst>
              <a:ext uri="{FF2B5EF4-FFF2-40B4-BE49-F238E27FC236}">
                <a16:creationId xmlns:a16="http://schemas.microsoft.com/office/drawing/2014/main" id="{E7B268FD-023B-4EB5-9FF0-4299084611B8}"/>
              </a:ext>
            </a:extLst>
          </p:cNvPr>
          <p:cNvSpPr/>
          <p:nvPr/>
        </p:nvSpPr>
        <p:spPr>
          <a:xfrm>
            <a:off x="296625" y="3458590"/>
            <a:ext cx="574196" cy="1015663"/>
          </a:xfrm>
          <a:prstGeom prst="rect">
            <a:avLst/>
          </a:prstGeom>
        </p:spPr>
        <p:txBody>
          <a:bodyPr wrap="none">
            <a:spAutoFit/>
          </a:bodyPr>
          <a:lstStyle/>
          <a:p>
            <a:r>
              <a:rPr lang="en-US" sz="6000" b="1" dirty="0">
                <a:cs typeface="Arial" charset="0"/>
              </a:rPr>
              <a:t>2</a:t>
            </a:r>
            <a:endParaRPr lang="en-US" sz="6000" dirty="0"/>
          </a:p>
        </p:txBody>
      </p:sp>
      <p:sp>
        <p:nvSpPr>
          <p:cNvPr id="50" name="Rectangle 49">
            <a:extLst>
              <a:ext uri="{FF2B5EF4-FFF2-40B4-BE49-F238E27FC236}">
                <a16:creationId xmlns:a16="http://schemas.microsoft.com/office/drawing/2014/main" id="{128B7E1F-4C97-429A-BDAF-0A8510DC09C7}"/>
              </a:ext>
            </a:extLst>
          </p:cNvPr>
          <p:cNvSpPr/>
          <p:nvPr/>
        </p:nvSpPr>
        <p:spPr>
          <a:xfrm>
            <a:off x="328101" y="5148164"/>
            <a:ext cx="574196" cy="1015663"/>
          </a:xfrm>
          <a:prstGeom prst="rect">
            <a:avLst/>
          </a:prstGeom>
        </p:spPr>
        <p:txBody>
          <a:bodyPr wrap="none">
            <a:spAutoFit/>
          </a:bodyPr>
          <a:lstStyle/>
          <a:p>
            <a:r>
              <a:rPr lang="en-US" sz="6000" b="1" dirty="0">
                <a:cs typeface="Arial" charset="0"/>
              </a:rPr>
              <a:t>3</a:t>
            </a:r>
            <a:endParaRPr lang="en-US" sz="6000" dirty="0"/>
          </a:p>
        </p:txBody>
      </p:sp>
      <p:sp>
        <p:nvSpPr>
          <p:cNvPr id="42" name="Rectangle 41">
            <a:extLst>
              <a:ext uri="{FF2B5EF4-FFF2-40B4-BE49-F238E27FC236}">
                <a16:creationId xmlns:a16="http://schemas.microsoft.com/office/drawing/2014/main" id="{28A913E6-AEB0-4B47-88B8-2E968A8D6324}"/>
              </a:ext>
            </a:extLst>
          </p:cNvPr>
          <p:cNvSpPr/>
          <p:nvPr/>
        </p:nvSpPr>
        <p:spPr>
          <a:xfrm>
            <a:off x="3607562" y="2073595"/>
            <a:ext cx="4088638" cy="3785652"/>
          </a:xfrm>
          <a:prstGeom prst="rect">
            <a:avLst/>
          </a:prstGeom>
        </p:spPr>
        <p:txBody>
          <a:bodyPr wrap="square">
            <a:spAutoFit/>
          </a:bodyPr>
          <a:lstStyle/>
          <a:p>
            <a:pPr marL="0" marR="0">
              <a:spcBef>
                <a:spcPts val="0"/>
              </a:spcBef>
              <a:spcAft>
                <a:spcPts val="0"/>
              </a:spcAft>
            </a:pPr>
            <a:r>
              <a:rPr lang="en-US" sz="2400" b="1" dirty="0">
                <a:latin typeface="+mn-lt"/>
              </a:rPr>
              <a:t>D&amp;C 6:11 </a:t>
            </a:r>
            <a:r>
              <a:rPr lang="en-US" sz="2400" dirty="0">
                <a:latin typeface="+mn-lt"/>
              </a:rPr>
              <a:t>And if thou wilt inquire, thou shalt know </a:t>
            </a:r>
            <a:r>
              <a:rPr lang="en-US" sz="2400" b="1" dirty="0">
                <a:solidFill>
                  <a:srgbClr val="00CC00"/>
                </a:solidFill>
                <a:latin typeface="+mn-lt"/>
              </a:rPr>
              <a:t>mysteries which are great and marvelous</a:t>
            </a:r>
            <a:r>
              <a:rPr lang="en-US" sz="2400" dirty="0">
                <a:latin typeface="+mn-lt"/>
              </a:rPr>
              <a:t>; therefore thou shalt exercise thy gift, that thou </a:t>
            </a:r>
            <a:r>
              <a:rPr lang="en-US" sz="2400" dirty="0" err="1">
                <a:latin typeface="+mn-lt"/>
              </a:rPr>
              <a:t>mayest</a:t>
            </a:r>
            <a:r>
              <a:rPr lang="en-US" sz="2400" dirty="0">
                <a:latin typeface="+mn-lt"/>
              </a:rPr>
              <a:t> find out </a:t>
            </a:r>
            <a:r>
              <a:rPr lang="en-US" sz="2400" b="1" dirty="0">
                <a:solidFill>
                  <a:srgbClr val="00CC00"/>
                </a:solidFill>
                <a:latin typeface="+mn-lt"/>
              </a:rPr>
              <a:t>mysteries</a:t>
            </a:r>
            <a:r>
              <a:rPr lang="en-US" sz="2400" dirty="0">
                <a:latin typeface="+mn-lt"/>
              </a:rPr>
              <a:t>, that thou </a:t>
            </a:r>
            <a:r>
              <a:rPr lang="en-US" sz="2400" dirty="0" err="1">
                <a:latin typeface="+mn-lt"/>
              </a:rPr>
              <a:t>mayest</a:t>
            </a:r>
            <a:r>
              <a:rPr lang="en-US" sz="2400" dirty="0">
                <a:latin typeface="+mn-lt"/>
              </a:rPr>
              <a:t> bring many to the </a:t>
            </a:r>
            <a:r>
              <a:rPr lang="en-US" sz="2400" b="1" dirty="0">
                <a:solidFill>
                  <a:srgbClr val="00CC00"/>
                </a:solidFill>
                <a:latin typeface="+mn-lt"/>
              </a:rPr>
              <a:t>knowledge of the truth</a:t>
            </a:r>
            <a:r>
              <a:rPr lang="en-US" sz="2400" dirty="0">
                <a:latin typeface="+mn-lt"/>
              </a:rPr>
              <a:t>, yea, convince them of the error of their ways.</a:t>
            </a:r>
            <a:endParaRPr lang="en-US" sz="2400" dirty="0">
              <a:solidFill>
                <a:srgbClr val="000000"/>
              </a:solidFill>
              <a:effectLst/>
              <a:latin typeface="+mn-lt"/>
            </a:endParaRPr>
          </a:p>
        </p:txBody>
      </p:sp>
      <p:sp>
        <p:nvSpPr>
          <p:cNvPr id="46" name="Rectangle 45">
            <a:extLst>
              <a:ext uri="{FF2B5EF4-FFF2-40B4-BE49-F238E27FC236}">
                <a16:creationId xmlns:a16="http://schemas.microsoft.com/office/drawing/2014/main" id="{2823FE37-BF85-44FA-B34A-8D0E15D2BEEE}"/>
              </a:ext>
            </a:extLst>
          </p:cNvPr>
          <p:cNvSpPr/>
          <p:nvPr/>
        </p:nvSpPr>
        <p:spPr>
          <a:xfrm>
            <a:off x="217487" y="109943"/>
            <a:ext cx="11763837" cy="1569660"/>
          </a:xfrm>
          <a:prstGeom prst="rect">
            <a:avLst/>
          </a:prstGeom>
        </p:spPr>
        <p:txBody>
          <a:bodyPr wrap="square">
            <a:spAutoFit/>
          </a:bodyPr>
          <a:lstStyle/>
          <a:p>
            <a:pPr>
              <a:defRPr/>
            </a:pPr>
            <a:r>
              <a:rPr lang="en-US" sz="2400" b="1" dirty="0">
                <a:solidFill>
                  <a:srgbClr val="00FF00"/>
                </a:solidFill>
                <a:latin typeface="+mn-lt"/>
                <a:cs typeface="Arial" charset="0"/>
              </a:rPr>
              <a:t>Elder Neal  A. Maxwell: </a:t>
            </a:r>
            <a:r>
              <a:rPr lang="en-US" sz="2400" dirty="0">
                <a:solidFill>
                  <a:schemeClr val="bg1"/>
                </a:solidFill>
                <a:latin typeface="+mn-lt"/>
                <a:cs typeface="Arial" charset="0"/>
              </a:rPr>
              <a:t>“These same Church members know just enough about the doctrines to converse </a:t>
            </a:r>
            <a:r>
              <a:rPr lang="en-US" sz="2400" dirty="0">
                <a:solidFill>
                  <a:srgbClr val="FF0000"/>
                </a:solidFill>
                <a:latin typeface="+mn-lt"/>
                <a:cs typeface="Arial" charset="0"/>
              </a:rPr>
              <a:t>superficially</a:t>
            </a:r>
            <a:r>
              <a:rPr lang="en-US" sz="2400" dirty="0">
                <a:solidFill>
                  <a:schemeClr val="bg1"/>
                </a:solidFill>
                <a:latin typeface="+mn-lt"/>
                <a:cs typeface="Arial" charset="0"/>
              </a:rPr>
              <a:t> on them, but their </a:t>
            </a:r>
            <a:r>
              <a:rPr lang="en-US" sz="2400" dirty="0">
                <a:solidFill>
                  <a:srgbClr val="FF0000"/>
                </a:solidFill>
                <a:latin typeface="+mn-lt"/>
                <a:cs typeface="Arial" charset="0"/>
              </a:rPr>
              <a:t>scant knowledge </a:t>
            </a:r>
            <a:r>
              <a:rPr lang="en-US" sz="2400" dirty="0">
                <a:solidFill>
                  <a:schemeClr val="bg1"/>
                </a:solidFill>
                <a:latin typeface="+mn-lt"/>
                <a:cs typeface="Arial" charset="0"/>
              </a:rPr>
              <a:t>about the </a:t>
            </a:r>
            <a:r>
              <a:rPr lang="en-US" sz="2400" dirty="0">
                <a:solidFill>
                  <a:srgbClr val="00FF00"/>
                </a:solidFill>
                <a:latin typeface="+mn-lt"/>
                <a:cs typeface="Arial" charset="0"/>
              </a:rPr>
              <a:t>deep doctrines </a:t>
            </a:r>
            <a:r>
              <a:rPr lang="en-US" sz="2400" dirty="0">
                <a:solidFill>
                  <a:schemeClr val="bg1"/>
                </a:solidFill>
                <a:latin typeface="+mn-lt"/>
                <a:cs typeface="Arial" charset="0"/>
              </a:rPr>
              <a:t>is </a:t>
            </a:r>
            <a:r>
              <a:rPr lang="en-US" sz="2400" dirty="0">
                <a:solidFill>
                  <a:srgbClr val="FF0000"/>
                </a:solidFill>
                <a:latin typeface="+mn-lt"/>
                <a:cs typeface="Arial" charset="0"/>
              </a:rPr>
              <a:t>inadequate</a:t>
            </a:r>
            <a:r>
              <a:rPr lang="en-US" sz="2400" dirty="0">
                <a:solidFill>
                  <a:schemeClr val="bg1"/>
                </a:solidFill>
                <a:latin typeface="+mn-lt"/>
                <a:cs typeface="Arial" charset="0"/>
              </a:rPr>
              <a:t> for deep discipleship. Thus uninformed about the deep doctrines, they make no deep changes in their lives.” </a:t>
            </a:r>
            <a:r>
              <a:rPr lang="en-US" sz="1400" dirty="0">
                <a:solidFill>
                  <a:schemeClr val="bg1"/>
                </a:solidFill>
                <a:latin typeface="+mn-lt"/>
                <a:cs typeface="Arial" charset="0"/>
              </a:rPr>
              <a:t>(Men and Women of Christ, pp. 2-3)</a:t>
            </a:r>
          </a:p>
        </p:txBody>
      </p:sp>
      <p:sp>
        <p:nvSpPr>
          <p:cNvPr id="41" name="Slide Number Placeholder 4">
            <a:extLst>
              <a:ext uri="{FF2B5EF4-FFF2-40B4-BE49-F238E27FC236}">
                <a16:creationId xmlns:a16="http://schemas.microsoft.com/office/drawing/2014/main" id="{D028BCDF-FE9C-4BE9-906E-9B548A445DC1}"/>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Tree>
    <p:extLst>
      <p:ext uri="{BB962C8B-B14F-4D97-AF65-F5344CB8AC3E}">
        <p14:creationId xmlns:p14="http://schemas.microsoft.com/office/powerpoint/2010/main" val="3110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11</a:t>
            </a:fld>
            <a:endParaRPr lang="en-US" dirty="0"/>
          </a:p>
        </p:txBody>
      </p:sp>
      <p:sp>
        <p:nvSpPr>
          <p:cNvPr id="12" name="TextBox 11">
            <a:extLst>
              <a:ext uri="{FF2B5EF4-FFF2-40B4-BE49-F238E27FC236}">
                <a16:creationId xmlns:a16="http://schemas.microsoft.com/office/drawing/2014/main" id="{4F30439F-BA64-4480-8BFA-F5E77A634F29}"/>
              </a:ext>
            </a:extLst>
          </p:cNvPr>
          <p:cNvSpPr txBox="1"/>
          <p:nvPr/>
        </p:nvSpPr>
        <p:spPr>
          <a:xfrm>
            <a:off x="304800" y="3940347"/>
            <a:ext cx="2114550" cy="523875"/>
          </a:xfrm>
          <a:prstGeom prst="rect">
            <a:avLst/>
          </a:prstGeom>
          <a:noFill/>
        </p:spPr>
        <p:txBody>
          <a:bodyPr>
            <a:spAutoFit/>
          </a:bodyPr>
          <a:lstStyle/>
          <a:p>
            <a:pPr algn="ctr" eaLnBrk="1" hangingPunct="1">
              <a:defRPr/>
            </a:pPr>
            <a:r>
              <a:rPr lang="en-US" sz="2800" b="1" dirty="0">
                <a:latin typeface="+mn-lt"/>
                <a:cs typeface="Arial" charset="0"/>
              </a:rPr>
              <a:t>STOP</a:t>
            </a:r>
          </a:p>
        </p:txBody>
      </p:sp>
      <p:sp>
        <p:nvSpPr>
          <p:cNvPr id="13" name="TextBox 12">
            <a:extLst>
              <a:ext uri="{FF2B5EF4-FFF2-40B4-BE49-F238E27FC236}">
                <a16:creationId xmlns:a16="http://schemas.microsoft.com/office/drawing/2014/main" id="{543AD5CD-4CF1-4819-BF77-411C4010E807}"/>
              </a:ext>
            </a:extLst>
          </p:cNvPr>
          <p:cNvSpPr txBox="1"/>
          <p:nvPr/>
        </p:nvSpPr>
        <p:spPr>
          <a:xfrm>
            <a:off x="304800" y="5578647"/>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14" name="TextBox 1">
            <a:extLst>
              <a:ext uri="{FF2B5EF4-FFF2-40B4-BE49-F238E27FC236}">
                <a16:creationId xmlns:a16="http://schemas.microsoft.com/office/drawing/2014/main" id="{5C5F3142-D9BB-4E82-8BA7-1918F64E0828}"/>
              </a:ext>
            </a:extLst>
          </p:cNvPr>
          <p:cNvSpPr txBox="1">
            <a:spLocks noChangeArrowheads="1"/>
          </p:cNvSpPr>
          <p:nvPr/>
        </p:nvSpPr>
        <p:spPr bwMode="auto">
          <a:xfrm>
            <a:off x="2109806" y="2628677"/>
            <a:ext cx="778965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solidFill>
                  <a:schemeClr val="bg1"/>
                </a:solidFill>
              </a:rPr>
              <a:t>Two big blooming testimonies here…The bigger the testimony, with a shallow root system is an accident waiting to happen.  When the heat comes or the wind blows, the roots (</a:t>
            </a:r>
            <a:r>
              <a:rPr lang="en-US" altLang="en-US" sz="2800" dirty="0">
                <a:solidFill>
                  <a:srgbClr val="00FF00"/>
                </a:solidFill>
              </a:rPr>
              <a:t>doctrine</a:t>
            </a:r>
            <a:r>
              <a:rPr lang="en-US" altLang="en-US" sz="2800" dirty="0">
                <a:solidFill>
                  <a:schemeClr val="bg1"/>
                </a:solidFill>
              </a:rPr>
              <a:t>) can’t sustain the flower (</a:t>
            </a:r>
            <a:r>
              <a:rPr lang="en-US" altLang="en-US" sz="2800" dirty="0">
                <a:solidFill>
                  <a:srgbClr val="00FF00"/>
                </a:solidFill>
              </a:rPr>
              <a:t>testimony</a:t>
            </a:r>
            <a:r>
              <a:rPr lang="en-US" altLang="en-US" sz="2800" dirty="0">
                <a:solidFill>
                  <a:schemeClr val="bg1"/>
                </a:solidFill>
              </a:rPr>
              <a:t>).</a:t>
            </a:r>
          </a:p>
        </p:txBody>
      </p:sp>
      <p:graphicFrame>
        <p:nvGraphicFramePr>
          <p:cNvPr id="18" name="Object 2">
            <a:extLst>
              <a:ext uri="{FF2B5EF4-FFF2-40B4-BE49-F238E27FC236}">
                <a16:creationId xmlns:a16="http://schemas.microsoft.com/office/drawing/2014/main" id="{6C25708F-9F2E-4243-AFED-9BA9E2411A71}"/>
              </a:ext>
            </a:extLst>
          </p:cNvPr>
          <p:cNvGraphicFramePr>
            <a:graphicFrameLocks noChangeAspect="1"/>
          </p:cNvGraphicFramePr>
          <p:nvPr>
            <p:extLst>
              <p:ext uri="{D42A27DB-BD31-4B8C-83A1-F6EECF244321}">
                <p14:modId xmlns:p14="http://schemas.microsoft.com/office/powerpoint/2010/main" val="3872584001"/>
              </p:ext>
            </p:extLst>
          </p:nvPr>
        </p:nvGraphicFramePr>
        <p:xfrm>
          <a:off x="9982200" y="2564660"/>
          <a:ext cx="1906588" cy="4064000"/>
        </p:xfrm>
        <a:graphic>
          <a:graphicData uri="http://schemas.openxmlformats.org/presentationml/2006/ole">
            <mc:AlternateContent xmlns:mc="http://schemas.openxmlformats.org/markup-compatibility/2006">
              <mc:Choice xmlns:v="urn:schemas-microsoft-com:vml" Requires="v">
                <p:oleObj spid="_x0000_s2050" r:id="rId3" imgW="5485714" imgH="11695238" progId="">
                  <p:embed/>
                </p:oleObj>
              </mc:Choice>
              <mc:Fallback>
                <p:oleObj r:id="rId3" imgW="5485714" imgH="11695238" progId="">
                  <p:embed/>
                  <p:pic>
                    <p:nvPicPr>
                      <p:cNvPr id="18" name="Object 2">
                        <a:extLst>
                          <a:ext uri="{FF2B5EF4-FFF2-40B4-BE49-F238E27FC236}">
                            <a16:creationId xmlns:a16="http://schemas.microsoft.com/office/drawing/2014/main" id="{6C25708F-9F2E-4243-AFED-9BA9E2411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2564660"/>
                        <a:ext cx="190658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
            <a:extLst>
              <a:ext uri="{FF2B5EF4-FFF2-40B4-BE49-F238E27FC236}">
                <a16:creationId xmlns:a16="http://schemas.microsoft.com/office/drawing/2014/main" id="{32B04C5E-2D4C-4010-9E3C-87A4BC530C36}"/>
              </a:ext>
            </a:extLst>
          </p:cNvPr>
          <p:cNvGraphicFramePr>
            <a:graphicFrameLocks noChangeAspect="1"/>
          </p:cNvGraphicFramePr>
          <p:nvPr>
            <p:extLst>
              <p:ext uri="{D42A27DB-BD31-4B8C-83A1-F6EECF244321}">
                <p14:modId xmlns:p14="http://schemas.microsoft.com/office/powerpoint/2010/main" val="1590392010"/>
              </p:ext>
            </p:extLst>
          </p:nvPr>
        </p:nvGraphicFramePr>
        <p:xfrm>
          <a:off x="248730" y="2564660"/>
          <a:ext cx="1562100" cy="4064000"/>
        </p:xfrm>
        <a:graphic>
          <a:graphicData uri="http://schemas.openxmlformats.org/presentationml/2006/ole">
            <mc:AlternateContent xmlns:mc="http://schemas.openxmlformats.org/markup-compatibility/2006">
              <mc:Choice xmlns:v="urn:schemas-microsoft-com:vml" Requires="v">
                <p:oleObj spid="_x0000_s2051" r:id="rId5" imgW="4088889" imgH="10641270" progId="">
                  <p:embed/>
                </p:oleObj>
              </mc:Choice>
              <mc:Fallback>
                <p:oleObj r:id="rId5" imgW="4088889" imgH="10641270" progId="">
                  <p:embed/>
                  <p:pic>
                    <p:nvPicPr>
                      <p:cNvPr id="19" name="Object 1">
                        <a:extLst>
                          <a:ext uri="{FF2B5EF4-FFF2-40B4-BE49-F238E27FC236}">
                            <a16:creationId xmlns:a16="http://schemas.microsoft.com/office/drawing/2014/main" id="{32B04C5E-2D4C-4010-9E3C-87A4BC530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30" y="2564660"/>
                        <a:ext cx="15621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a:extLst>
              <a:ext uri="{FF2B5EF4-FFF2-40B4-BE49-F238E27FC236}">
                <a16:creationId xmlns:a16="http://schemas.microsoft.com/office/drawing/2014/main" id="{850DD751-8BE1-4E9C-AAA9-2AF0B05EECF9}"/>
              </a:ext>
            </a:extLst>
          </p:cNvPr>
          <p:cNvSpPr>
            <a:spLocks noChangeArrowheads="1"/>
          </p:cNvSpPr>
          <p:nvPr/>
        </p:nvSpPr>
        <p:spPr bwMode="auto">
          <a:xfrm>
            <a:off x="2009975" y="5109214"/>
            <a:ext cx="7789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latin typeface="+mn-lt"/>
              </a:rPr>
              <a:t>“The plain fact of the matter is that you </a:t>
            </a:r>
            <a:r>
              <a:rPr lang="en-US" altLang="en-US" sz="2800" dirty="0">
                <a:solidFill>
                  <a:srgbClr val="FF0000"/>
                </a:solidFill>
                <a:latin typeface="+mn-lt"/>
              </a:rPr>
              <a:t>cannot</a:t>
            </a:r>
            <a:r>
              <a:rPr lang="en-US" altLang="en-US" sz="2800" dirty="0">
                <a:solidFill>
                  <a:schemeClr val="bg1"/>
                </a:solidFill>
                <a:latin typeface="+mn-lt"/>
              </a:rPr>
              <a:t> build </a:t>
            </a:r>
            <a:r>
              <a:rPr lang="en-US" altLang="en-US" sz="2800" dirty="0">
                <a:solidFill>
                  <a:srgbClr val="00FF00"/>
                </a:solidFill>
                <a:latin typeface="+mn-lt"/>
              </a:rPr>
              <a:t>strong testimonies</a:t>
            </a:r>
            <a:r>
              <a:rPr lang="en-US" altLang="en-US" sz="2800" dirty="0">
                <a:solidFill>
                  <a:schemeClr val="bg1"/>
                </a:solidFill>
                <a:latin typeface="+mn-lt"/>
              </a:rPr>
              <a:t> out of </a:t>
            </a:r>
            <a:r>
              <a:rPr lang="en-US" altLang="en-US" sz="2800" dirty="0">
                <a:solidFill>
                  <a:srgbClr val="FF0000"/>
                </a:solidFill>
                <a:latin typeface="+mn-lt"/>
              </a:rPr>
              <a:t>weak doctrine</a:t>
            </a:r>
            <a:r>
              <a:rPr lang="en-US" altLang="en-US" sz="2800" dirty="0">
                <a:solidFill>
                  <a:schemeClr val="bg1"/>
                </a:solidFill>
                <a:latin typeface="+mn-lt"/>
              </a:rPr>
              <a:t>.” </a:t>
            </a:r>
          </a:p>
          <a:p>
            <a:r>
              <a:rPr lang="en-US" altLang="en-US" sz="1400" dirty="0">
                <a:solidFill>
                  <a:schemeClr val="bg1"/>
                </a:solidFill>
                <a:latin typeface="+mn-lt"/>
              </a:rPr>
              <a:t>(Joseph Fielding McConkie, The First Vision and Religious Tolerance)</a:t>
            </a:r>
          </a:p>
        </p:txBody>
      </p:sp>
      <p:pic>
        <p:nvPicPr>
          <p:cNvPr id="21" name="Picture 20">
            <a:extLst>
              <a:ext uri="{FF2B5EF4-FFF2-40B4-BE49-F238E27FC236}">
                <a16:creationId xmlns:a16="http://schemas.microsoft.com/office/drawing/2014/main" id="{84530F29-4B2C-469E-B60B-51D6A7542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2200" y="2564660"/>
            <a:ext cx="1906588" cy="4064740"/>
          </a:xfrm>
          <a:prstGeom prst="rect">
            <a:avLst/>
          </a:prstGeom>
        </p:spPr>
      </p:pic>
      <p:pic>
        <p:nvPicPr>
          <p:cNvPr id="22" name="Picture 21">
            <a:extLst>
              <a:ext uri="{FF2B5EF4-FFF2-40B4-BE49-F238E27FC236}">
                <a16:creationId xmlns:a16="http://schemas.microsoft.com/office/drawing/2014/main" id="{F19C6EDE-A67D-409E-B8BD-8CCD7005A5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730" y="2564660"/>
            <a:ext cx="1561585" cy="4064000"/>
          </a:xfrm>
          <a:prstGeom prst="rect">
            <a:avLst/>
          </a:prstGeom>
        </p:spPr>
      </p:pic>
      <p:sp>
        <p:nvSpPr>
          <p:cNvPr id="23" name="TextBox 1">
            <a:extLst>
              <a:ext uri="{FF2B5EF4-FFF2-40B4-BE49-F238E27FC236}">
                <a16:creationId xmlns:a16="http://schemas.microsoft.com/office/drawing/2014/main" id="{274A8412-54BB-4CA6-8956-6BD921557A8D}"/>
              </a:ext>
            </a:extLst>
          </p:cNvPr>
          <p:cNvSpPr txBox="1">
            <a:spLocks noChangeArrowheads="1"/>
          </p:cNvSpPr>
          <p:nvPr/>
        </p:nvSpPr>
        <p:spPr bwMode="auto">
          <a:xfrm>
            <a:off x="248730" y="175498"/>
            <a:ext cx="1184550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b="1" dirty="0">
                <a:solidFill>
                  <a:srgbClr val="00FF00"/>
                </a:solidFill>
              </a:rPr>
              <a:t>Elder Hugh B. Brown: </a:t>
            </a:r>
            <a:r>
              <a:rPr lang="en-US" altLang="en-US" sz="2600" dirty="0">
                <a:solidFill>
                  <a:schemeClr val="bg1"/>
                </a:solidFill>
              </a:rPr>
              <a:t>“I am impressed with the testimony of a man who can stand and say he knows the gospel is true. But what I would like to ask is ‘But, sir, do you </a:t>
            </a:r>
            <a:r>
              <a:rPr lang="en-US" altLang="en-US" sz="2600" dirty="0">
                <a:solidFill>
                  <a:srgbClr val="00FF00"/>
                </a:solidFill>
              </a:rPr>
              <a:t>know the gospel?</a:t>
            </a:r>
            <a:r>
              <a:rPr lang="en-US" altLang="en-US" sz="2600" dirty="0">
                <a:solidFill>
                  <a:schemeClr val="bg1"/>
                </a:solidFill>
              </a:rPr>
              <a:t>’… Mere </a:t>
            </a:r>
            <a:r>
              <a:rPr lang="en-US" altLang="en-US" sz="2600" dirty="0">
                <a:solidFill>
                  <a:srgbClr val="00FF00"/>
                </a:solidFill>
              </a:rPr>
              <a:t>testimony </a:t>
            </a:r>
            <a:r>
              <a:rPr lang="en-US" altLang="en-US" sz="2600" dirty="0">
                <a:solidFill>
                  <a:schemeClr val="bg1"/>
                </a:solidFill>
              </a:rPr>
              <a:t>can be gained with but [superficial] knowledge of the Church and its teachings…But to </a:t>
            </a:r>
            <a:r>
              <a:rPr lang="en-US" altLang="en-US" sz="2600" dirty="0">
                <a:solidFill>
                  <a:srgbClr val="00FF00"/>
                </a:solidFill>
              </a:rPr>
              <a:t>retain a testimony</a:t>
            </a:r>
            <a:r>
              <a:rPr lang="en-US" altLang="en-US" sz="2600" dirty="0">
                <a:solidFill>
                  <a:schemeClr val="bg1"/>
                </a:solidFill>
              </a:rPr>
              <a:t>,</a:t>
            </a:r>
            <a:r>
              <a:rPr lang="en-US" altLang="en-US" sz="2600" dirty="0">
                <a:solidFill>
                  <a:srgbClr val="00FF00"/>
                </a:solidFill>
              </a:rPr>
              <a:t> </a:t>
            </a:r>
            <a:r>
              <a:rPr lang="en-US" altLang="en-US" sz="2600" dirty="0">
                <a:solidFill>
                  <a:schemeClr val="bg1"/>
                </a:solidFill>
              </a:rPr>
              <a:t>to be of service in building the Lord’s kingdom, requires a </a:t>
            </a:r>
            <a:r>
              <a:rPr lang="en-US" altLang="en-US" sz="2600" dirty="0">
                <a:solidFill>
                  <a:srgbClr val="00FF00"/>
                </a:solidFill>
              </a:rPr>
              <a:t>serious study </a:t>
            </a:r>
            <a:r>
              <a:rPr lang="en-US" altLang="en-US" sz="2600" dirty="0">
                <a:solidFill>
                  <a:schemeClr val="bg1"/>
                </a:solidFill>
              </a:rPr>
              <a:t>of</a:t>
            </a:r>
            <a:r>
              <a:rPr lang="en-US" altLang="en-US" sz="2600" dirty="0">
                <a:solidFill>
                  <a:srgbClr val="00FF00"/>
                </a:solidFill>
              </a:rPr>
              <a:t> </a:t>
            </a:r>
            <a:r>
              <a:rPr lang="en-US" altLang="en-US" sz="2600" dirty="0">
                <a:solidFill>
                  <a:schemeClr val="bg1"/>
                </a:solidFill>
              </a:rPr>
              <a:t>the gospel and knowing what it is.” </a:t>
            </a:r>
          </a:p>
          <a:p>
            <a:pPr eaLnBrk="1" hangingPunct="1">
              <a:spcBef>
                <a:spcPct val="0"/>
              </a:spcBef>
              <a:buFontTx/>
              <a:buNone/>
            </a:pPr>
            <a:r>
              <a:rPr lang="en-US" altLang="en-US" sz="1400" dirty="0">
                <a:solidFill>
                  <a:schemeClr val="bg1"/>
                </a:solidFill>
              </a:rPr>
              <a:t>(The Vision of Mormonism, p.128)</a:t>
            </a:r>
          </a:p>
        </p:txBody>
      </p:sp>
    </p:spTree>
    <p:extLst>
      <p:ext uri="{BB962C8B-B14F-4D97-AF65-F5344CB8AC3E}">
        <p14:creationId xmlns:p14="http://schemas.microsoft.com/office/powerpoint/2010/main" val="17804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12</a:t>
            </a:fld>
            <a:endParaRPr lang="en-US" dirty="0"/>
          </a:p>
        </p:txBody>
      </p:sp>
      <p:sp>
        <p:nvSpPr>
          <p:cNvPr id="25" name="TextBox 1">
            <a:extLst>
              <a:ext uri="{FF2B5EF4-FFF2-40B4-BE49-F238E27FC236}">
                <a16:creationId xmlns:a16="http://schemas.microsoft.com/office/drawing/2014/main" id="{8975E364-1089-4A52-96CA-B481A8A0851E}"/>
              </a:ext>
            </a:extLst>
          </p:cNvPr>
          <p:cNvSpPr txBox="1">
            <a:spLocks noChangeArrowheads="1"/>
          </p:cNvSpPr>
          <p:nvPr/>
        </p:nvSpPr>
        <p:spPr bwMode="auto">
          <a:xfrm>
            <a:off x="123644" y="198917"/>
            <a:ext cx="1197058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b="1" dirty="0">
                <a:solidFill>
                  <a:srgbClr val="00FF00"/>
                </a:solidFill>
              </a:rPr>
              <a:t>President Spencer W. Kimball: </a:t>
            </a:r>
            <a:r>
              <a:rPr lang="en-US" altLang="en-US" sz="2600" b="1" dirty="0">
                <a:solidFill>
                  <a:schemeClr val="bg1"/>
                </a:solidFill>
              </a:rPr>
              <a:t>“</a:t>
            </a:r>
            <a:r>
              <a:rPr lang="en-US" altLang="en-US" sz="2600" dirty="0">
                <a:solidFill>
                  <a:schemeClr val="bg1"/>
                </a:solidFill>
              </a:rPr>
              <a:t>Stake presidents, bishops, and branch presidents, please take a particular interest in </a:t>
            </a:r>
            <a:r>
              <a:rPr lang="en-US" altLang="en-US" sz="2600" dirty="0">
                <a:solidFill>
                  <a:srgbClr val="00FF00"/>
                </a:solidFill>
              </a:rPr>
              <a:t>improving </a:t>
            </a:r>
            <a:r>
              <a:rPr lang="en-US" altLang="en-US" sz="2600" dirty="0">
                <a:solidFill>
                  <a:schemeClr val="bg1"/>
                </a:solidFill>
              </a:rPr>
              <a:t>the</a:t>
            </a:r>
            <a:r>
              <a:rPr lang="en-US" altLang="en-US" sz="2600" dirty="0">
                <a:solidFill>
                  <a:srgbClr val="00FF00"/>
                </a:solidFill>
              </a:rPr>
              <a:t> </a:t>
            </a:r>
            <a:r>
              <a:rPr lang="en-US" altLang="en-US" sz="2600" dirty="0">
                <a:solidFill>
                  <a:schemeClr val="bg1"/>
                </a:solidFill>
              </a:rPr>
              <a:t>quality of </a:t>
            </a:r>
            <a:r>
              <a:rPr lang="en-US" altLang="en-US" sz="2600" dirty="0">
                <a:solidFill>
                  <a:srgbClr val="00FF00"/>
                </a:solidFill>
              </a:rPr>
              <a:t>teaching </a:t>
            </a:r>
            <a:r>
              <a:rPr lang="en-US" altLang="en-US" sz="2600" dirty="0">
                <a:solidFill>
                  <a:schemeClr val="bg1"/>
                </a:solidFill>
              </a:rPr>
              <a:t>in the Church. </a:t>
            </a:r>
            <a:r>
              <a:rPr lang="en-US" altLang="en-US" sz="2600" dirty="0">
                <a:solidFill>
                  <a:srgbClr val="00FF00"/>
                </a:solidFill>
              </a:rPr>
              <a:t>I fear that all too often </a:t>
            </a:r>
            <a:r>
              <a:rPr lang="en-US" altLang="en-US" sz="2600" dirty="0">
                <a:solidFill>
                  <a:schemeClr val="bg1"/>
                </a:solidFill>
              </a:rPr>
              <a:t>many of our members come to church, sit through a class or meeting, and they </a:t>
            </a:r>
            <a:r>
              <a:rPr lang="en-US" altLang="en-US" sz="2600" dirty="0">
                <a:solidFill>
                  <a:srgbClr val="00FF00"/>
                </a:solidFill>
              </a:rPr>
              <a:t>return home </a:t>
            </a:r>
            <a:r>
              <a:rPr lang="en-US" altLang="en-US" sz="2600" dirty="0">
                <a:solidFill>
                  <a:schemeClr val="bg1"/>
                </a:solidFill>
              </a:rPr>
              <a:t>having been</a:t>
            </a:r>
            <a:r>
              <a:rPr lang="en-US" altLang="en-US" sz="2600" dirty="0">
                <a:solidFill>
                  <a:srgbClr val="00FF00"/>
                </a:solidFill>
              </a:rPr>
              <a:t> largely uninformed.” </a:t>
            </a:r>
            <a:r>
              <a:rPr lang="en-US" altLang="en-US" sz="1400" dirty="0">
                <a:solidFill>
                  <a:schemeClr val="bg1"/>
                </a:solidFill>
              </a:rPr>
              <a:t>(Teachings of Spencer W. Kimball, p.526)</a:t>
            </a:r>
          </a:p>
        </p:txBody>
      </p:sp>
      <p:sp>
        <p:nvSpPr>
          <p:cNvPr id="26" name="TextBox 1">
            <a:extLst>
              <a:ext uri="{FF2B5EF4-FFF2-40B4-BE49-F238E27FC236}">
                <a16:creationId xmlns:a16="http://schemas.microsoft.com/office/drawing/2014/main" id="{2781C2B7-B72F-43FF-85E6-1FFAE9E6F588}"/>
              </a:ext>
            </a:extLst>
          </p:cNvPr>
          <p:cNvSpPr txBox="1">
            <a:spLocks noChangeArrowheads="1"/>
          </p:cNvSpPr>
          <p:nvPr/>
        </p:nvSpPr>
        <p:spPr bwMode="auto">
          <a:xfrm>
            <a:off x="123644" y="1958566"/>
            <a:ext cx="1194471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b="1" dirty="0">
                <a:solidFill>
                  <a:srgbClr val="00FF00"/>
                </a:solidFill>
              </a:rPr>
              <a:t>President Spencer W. Kimball: </a:t>
            </a:r>
            <a:r>
              <a:rPr lang="en-US" altLang="en-US" sz="2600" dirty="0">
                <a:solidFill>
                  <a:schemeClr val="bg1"/>
                </a:solidFill>
              </a:rPr>
              <a:t>“[Home/visiting teachers (now ministers)] when you go into the homes, there should be no vain babblings or swelling words. </a:t>
            </a:r>
            <a:r>
              <a:rPr lang="en-US" altLang="en-US" sz="2600" dirty="0">
                <a:solidFill>
                  <a:srgbClr val="00FF00"/>
                </a:solidFill>
              </a:rPr>
              <a:t>You are going to save souls, </a:t>
            </a:r>
            <a:r>
              <a:rPr lang="en-US" altLang="en-US" sz="2600" dirty="0">
                <a:solidFill>
                  <a:schemeClr val="bg1"/>
                </a:solidFill>
              </a:rPr>
              <a:t>and who can tell but that many of the fine active people in the Church today are active because you were in their homes and</a:t>
            </a:r>
            <a:r>
              <a:rPr lang="en-US" altLang="en-US" sz="2600" dirty="0">
                <a:solidFill>
                  <a:srgbClr val="00FF00"/>
                </a:solidFill>
              </a:rPr>
              <a:t> </a:t>
            </a:r>
            <a:r>
              <a:rPr lang="en-US" altLang="en-US" sz="2600" dirty="0">
                <a:solidFill>
                  <a:schemeClr val="bg1"/>
                </a:solidFill>
              </a:rPr>
              <a:t>gave them a </a:t>
            </a:r>
            <a:r>
              <a:rPr lang="en-US" altLang="en-US" sz="2600" dirty="0">
                <a:solidFill>
                  <a:srgbClr val="00FF00"/>
                </a:solidFill>
              </a:rPr>
              <a:t>new outlook, </a:t>
            </a:r>
            <a:r>
              <a:rPr lang="en-US" altLang="en-US" sz="2600" dirty="0">
                <a:solidFill>
                  <a:schemeClr val="bg1"/>
                </a:solidFill>
              </a:rPr>
              <a:t>a </a:t>
            </a:r>
            <a:r>
              <a:rPr lang="en-US" altLang="en-US" sz="2600" dirty="0">
                <a:solidFill>
                  <a:srgbClr val="00FF00"/>
                </a:solidFill>
              </a:rPr>
              <a:t>new vision. </a:t>
            </a:r>
            <a:r>
              <a:rPr lang="en-US" altLang="en-US" sz="2600" dirty="0">
                <a:solidFill>
                  <a:schemeClr val="bg1"/>
                </a:solidFill>
              </a:rPr>
              <a:t>You</a:t>
            </a:r>
            <a:r>
              <a:rPr lang="en-US" altLang="en-US" sz="2600" dirty="0">
                <a:solidFill>
                  <a:srgbClr val="00FF00"/>
                </a:solidFill>
              </a:rPr>
              <a:t> pulled back </a:t>
            </a:r>
            <a:r>
              <a:rPr lang="en-US" altLang="en-US" sz="2600" dirty="0">
                <a:solidFill>
                  <a:schemeClr val="bg1"/>
                </a:solidFill>
              </a:rPr>
              <a:t>the curtain. You</a:t>
            </a:r>
            <a:r>
              <a:rPr lang="en-US" altLang="en-US" sz="2600" dirty="0">
                <a:solidFill>
                  <a:srgbClr val="00FF00"/>
                </a:solidFill>
              </a:rPr>
              <a:t> extended their horizons. </a:t>
            </a:r>
            <a:r>
              <a:rPr lang="en-US" altLang="en-US" sz="2600" dirty="0">
                <a:solidFill>
                  <a:schemeClr val="bg1"/>
                </a:solidFill>
              </a:rPr>
              <a:t>You gave them </a:t>
            </a:r>
            <a:r>
              <a:rPr lang="en-US" altLang="en-US" sz="2600" dirty="0">
                <a:solidFill>
                  <a:srgbClr val="00FF00"/>
                </a:solidFill>
              </a:rPr>
              <a:t>something new.”</a:t>
            </a:r>
            <a:r>
              <a:rPr lang="en-US" altLang="en-US" sz="2600" dirty="0">
                <a:solidFill>
                  <a:srgbClr val="FFFF00"/>
                </a:solidFill>
              </a:rPr>
              <a:t> </a:t>
            </a:r>
            <a:r>
              <a:rPr lang="en-US" altLang="en-US" sz="1400" dirty="0">
                <a:solidFill>
                  <a:schemeClr val="bg1"/>
                </a:solidFill>
              </a:rPr>
              <a:t>(Teachings of Spencer W. Kimball, p.526)</a:t>
            </a:r>
          </a:p>
        </p:txBody>
      </p:sp>
      <p:sp>
        <p:nvSpPr>
          <p:cNvPr id="27" name="TextBox 1">
            <a:extLst>
              <a:ext uri="{FF2B5EF4-FFF2-40B4-BE49-F238E27FC236}">
                <a16:creationId xmlns:a16="http://schemas.microsoft.com/office/drawing/2014/main" id="{1522C6D1-2968-485E-89B3-0721B49EC9D0}"/>
              </a:ext>
            </a:extLst>
          </p:cNvPr>
          <p:cNvSpPr txBox="1">
            <a:spLocks noChangeArrowheads="1"/>
          </p:cNvSpPr>
          <p:nvPr/>
        </p:nvSpPr>
        <p:spPr bwMode="auto">
          <a:xfrm>
            <a:off x="123644" y="4480210"/>
            <a:ext cx="117871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600" b="1" dirty="0">
                <a:solidFill>
                  <a:srgbClr val="00FF00"/>
                </a:solidFill>
              </a:rPr>
              <a:t>President Spencer W. Kimball: </a:t>
            </a:r>
            <a:r>
              <a:rPr lang="en-US" altLang="en-US" sz="2600" dirty="0">
                <a:solidFill>
                  <a:schemeClr val="bg1"/>
                </a:solidFill>
              </a:rPr>
              <a:t>“We have </a:t>
            </a:r>
            <a:r>
              <a:rPr lang="en-US" altLang="en-US" sz="2600" dirty="0">
                <a:solidFill>
                  <a:srgbClr val="FF0000"/>
                </a:solidFill>
              </a:rPr>
              <a:t>paused</a:t>
            </a:r>
            <a:r>
              <a:rPr lang="en-US" altLang="en-US" sz="2600" dirty="0">
                <a:solidFill>
                  <a:schemeClr val="bg1"/>
                </a:solidFill>
              </a:rPr>
              <a:t> on some plateaus long enough … We have been </a:t>
            </a:r>
            <a:r>
              <a:rPr lang="en-US" altLang="en-US" sz="2600" dirty="0">
                <a:solidFill>
                  <a:srgbClr val="FF0000"/>
                </a:solidFill>
              </a:rPr>
              <a:t>diverted</a:t>
            </a:r>
            <a:r>
              <a:rPr lang="en-US" altLang="en-US" sz="2600" dirty="0">
                <a:solidFill>
                  <a:schemeClr val="bg1"/>
                </a:solidFill>
              </a:rPr>
              <a:t>, at times, from </a:t>
            </a:r>
            <a:r>
              <a:rPr lang="en-US" altLang="en-US" sz="2600" dirty="0">
                <a:solidFill>
                  <a:srgbClr val="00FF00"/>
                </a:solidFill>
              </a:rPr>
              <a:t>fundamentals</a:t>
            </a:r>
            <a:r>
              <a:rPr lang="en-US" altLang="en-US" sz="2600" dirty="0">
                <a:solidFill>
                  <a:schemeClr val="bg1"/>
                </a:solidFill>
              </a:rPr>
              <a:t> on which we must now </a:t>
            </a:r>
            <a:r>
              <a:rPr lang="en-US" altLang="en-US" sz="2600" dirty="0">
                <a:solidFill>
                  <a:srgbClr val="00FF00"/>
                </a:solidFill>
              </a:rPr>
              <a:t>focus</a:t>
            </a:r>
            <a:r>
              <a:rPr lang="en-US" altLang="en-US" sz="2600" dirty="0">
                <a:solidFill>
                  <a:schemeClr val="bg1"/>
                </a:solidFill>
              </a:rPr>
              <a:t> in order to move </a:t>
            </a:r>
            <a:r>
              <a:rPr lang="en-US" altLang="en-US" sz="2600" dirty="0">
                <a:solidFill>
                  <a:srgbClr val="00FF00"/>
                </a:solidFill>
              </a:rPr>
              <a:t>forward</a:t>
            </a:r>
            <a:r>
              <a:rPr lang="en-US" altLang="en-US" sz="2600" dirty="0">
                <a:solidFill>
                  <a:schemeClr val="bg1"/>
                </a:solidFill>
              </a:rPr>
              <a:t> as a person or as a people.” </a:t>
            </a:r>
            <a:r>
              <a:rPr lang="en-US" altLang="en-US" sz="1400" dirty="0">
                <a:solidFill>
                  <a:schemeClr val="bg1"/>
                </a:solidFill>
              </a:rPr>
              <a:t>(Teachings of Spencer W. Kimball, p.176)</a:t>
            </a:r>
          </a:p>
        </p:txBody>
      </p:sp>
      <p:sp>
        <p:nvSpPr>
          <p:cNvPr id="28" name="TextBox 27">
            <a:extLst>
              <a:ext uri="{FF2B5EF4-FFF2-40B4-BE49-F238E27FC236}">
                <a16:creationId xmlns:a16="http://schemas.microsoft.com/office/drawing/2014/main" id="{EB6D084C-7EF0-4C04-AFBC-C17F35AE0D23}"/>
              </a:ext>
            </a:extLst>
          </p:cNvPr>
          <p:cNvSpPr txBox="1">
            <a:spLocks noChangeArrowheads="1"/>
          </p:cNvSpPr>
          <p:nvPr/>
        </p:nvSpPr>
        <p:spPr bwMode="auto">
          <a:xfrm>
            <a:off x="0" y="5982725"/>
            <a:ext cx="12191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dirty="0">
                <a:solidFill>
                  <a:srgbClr val="FFFF00"/>
                </a:solidFill>
              </a:rPr>
              <a:t>What then do we need to do to move forward?</a:t>
            </a:r>
          </a:p>
        </p:txBody>
      </p:sp>
    </p:spTree>
    <p:extLst>
      <p:ext uri="{BB962C8B-B14F-4D97-AF65-F5344CB8AC3E}">
        <p14:creationId xmlns:p14="http://schemas.microsoft.com/office/powerpoint/2010/main" val="4032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13</a:t>
            </a:fld>
            <a:endParaRPr lang="en-US" dirty="0"/>
          </a:p>
        </p:txBody>
      </p:sp>
      <p:sp>
        <p:nvSpPr>
          <p:cNvPr id="25" name="TextBox 1">
            <a:extLst>
              <a:ext uri="{FF2B5EF4-FFF2-40B4-BE49-F238E27FC236}">
                <a16:creationId xmlns:a16="http://schemas.microsoft.com/office/drawing/2014/main" id="{8975E364-1089-4A52-96CA-B481A8A0851E}"/>
              </a:ext>
            </a:extLst>
          </p:cNvPr>
          <p:cNvSpPr txBox="1">
            <a:spLocks noChangeArrowheads="1"/>
          </p:cNvSpPr>
          <p:nvPr/>
        </p:nvSpPr>
        <p:spPr bwMode="auto">
          <a:xfrm>
            <a:off x="123644" y="1447800"/>
            <a:ext cx="119705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rgbClr val="00FF00"/>
                </a:solidFill>
              </a:rPr>
              <a:t>President Harold B. Lee: </a:t>
            </a:r>
            <a:r>
              <a:rPr lang="en-US" altLang="en-US" sz="2800" dirty="0">
                <a:solidFill>
                  <a:schemeClr val="bg1"/>
                </a:solidFill>
              </a:rPr>
              <a:t>“We would remind you that the acquiring of knowledge by faith is no easy road to learning. It demands strenuous effort and a continual striving by faith. … In short, learning by faith is no task for a lazy man [or woman]. Someone has said, in effect, that such a process requires the bending of the whole soul, the calling up of the depths of the human mind and linking it with God.” </a:t>
            </a:r>
            <a:r>
              <a:rPr lang="en-US" altLang="en-US" sz="1400" dirty="0">
                <a:solidFill>
                  <a:schemeClr val="bg1"/>
                </a:solidFill>
              </a:rPr>
              <a:t>(The Teachings of Harold B. Lee, p.331)</a:t>
            </a:r>
          </a:p>
        </p:txBody>
      </p:sp>
      <p:sp>
        <p:nvSpPr>
          <p:cNvPr id="8" name="Text Box 8">
            <a:extLst>
              <a:ext uri="{FF2B5EF4-FFF2-40B4-BE49-F238E27FC236}">
                <a16:creationId xmlns:a16="http://schemas.microsoft.com/office/drawing/2014/main" id="{09B0BE21-5617-41DC-B4EB-ECECC7E26869}"/>
              </a:ext>
            </a:extLst>
          </p:cNvPr>
          <p:cNvSpPr txBox="1">
            <a:spLocks noChangeArrowheads="1"/>
          </p:cNvSpPr>
          <p:nvPr/>
        </p:nvSpPr>
        <p:spPr bwMode="auto">
          <a:xfrm>
            <a:off x="123644" y="4382631"/>
            <a:ext cx="118397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Tx/>
              <a:buNone/>
            </a:pPr>
            <a:r>
              <a:rPr lang="en-US" altLang="en-US" sz="2800" b="1" dirty="0">
                <a:solidFill>
                  <a:srgbClr val="00FF00"/>
                </a:solidFill>
              </a:rPr>
              <a:t>President Brigham Young </a:t>
            </a:r>
            <a:r>
              <a:rPr lang="en-US" altLang="en-US" sz="2800" dirty="0">
                <a:solidFill>
                  <a:srgbClr val="00FF00"/>
                </a:solidFill>
              </a:rPr>
              <a:t>(On Becoming Profound Theologians): </a:t>
            </a:r>
          </a:p>
          <a:p>
            <a:pPr algn="just" eaLnBrk="1" hangingPunct="1">
              <a:spcBef>
                <a:spcPct val="0"/>
              </a:spcBef>
              <a:buFontTx/>
              <a:buNone/>
            </a:pPr>
            <a:r>
              <a:rPr lang="en-US" altLang="en-US" sz="2800" dirty="0">
                <a:solidFill>
                  <a:schemeClr val="bg1"/>
                </a:solidFill>
              </a:rPr>
              <a:t>“We want every branch of </a:t>
            </a:r>
            <a:r>
              <a:rPr lang="en-US" altLang="en-US" sz="2800" dirty="0">
                <a:solidFill>
                  <a:srgbClr val="00FF00"/>
                </a:solidFill>
              </a:rPr>
              <a:t>science</a:t>
            </a:r>
            <a:r>
              <a:rPr lang="en-US" altLang="en-US" sz="2800" dirty="0">
                <a:solidFill>
                  <a:schemeClr val="bg1"/>
                </a:solidFill>
              </a:rPr>
              <a:t> taught in this place that is taught in the world. But our favorite study is that branch which particularly belongs to the Elders of Israel—namely, </a:t>
            </a:r>
            <a:r>
              <a:rPr lang="en-US" altLang="en-US" sz="2800" dirty="0">
                <a:solidFill>
                  <a:srgbClr val="00FF00"/>
                </a:solidFill>
              </a:rPr>
              <a:t>theology</a:t>
            </a:r>
            <a:r>
              <a:rPr lang="en-US" altLang="en-US" sz="2800" dirty="0">
                <a:solidFill>
                  <a:schemeClr val="bg1"/>
                </a:solidFill>
              </a:rPr>
              <a:t>. Every Elder should become a </a:t>
            </a:r>
            <a:r>
              <a:rPr lang="en-US" altLang="en-US" sz="2800" dirty="0">
                <a:solidFill>
                  <a:srgbClr val="00FF00"/>
                </a:solidFill>
              </a:rPr>
              <a:t>profound theologian</a:t>
            </a:r>
            <a:r>
              <a:rPr lang="en-US" altLang="en-US" sz="2800" dirty="0">
                <a:solidFill>
                  <a:schemeClr val="bg1"/>
                </a:solidFill>
              </a:rPr>
              <a:t>—should understand this branch better than all the world.” </a:t>
            </a:r>
            <a:r>
              <a:rPr lang="en-US" altLang="en-US" sz="1400" dirty="0">
                <a:solidFill>
                  <a:schemeClr val="bg1"/>
                </a:solidFill>
              </a:rPr>
              <a:t>(JD 6:317)</a:t>
            </a:r>
          </a:p>
        </p:txBody>
      </p:sp>
      <p:sp>
        <p:nvSpPr>
          <p:cNvPr id="9" name="TextBox 1">
            <a:extLst>
              <a:ext uri="{FF2B5EF4-FFF2-40B4-BE49-F238E27FC236}">
                <a16:creationId xmlns:a16="http://schemas.microsoft.com/office/drawing/2014/main" id="{34966F6D-F274-493E-8E34-9F98E1F26F54}"/>
              </a:ext>
            </a:extLst>
          </p:cNvPr>
          <p:cNvSpPr txBox="1">
            <a:spLocks noChangeArrowheads="1"/>
          </p:cNvSpPr>
          <p:nvPr/>
        </p:nvSpPr>
        <p:spPr bwMode="auto">
          <a:xfrm>
            <a:off x="0" y="0"/>
            <a:ext cx="12192000" cy="1015663"/>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buClr>
                <a:srgbClr val="FF0000"/>
              </a:buClr>
              <a:defRPr/>
            </a:pPr>
            <a:r>
              <a:rPr lang="en-US" sz="6000" dirty="0">
                <a:solidFill>
                  <a:srgbClr val="FFFF00"/>
                </a:solidFill>
                <a:effectLst>
                  <a:outerShdw blurRad="38100" dist="38100" dir="2700000" algn="tl">
                    <a:srgbClr val="000000">
                      <a:alpha val="43137"/>
                    </a:srgbClr>
                  </a:outerShdw>
                </a:effectLst>
                <a:latin typeface="Calibri" pitchFamily="34" charset="0"/>
                <a:cs typeface="+mn-cs"/>
              </a:rPr>
              <a:t>Prerequisite 1: </a:t>
            </a:r>
            <a:r>
              <a:rPr lang="en-US" sz="6000" dirty="0">
                <a:solidFill>
                  <a:srgbClr val="00FF00"/>
                </a:solidFill>
                <a:effectLst>
                  <a:outerShdw blurRad="38100" dist="38100" dir="2700000" algn="tl">
                    <a:srgbClr val="000000">
                      <a:alpha val="43137"/>
                    </a:srgbClr>
                  </a:outerShdw>
                </a:effectLst>
                <a:latin typeface="Calibri" pitchFamily="34" charset="0"/>
                <a:cs typeface="+mn-cs"/>
              </a:rPr>
              <a:t>Truth Seekers</a:t>
            </a:r>
            <a:r>
              <a:rPr lang="en-US" sz="6000" dirty="0">
                <a:solidFill>
                  <a:schemeClr val="bg1"/>
                </a:solidFill>
                <a:effectLst>
                  <a:outerShdw blurRad="38100" dist="38100" dir="2700000" algn="tl">
                    <a:srgbClr val="000000">
                      <a:alpha val="43137"/>
                    </a:srgbClr>
                  </a:outerShdw>
                </a:effectLst>
                <a:latin typeface="Calibri" pitchFamily="34" charset="0"/>
                <a:cs typeface="+mn-cs"/>
              </a:rPr>
              <a:t> </a:t>
            </a:r>
            <a:r>
              <a:rPr lang="en-US" sz="2000" dirty="0">
                <a:solidFill>
                  <a:schemeClr val="bg1"/>
                </a:solidFill>
                <a:effectLst>
                  <a:outerShdw blurRad="38100" dist="38100" dir="2700000" algn="tl">
                    <a:srgbClr val="000000">
                      <a:alpha val="43137"/>
                    </a:srgbClr>
                  </a:outerShdw>
                </a:effectLst>
                <a:latin typeface="Calibri" pitchFamily="34" charset="0"/>
                <a:cs typeface="+mn-cs"/>
              </a:rPr>
              <a:t>(buckle up…)</a:t>
            </a:r>
          </a:p>
        </p:txBody>
      </p:sp>
    </p:spTree>
    <p:extLst>
      <p:ext uri="{BB962C8B-B14F-4D97-AF65-F5344CB8AC3E}">
        <p14:creationId xmlns:p14="http://schemas.microsoft.com/office/powerpoint/2010/main" val="3878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14</a:t>
            </a:fld>
            <a:endParaRPr lang="en-US" dirty="0"/>
          </a:p>
        </p:txBody>
      </p:sp>
      <p:sp>
        <p:nvSpPr>
          <p:cNvPr id="45" name="TextBox 44">
            <a:extLst>
              <a:ext uri="{FF2B5EF4-FFF2-40B4-BE49-F238E27FC236}">
                <a16:creationId xmlns:a16="http://schemas.microsoft.com/office/drawing/2014/main" id="{6BE6EF66-BADF-49A3-90F3-691C5E4CC194}"/>
              </a:ext>
            </a:extLst>
          </p:cNvPr>
          <p:cNvSpPr txBox="1"/>
          <p:nvPr/>
        </p:nvSpPr>
        <p:spPr>
          <a:xfrm>
            <a:off x="0" y="0"/>
            <a:ext cx="12191357" cy="1569660"/>
          </a:xfrm>
          <a:prstGeom prst="rect">
            <a:avLst/>
          </a:prstGeom>
          <a:noFill/>
        </p:spPr>
        <p:txBody>
          <a:bodyPr wrap="square">
            <a:spAutoFit/>
          </a:bodyPr>
          <a:lstStyle/>
          <a:p>
            <a:pPr algn="ctr">
              <a:defRPr/>
            </a:pPr>
            <a:r>
              <a:rPr lang="en-US" sz="4800" dirty="0">
                <a:solidFill>
                  <a:srgbClr val="00FF00"/>
                </a:solidFill>
                <a:latin typeface="+mn-lt"/>
                <a:cs typeface="Arial" charset="0"/>
              </a:rPr>
              <a:t>A Heightened Awareness of </a:t>
            </a:r>
          </a:p>
          <a:p>
            <a:pPr algn="ctr">
              <a:defRPr/>
            </a:pPr>
            <a:r>
              <a:rPr lang="en-US" sz="4800" dirty="0">
                <a:solidFill>
                  <a:srgbClr val="FF0000"/>
                </a:solidFill>
                <a:latin typeface="+mn-lt"/>
                <a:cs typeface="Arial" charset="0"/>
              </a:rPr>
              <a:t>False Traditions and Teachings</a:t>
            </a:r>
          </a:p>
        </p:txBody>
      </p:sp>
      <p:sp>
        <p:nvSpPr>
          <p:cNvPr id="47" name="TextBox 46">
            <a:extLst>
              <a:ext uri="{FF2B5EF4-FFF2-40B4-BE49-F238E27FC236}">
                <a16:creationId xmlns:a16="http://schemas.microsoft.com/office/drawing/2014/main" id="{2FCD1C3A-B241-4E2F-B9F0-5EE36651749F}"/>
              </a:ext>
            </a:extLst>
          </p:cNvPr>
          <p:cNvSpPr txBox="1"/>
          <p:nvPr/>
        </p:nvSpPr>
        <p:spPr>
          <a:xfrm>
            <a:off x="304800" y="3445930"/>
            <a:ext cx="11660258" cy="1538883"/>
          </a:xfrm>
          <a:prstGeom prst="rect">
            <a:avLst/>
          </a:prstGeom>
          <a:noFill/>
        </p:spPr>
        <p:txBody>
          <a:bodyPr wrap="square">
            <a:spAutoFit/>
          </a:bodyPr>
          <a:lstStyle/>
          <a:p>
            <a:pPr>
              <a:defRPr/>
            </a:pPr>
            <a:r>
              <a:rPr lang="en-US" sz="2600" b="1" dirty="0">
                <a:solidFill>
                  <a:srgbClr val="00FF00"/>
                </a:solidFill>
                <a:latin typeface="+mn-lt"/>
                <a:cs typeface="Arial" charset="0"/>
              </a:rPr>
              <a:t>Elder George Q. Cannon: </a:t>
            </a:r>
            <a:r>
              <a:rPr lang="en-US" sz="2600" dirty="0">
                <a:solidFill>
                  <a:schemeClr val="bg1"/>
                </a:solidFill>
                <a:latin typeface="+mn-lt"/>
                <a:cs typeface="Arial" charset="0"/>
              </a:rPr>
              <a:t>“The Latter-day Saints are in many respects like other people who are not Latter-day Saints. </a:t>
            </a:r>
            <a:r>
              <a:rPr lang="en-US" sz="2600" dirty="0">
                <a:solidFill>
                  <a:srgbClr val="FF0000"/>
                </a:solidFill>
                <a:latin typeface="+mn-lt"/>
                <a:cs typeface="Arial" charset="0"/>
              </a:rPr>
              <a:t>We are apt to entertain views which are not very correct,</a:t>
            </a:r>
            <a:r>
              <a:rPr lang="en-US" sz="2600" dirty="0">
                <a:solidFill>
                  <a:srgbClr val="00FF00"/>
                </a:solidFill>
                <a:latin typeface="+mn-lt"/>
                <a:cs typeface="Arial" charset="0"/>
              </a:rPr>
              <a:t> </a:t>
            </a:r>
            <a:r>
              <a:rPr lang="en-US" sz="2600" dirty="0">
                <a:solidFill>
                  <a:schemeClr val="bg1"/>
                </a:solidFill>
                <a:latin typeface="+mn-lt"/>
                <a:cs typeface="Arial" charset="0"/>
              </a:rPr>
              <a:t>and which may be the result of our </a:t>
            </a:r>
            <a:r>
              <a:rPr lang="en-US" sz="2600" dirty="0">
                <a:solidFill>
                  <a:srgbClr val="FF0000"/>
                </a:solidFill>
                <a:latin typeface="+mn-lt"/>
                <a:cs typeface="Arial" charset="0"/>
              </a:rPr>
              <a:t>traditions</a:t>
            </a:r>
            <a:r>
              <a:rPr lang="en-US" sz="2600" dirty="0">
                <a:solidFill>
                  <a:schemeClr val="bg1"/>
                </a:solidFill>
                <a:latin typeface="+mn-lt"/>
                <a:cs typeface="Arial" charset="0"/>
              </a:rPr>
              <a:t> and </a:t>
            </a:r>
            <a:r>
              <a:rPr lang="en-US" sz="2600" dirty="0">
                <a:solidFill>
                  <a:srgbClr val="FF0000"/>
                </a:solidFill>
                <a:latin typeface="+mn-lt"/>
                <a:cs typeface="Arial" charset="0"/>
              </a:rPr>
              <a:t>preconceived</a:t>
            </a:r>
            <a:r>
              <a:rPr lang="en-US" sz="2600" dirty="0">
                <a:solidFill>
                  <a:schemeClr val="bg1"/>
                </a:solidFill>
                <a:latin typeface="+mn-lt"/>
                <a:cs typeface="Arial" charset="0"/>
              </a:rPr>
              <a:t> ideas.” </a:t>
            </a:r>
            <a:r>
              <a:rPr lang="en-US" sz="1400" dirty="0">
                <a:solidFill>
                  <a:schemeClr val="bg1"/>
                </a:solidFill>
                <a:latin typeface="+mn-lt"/>
                <a:cs typeface="Arial" charset="0"/>
              </a:rPr>
              <a:t>(JD 21:264)</a:t>
            </a:r>
          </a:p>
        </p:txBody>
      </p:sp>
      <p:sp>
        <p:nvSpPr>
          <p:cNvPr id="48" name="TextBox 47">
            <a:extLst>
              <a:ext uri="{FF2B5EF4-FFF2-40B4-BE49-F238E27FC236}">
                <a16:creationId xmlns:a16="http://schemas.microsoft.com/office/drawing/2014/main" id="{8211428B-F254-426A-A8DB-E9EF7DB5E20B}"/>
              </a:ext>
            </a:extLst>
          </p:cNvPr>
          <p:cNvSpPr txBox="1"/>
          <p:nvPr/>
        </p:nvSpPr>
        <p:spPr>
          <a:xfrm>
            <a:off x="304800" y="1693330"/>
            <a:ext cx="11676525" cy="1538883"/>
          </a:xfrm>
          <a:prstGeom prst="rect">
            <a:avLst/>
          </a:prstGeom>
          <a:noFill/>
        </p:spPr>
        <p:txBody>
          <a:bodyPr wrap="square">
            <a:spAutoFit/>
          </a:bodyPr>
          <a:lstStyle/>
          <a:p>
            <a:pPr>
              <a:defRPr/>
            </a:pPr>
            <a:r>
              <a:rPr lang="en-US" sz="2600" b="1" dirty="0">
                <a:solidFill>
                  <a:srgbClr val="00FF00"/>
                </a:solidFill>
                <a:latin typeface="+mn-lt"/>
                <a:cs typeface="Arial" charset="0"/>
              </a:rPr>
              <a:t>Elder Bruce R. McConkie: </a:t>
            </a:r>
            <a:r>
              <a:rPr lang="en-US" sz="2600" dirty="0">
                <a:solidFill>
                  <a:schemeClr val="bg1"/>
                </a:solidFill>
                <a:latin typeface="+mn-lt"/>
                <a:cs typeface="Arial" charset="0"/>
              </a:rPr>
              <a:t>“I do not know all of the providences of the Lord, but I do know that he permits </a:t>
            </a:r>
            <a:r>
              <a:rPr lang="en-US" sz="2600" dirty="0">
                <a:solidFill>
                  <a:srgbClr val="FF0000"/>
                </a:solidFill>
                <a:latin typeface="+mn-lt"/>
                <a:cs typeface="Arial" charset="0"/>
              </a:rPr>
              <a:t>false doctrine </a:t>
            </a:r>
            <a:r>
              <a:rPr lang="en-US" sz="2600" dirty="0">
                <a:solidFill>
                  <a:schemeClr val="bg1"/>
                </a:solidFill>
                <a:latin typeface="+mn-lt"/>
                <a:cs typeface="Arial" charset="0"/>
              </a:rPr>
              <a:t>to be taught </a:t>
            </a:r>
            <a:r>
              <a:rPr lang="en-US" sz="2600" dirty="0">
                <a:solidFill>
                  <a:srgbClr val="FFFF00"/>
                </a:solidFill>
                <a:latin typeface="+mn-lt"/>
                <a:cs typeface="Arial" charset="0"/>
              </a:rPr>
              <a:t>in and out of the Church </a:t>
            </a:r>
            <a:r>
              <a:rPr lang="en-US" sz="2600" dirty="0">
                <a:solidFill>
                  <a:schemeClr val="bg1"/>
                </a:solidFill>
                <a:latin typeface="+mn-lt"/>
                <a:cs typeface="Arial" charset="0"/>
              </a:rPr>
              <a:t>and that such teaching is part of the sifting process of mortality.” </a:t>
            </a:r>
          </a:p>
          <a:p>
            <a:pPr>
              <a:defRPr/>
            </a:pPr>
            <a:r>
              <a:rPr lang="en-US" sz="1400" dirty="0">
                <a:solidFill>
                  <a:schemeClr val="bg1"/>
                </a:solidFill>
                <a:latin typeface="+mn-lt"/>
                <a:cs typeface="Arial" charset="0"/>
              </a:rPr>
              <a:t>(Letter to Professor Eugene England, p7, Feb 19, 1981)</a:t>
            </a:r>
          </a:p>
        </p:txBody>
      </p:sp>
      <p:sp>
        <p:nvSpPr>
          <p:cNvPr id="51" name="Rectangle 50">
            <a:extLst>
              <a:ext uri="{FF2B5EF4-FFF2-40B4-BE49-F238E27FC236}">
                <a16:creationId xmlns:a16="http://schemas.microsoft.com/office/drawing/2014/main" id="{809A8002-A429-4C80-BFD2-C8FC8399078A}"/>
              </a:ext>
            </a:extLst>
          </p:cNvPr>
          <p:cNvSpPr/>
          <p:nvPr/>
        </p:nvSpPr>
        <p:spPr>
          <a:xfrm>
            <a:off x="304800" y="5198530"/>
            <a:ext cx="11667107" cy="1292662"/>
          </a:xfrm>
          <a:prstGeom prst="rect">
            <a:avLst/>
          </a:prstGeom>
        </p:spPr>
        <p:txBody>
          <a:bodyPr wrap="square">
            <a:spAutoFit/>
          </a:bodyPr>
          <a:lstStyle/>
          <a:p>
            <a:r>
              <a:rPr lang="en-US" sz="2600" b="1" dirty="0">
                <a:solidFill>
                  <a:srgbClr val="00FF00"/>
                </a:solidFill>
                <a:latin typeface="+mn-lt"/>
              </a:rPr>
              <a:t>Joseph Smith: </a:t>
            </a:r>
            <a:r>
              <a:rPr lang="en-US" sz="2600" dirty="0">
                <a:solidFill>
                  <a:schemeClr val="bg1"/>
                </a:solidFill>
                <a:latin typeface="+mn-lt"/>
              </a:rPr>
              <a:t>“We would wish the Saints to understand that when they come here, they must not </a:t>
            </a:r>
            <a:r>
              <a:rPr lang="en-US" sz="2600" dirty="0">
                <a:solidFill>
                  <a:srgbClr val="FF0000"/>
                </a:solidFill>
                <a:latin typeface="+mn-lt"/>
              </a:rPr>
              <a:t>expect perfection</a:t>
            </a:r>
            <a:r>
              <a:rPr lang="en-US" sz="2600" dirty="0">
                <a:solidFill>
                  <a:schemeClr val="bg1"/>
                </a:solidFill>
                <a:latin typeface="+mn-lt"/>
              </a:rPr>
              <a:t>, or that all will be harmony, peace, and love; if they indulge these ideas, they will undoubtedly be </a:t>
            </a:r>
            <a:r>
              <a:rPr lang="en-US" sz="2600" dirty="0">
                <a:solidFill>
                  <a:srgbClr val="FF0000"/>
                </a:solidFill>
                <a:latin typeface="+mn-lt"/>
              </a:rPr>
              <a:t>deceived</a:t>
            </a:r>
            <a:r>
              <a:rPr lang="en-US" sz="2600" dirty="0">
                <a:solidFill>
                  <a:schemeClr val="bg1"/>
                </a:solidFill>
                <a:latin typeface="+mn-lt"/>
              </a:rPr>
              <a:t>...” </a:t>
            </a:r>
            <a:r>
              <a:rPr lang="en-US" sz="1400" dirty="0">
                <a:solidFill>
                  <a:schemeClr val="bg1"/>
                </a:solidFill>
                <a:latin typeface="+mn-lt"/>
              </a:rPr>
              <a:t>(History of the Church, 4:272)</a:t>
            </a:r>
          </a:p>
        </p:txBody>
      </p:sp>
    </p:spTree>
    <p:extLst>
      <p:ext uri="{BB962C8B-B14F-4D97-AF65-F5344CB8AC3E}">
        <p14:creationId xmlns:p14="http://schemas.microsoft.com/office/powerpoint/2010/main" val="247272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2</a:t>
            </a:fld>
            <a:endParaRPr lang="en-US" dirty="0"/>
          </a:p>
        </p:txBody>
      </p:sp>
      <p:sp>
        <p:nvSpPr>
          <p:cNvPr id="8" name="Snip Same Side Corner Rectangle 4">
            <a:extLst>
              <a:ext uri="{FF2B5EF4-FFF2-40B4-BE49-F238E27FC236}">
                <a16:creationId xmlns:a16="http://schemas.microsoft.com/office/drawing/2014/main" id="{55E97BB8-ED41-4715-8283-53A6565CF22B}"/>
              </a:ext>
            </a:extLst>
          </p:cNvPr>
          <p:cNvSpPr/>
          <p:nvPr/>
        </p:nvSpPr>
        <p:spPr>
          <a:xfrm>
            <a:off x="304800" y="1251862"/>
            <a:ext cx="2133600" cy="5105400"/>
          </a:xfrm>
          <a:prstGeom prst="snip2SameRect">
            <a:avLst/>
          </a:prstGeom>
          <a:solidFill>
            <a:srgbClr val="234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a:extLst>
              <a:ext uri="{FF2B5EF4-FFF2-40B4-BE49-F238E27FC236}">
                <a16:creationId xmlns:a16="http://schemas.microsoft.com/office/drawing/2014/main" id="{4B079EC5-EECC-4099-AFD0-3AC4B33BE7A1}"/>
              </a:ext>
            </a:extLst>
          </p:cNvPr>
          <p:cNvSpPr/>
          <p:nvPr/>
        </p:nvSpPr>
        <p:spPr>
          <a:xfrm>
            <a:off x="561975" y="1445537"/>
            <a:ext cx="1600200" cy="15240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a16="http://schemas.microsoft.com/office/drawing/2014/main" id="{5D205D85-DFD3-4AD0-B862-94BF52BD8684}"/>
              </a:ext>
            </a:extLst>
          </p:cNvPr>
          <p:cNvSpPr/>
          <p:nvPr/>
        </p:nvSpPr>
        <p:spPr>
          <a:xfrm>
            <a:off x="574675" y="3074312"/>
            <a:ext cx="1600200" cy="1524000"/>
          </a:xfrm>
          <a:prstGeom prst="ellipse">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a:extLst>
              <a:ext uri="{FF2B5EF4-FFF2-40B4-BE49-F238E27FC236}">
                <a16:creationId xmlns:a16="http://schemas.microsoft.com/office/drawing/2014/main" id="{3F34FDB1-7044-4D66-BE27-012AC7083C3B}"/>
              </a:ext>
            </a:extLst>
          </p:cNvPr>
          <p:cNvSpPr/>
          <p:nvPr/>
        </p:nvSpPr>
        <p:spPr>
          <a:xfrm>
            <a:off x="574675" y="4722137"/>
            <a:ext cx="1600200" cy="1524000"/>
          </a:xfrm>
          <a:prstGeom prst="ellipse">
            <a:avLst/>
          </a:prstGeom>
          <a:solidFill>
            <a:srgbClr val="00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xtBox 11">
            <a:extLst>
              <a:ext uri="{FF2B5EF4-FFF2-40B4-BE49-F238E27FC236}">
                <a16:creationId xmlns:a16="http://schemas.microsoft.com/office/drawing/2014/main" id="{4F30439F-BA64-4480-8BFA-F5E77A634F29}"/>
              </a:ext>
            </a:extLst>
          </p:cNvPr>
          <p:cNvSpPr txBox="1"/>
          <p:nvPr/>
        </p:nvSpPr>
        <p:spPr>
          <a:xfrm>
            <a:off x="304800" y="1909087"/>
            <a:ext cx="2114550" cy="523875"/>
          </a:xfrm>
          <a:prstGeom prst="rect">
            <a:avLst/>
          </a:prstGeom>
          <a:noFill/>
        </p:spPr>
        <p:txBody>
          <a:bodyPr>
            <a:spAutoFit/>
          </a:bodyPr>
          <a:lstStyle/>
          <a:p>
            <a:pPr algn="ctr" eaLnBrk="1" hangingPunct="1">
              <a:defRPr/>
            </a:pPr>
            <a:r>
              <a:rPr lang="en-US" sz="2800" b="1" dirty="0">
                <a:latin typeface="+mn-lt"/>
                <a:cs typeface="Arial" charset="0"/>
              </a:rPr>
              <a:t>STOP</a:t>
            </a:r>
          </a:p>
        </p:txBody>
      </p:sp>
      <p:sp>
        <p:nvSpPr>
          <p:cNvPr id="13" name="TextBox 12">
            <a:extLst>
              <a:ext uri="{FF2B5EF4-FFF2-40B4-BE49-F238E27FC236}">
                <a16:creationId xmlns:a16="http://schemas.microsoft.com/office/drawing/2014/main" id="{543AD5CD-4CF1-4819-BF77-411C4010E807}"/>
              </a:ext>
            </a:extLst>
          </p:cNvPr>
          <p:cNvSpPr txBox="1"/>
          <p:nvPr/>
        </p:nvSpPr>
        <p:spPr>
          <a:xfrm>
            <a:off x="304800" y="3547387"/>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14" name="TextBox 13">
            <a:extLst>
              <a:ext uri="{FF2B5EF4-FFF2-40B4-BE49-F238E27FC236}">
                <a16:creationId xmlns:a16="http://schemas.microsoft.com/office/drawing/2014/main" id="{03DA0F74-3EF0-47C6-9E6F-97480AF3B6BC}"/>
              </a:ext>
            </a:extLst>
          </p:cNvPr>
          <p:cNvSpPr txBox="1"/>
          <p:nvPr/>
        </p:nvSpPr>
        <p:spPr>
          <a:xfrm>
            <a:off x="304800" y="5212675"/>
            <a:ext cx="2133600" cy="523875"/>
          </a:xfrm>
          <a:prstGeom prst="rect">
            <a:avLst/>
          </a:prstGeom>
          <a:noFill/>
        </p:spPr>
        <p:txBody>
          <a:bodyPr>
            <a:spAutoFit/>
          </a:bodyPr>
          <a:lstStyle/>
          <a:p>
            <a:pPr algn="ctr" eaLnBrk="1" hangingPunct="1">
              <a:defRPr/>
            </a:pPr>
            <a:r>
              <a:rPr lang="en-US" sz="2800" b="1" dirty="0">
                <a:latin typeface="+mn-lt"/>
                <a:cs typeface="Arial" charset="0"/>
              </a:rPr>
              <a:t>GO</a:t>
            </a:r>
          </a:p>
        </p:txBody>
      </p:sp>
      <p:sp>
        <p:nvSpPr>
          <p:cNvPr id="15" name="TextBox 14">
            <a:extLst>
              <a:ext uri="{FF2B5EF4-FFF2-40B4-BE49-F238E27FC236}">
                <a16:creationId xmlns:a16="http://schemas.microsoft.com/office/drawing/2014/main" id="{58D4F719-1374-4031-A933-5914DA4536B2}"/>
              </a:ext>
            </a:extLst>
          </p:cNvPr>
          <p:cNvSpPr txBox="1"/>
          <p:nvPr/>
        </p:nvSpPr>
        <p:spPr>
          <a:xfrm>
            <a:off x="-13553" y="-156456"/>
            <a:ext cx="12191357" cy="1323439"/>
          </a:xfrm>
          <a:prstGeom prst="rect">
            <a:avLst/>
          </a:prstGeom>
          <a:noFill/>
        </p:spPr>
        <p:txBody>
          <a:bodyPr wrap="square">
            <a:spAutoFit/>
          </a:bodyPr>
          <a:lstStyle/>
          <a:p>
            <a:pPr algn="ctr" eaLnBrk="1" hangingPunct="1">
              <a:defRPr/>
            </a:pPr>
            <a:r>
              <a:rPr lang="en-US" sz="8000" dirty="0">
                <a:solidFill>
                  <a:schemeClr val="bg1"/>
                </a:solidFill>
                <a:latin typeface="+mn-lt"/>
                <a:cs typeface="Arial" charset="0"/>
              </a:rPr>
              <a:t>COURSE COLOR CODE</a:t>
            </a:r>
          </a:p>
        </p:txBody>
      </p:sp>
      <p:sp>
        <p:nvSpPr>
          <p:cNvPr id="16" name="TextBox 14">
            <a:extLst>
              <a:ext uri="{FF2B5EF4-FFF2-40B4-BE49-F238E27FC236}">
                <a16:creationId xmlns:a16="http://schemas.microsoft.com/office/drawing/2014/main" id="{86E32957-C0E2-44A4-AD62-C5BA21FBBDAD}"/>
              </a:ext>
            </a:extLst>
          </p:cNvPr>
          <p:cNvSpPr txBox="1">
            <a:spLocks noChangeArrowheads="1"/>
          </p:cNvSpPr>
          <p:nvPr/>
        </p:nvSpPr>
        <p:spPr bwMode="auto">
          <a:xfrm>
            <a:off x="2676526" y="4990037"/>
            <a:ext cx="95072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dirty="0">
                <a:solidFill>
                  <a:srgbClr val="00FF00"/>
                </a:solidFill>
              </a:rPr>
              <a:t>GREEN:</a:t>
            </a:r>
            <a:r>
              <a:rPr lang="en-US" altLang="en-US" dirty="0">
                <a:solidFill>
                  <a:srgbClr val="00FF00"/>
                </a:solidFill>
              </a:rPr>
              <a:t> “Good to Go.”</a:t>
            </a:r>
            <a:r>
              <a:rPr lang="en-US" altLang="en-US" b="1" dirty="0">
                <a:solidFill>
                  <a:srgbClr val="00FF00"/>
                </a:solidFill>
              </a:rPr>
              <a:t>  </a:t>
            </a:r>
            <a:r>
              <a:rPr lang="en-US" altLang="en-US" dirty="0">
                <a:solidFill>
                  <a:srgbClr val="00FF00"/>
                </a:solidFill>
              </a:rPr>
              <a:t>Correct principles.</a:t>
            </a:r>
          </a:p>
          <a:p>
            <a:pPr eaLnBrk="1" hangingPunct="1">
              <a:spcBef>
                <a:spcPct val="0"/>
              </a:spcBef>
              <a:buFontTx/>
              <a:buNone/>
            </a:pPr>
            <a:r>
              <a:rPr lang="en-US" altLang="en-US" dirty="0">
                <a:solidFill>
                  <a:srgbClr val="00FF00"/>
                </a:solidFill>
              </a:rPr>
              <a:t>Highlighting emphasis of correct ideas.</a:t>
            </a:r>
            <a:endParaRPr lang="en-US" altLang="en-US" dirty="0">
              <a:solidFill>
                <a:srgbClr val="FF0000"/>
              </a:solidFill>
            </a:endParaRPr>
          </a:p>
        </p:txBody>
      </p:sp>
      <p:sp>
        <p:nvSpPr>
          <p:cNvPr id="17" name="TextBox 15">
            <a:extLst>
              <a:ext uri="{FF2B5EF4-FFF2-40B4-BE49-F238E27FC236}">
                <a16:creationId xmlns:a16="http://schemas.microsoft.com/office/drawing/2014/main" id="{BD04BBEF-4419-4F36-A814-3BC0EE304F1E}"/>
              </a:ext>
            </a:extLst>
          </p:cNvPr>
          <p:cNvSpPr txBox="1">
            <a:spLocks noChangeArrowheads="1"/>
          </p:cNvSpPr>
          <p:nvPr/>
        </p:nvSpPr>
        <p:spPr bwMode="auto">
          <a:xfrm>
            <a:off x="2579914" y="3373216"/>
            <a:ext cx="96038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dirty="0">
                <a:solidFill>
                  <a:srgbClr val="FFFF00"/>
                </a:solidFill>
              </a:rPr>
              <a:t>YELLOW:</a:t>
            </a:r>
            <a:r>
              <a:rPr lang="en-US" altLang="en-US" dirty="0">
                <a:solidFill>
                  <a:srgbClr val="FFFF00"/>
                </a:solidFill>
              </a:rPr>
              <a:t> “Caution.” Unknown or mixed premises. </a:t>
            </a:r>
          </a:p>
          <a:p>
            <a:pPr eaLnBrk="1" hangingPunct="1">
              <a:spcBef>
                <a:spcPct val="0"/>
              </a:spcBef>
              <a:buFontTx/>
              <a:buNone/>
            </a:pPr>
            <a:r>
              <a:rPr lang="en-US" altLang="en-US" dirty="0">
                <a:solidFill>
                  <a:srgbClr val="FFFF00"/>
                </a:solidFill>
              </a:rPr>
              <a:t>“I don’t know yet.” or “Some good principles, some bad.”</a:t>
            </a:r>
            <a:endParaRPr lang="en-US" altLang="en-US" dirty="0">
              <a:solidFill>
                <a:srgbClr val="FF0000"/>
              </a:solidFill>
            </a:endParaRPr>
          </a:p>
        </p:txBody>
      </p:sp>
      <p:sp>
        <p:nvSpPr>
          <p:cNvPr id="18" name="TextBox 16">
            <a:extLst>
              <a:ext uri="{FF2B5EF4-FFF2-40B4-BE49-F238E27FC236}">
                <a16:creationId xmlns:a16="http://schemas.microsoft.com/office/drawing/2014/main" id="{F4AF8498-E55C-4FFD-8589-983A85BF7E81}"/>
              </a:ext>
            </a:extLst>
          </p:cNvPr>
          <p:cNvSpPr txBox="1">
            <a:spLocks noChangeArrowheads="1"/>
          </p:cNvSpPr>
          <p:nvPr/>
        </p:nvSpPr>
        <p:spPr bwMode="auto">
          <a:xfrm>
            <a:off x="2587473" y="1734911"/>
            <a:ext cx="96038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dirty="0">
                <a:solidFill>
                  <a:srgbClr val="FF0000"/>
                </a:solidFill>
              </a:rPr>
              <a:t>RED:</a:t>
            </a:r>
            <a:r>
              <a:rPr lang="en-US" altLang="en-US" dirty="0">
                <a:solidFill>
                  <a:srgbClr val="00FF00"/>
                </a:solidFill>
              </a:rPr>
              <a:t> </a:t>
            </a:r>
            <a:r>
              <a:rPr lang="en-US" altLang="en-US" dirty="0">
                <a:solidFill>
                  <a:srgbClr val="FF0000"/>
                </a:solidFill>
              </a:rPr>
              <a:t>“Stop! Danger!” False principles.</a:t>
            </a:r>
          </a:p>
          <a:p>
            <a:pPr eaLnBrk="1" hangingPunct="1">
              <a:spcBef>
                <a:spcPct val="0"/>
              </a:spcBef>
              <a:buFontTx/>
              <a:buNone/>
            </a:pPr>
            <a:r>
              <a:rPr lang="en-US" altLang="en-US" dirty="0">
                <a:solidFill>
                  <a:srgbClr val="FF0000"/>
                </a:solidFill>
              </a:rPr>
              <a:t>Highlighting emphasis of incorrect ideas.</a:t>
            </a:r>
          </a:p>
        </p:txBody>
      </p:sp>
    </p:spTree>
    <p:extLst>
      <p:ext uri="{BB962C8B-B14F-4D97-AF65-F5344CB8AC3E}">
        <p14:creationId xmlns:p14="http://schemas.microsoft.com/office/powerpoint/2010/main" val="303972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3</a:t>
            </a:fld>
            <a:endParaRPr lang="en-US" dirty="0"/>
          </a:p>
        </p:txBody>
      </p:sp>
      <p:sp>
        <p:nvSpPr>
          <p:cNvPr id="15" name="TextBox 14">
            <a:extLst>
              <a:ext uri="{FF2B5EF4-FFF2-40B4-BE49-F238E27FC236}">
                <a16:creationId xmlns:a16="http://schemas.microsoft.com/office/drawing/2014/main" id="{58D4F719-1374-4031-A933-5914DA4536B2}"/>
              </a:ext>
            </a:extLst>
          </p:cNvPr>
          <p:cNvSpPr txBox="1"/>
          <p:nvPr/>
        </p:nvSpPr>
        <p:spPr>
          <a:xfrm>
            <a:off x="643" y="1041737"/>
            <a:ext cx="12191357" cy="1015663"/>
          </a:xfrm>
          <a:prstGeom prst="rect">
            <a:avLst/>
          </a:prstGeom>
          <a:noFill/>
        </p:spPr>
        <p:txBody>
          <a:bodyPr wrap="square">
            <a:spAutoFit/>
          </a:bodyPr>
          <a:lstStyle/>
          <a:p>
            <a:pPr algn="ctr" eaLnBrk="1" hangingPunct="1">
              <a:defRPr/>
            </a:pPr>
            <a:r>
              <a:rPr lang="en-US" sz="6000" dirty="0">
                <a:solidFill>
                  <a:srgbClr val="FFFF00"/>
                </a:solidFill>
                <a:latin typeface="+mn-lt"/>
                <a:cs typeface="Arial" charset="0"/>
              </a:rPr>
              <a:t>Origin </a:t>
            </a:r>
            <a:r>
              <a:rPr lang="en-US" sz="6000">
                <a:solidFill>
                  <a:srgbClr val="FFFF00"/>
                </a:solidFill>
                <a:latin typeface="+mn-lt"/>
                <a:cs typeface="Arial" charset="0"/>
              </a:rPr>
              <a:t>of Eternalism</a:t>
            </a:r>
            <a:endParaRPr lang="en-US" sz="6000" dirty="0">
              <a:solidFill>
                <a:srgbClr val="FFFF00"/>
              </a:solidFill>
              <a:latin typeface="+mn-lt"/>
              <a:cs typeface="Arial" charset="0"/>
            </a:endParaRPr>
          </a:p>
        </p:txBody>
      </p:sp>
      <p:sp>
        <p:nvSpPr>
          <p:cNvPr id="8" name="TextBox 16">
            <a:extLst>
              <a:ext uri="{FF2B5EF4-FFF2-40B4-BE49-F238E27FC236}">
                <a16:creationId xmlns:a16="http://schemas.microsoft.com/office/drawing/2014/main" id="{A67EBDE6-37E1-4479-8D04-3CBF2EB987E2}"/>
              </a:ext>
            </a:extLst>
          </p:cNvPr>
          <p:cNvSpPr txBox="1">
            <a:spLocks noChangeArrowheads="1"/>
          </p:cNvSpPr>
          <p:nvPr/>
        </p:nvSpPr>
        <p:spPr bwMode="auto">
          <a:xfrm>
            <a:off x="274320" y="2057400"/>
            <a:ext cx="116230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600" b="1" dirty="0">
                <a:solidFill>
                  <a:schemeClr val="bg1"/>
                </a:solidFill>
              </a:rPr>
              <a:t>DISCLAIMER: </a:t>
            </a:r>
            <a:r>
              <a:rPr lang="en-US" altLang="en-US" sz="2600" dirty="0">
                <a:solidFill>
                  <a:schemeClr val="bg1"/>
                </a:solidFill>
              </a:rPr>
              <a:t>From the book preface</a:t>
            </a:r>
          </a:p>
        </p:txBody>
      </p:sp>
      <p:sp>
        <p:nvSpPr>
          <p:cNvPr id="9" name="TextBox 16">
            <a:extLst>
              <a:ext uri="{FF2B5EF4-FFF2-40B4-BE49-F238E27FC236}">
                <a16:creationId xmlns:a16="http://schemas.microsoft.com/office/drawing/2014/main" id="{70F3A783-31FF-4744-B57B-2C45C4426DFB}"/>
              </a:ext>
            </a:extLst>
          </p:cNvPr>
          <p:cNvSpPr txBox="1">
            <a:spLocks noChangeArrowheads="1"/>
          </p:cNvSpPr>
          <p:nvPr/>
        </p:nvSpPr>
        <p:spPr bwMode="auto">
          <a:xfrm>
            <a:off x="274320" y="3259991"/>
            <a:ext cx="1170700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600" b="1" dirty="0">
                <a:solidFill>
                  <a:srgbClr val="00CC00"/>
                </a:solidFill>
              </a:rPr>
              <a:t>Elder B.H. Roberts: </a:t>
            </a:r>
            <a:r>
              <a:rPr lang="en-US" altLang="en-US" sz="2600" dirty="0">
                <a:solidFill>
                  <a:schemeClr val="bg1"/>
                </a:solidFill>
              </a:rPr>
              <a:t>“Eternalism is the term I would select as the best descriptive word for New Dispensation </a:t>
            </a:r>
            <a:r>
              <a:rPr lang="en-US" altLang="en-US" sz="2600" dirty="0">
                <a:solidFill>
                  <a:srgbClr val="00FF00"/>
                </a:solidFill>
              </a:rPr>
              <a:t>philosophy</a:t>
            </a:r>
            <a:r>
              <a:rPr lang="en-US" altLang="en-US" sz="2600" dirty="0">
                <a:solidFill>
                  <a:schemeClr val="bg1"/>
                </a:solidFill>
              </a:rPr>
              <a:t>; for that term best represents its concepts: an </a:t>
            </a:r>
            <a:r>
              <a:rPr lang="en-US" altLang="en-US" sz="2600" dirty="0">
                <a:solidFill>
                  <a:srgbClr val="00FF00"/>
                </a:solidFill>
              </a:rPr>
              <a:t>eternal</a:t>
            </a:r>
            <a:r>
              <a:rPr lang="en-US" altLang="en-US" sz="2600" dirty="0">
                <a:solidFill>
                  <a:schemeClr val="bg1"/>
                </a:solidFill>
              </a:rPr>
              <a:t> universe, with no beginning and no end; </a:t>
            </a:r>
            <a:r>
              <a:rPr lang="en-US" altLang="en-US" sz="2600" dirty="0">
                <a:solidFill>
                  <a:srgbClr val="00FF00"/>
                </a:solidFill>
              </a:rPr>
              <a:t>eternal</a:t>
            </a:r>
            <a:r>
              <a:rPr lang="en-US" altLang="en-US" sz="2600" dirty="0">
                <a:solidFill>
                  <a:schemeClr val="bg1"/>
                </a:solidFill>
              </a:rPr>
              <a:t> intelligence, working in </a:t>
            </a:r>
            <a:r>
              <a:rPr lang="en-US" altLang="en-US" sz="2600" dirty="0">
                <a:solidFill>
                  <a:srgbClr val="00FF00"/>
                </a:solidFill>
              </a:rPr>
              <a:t>eternal</a:t>
            </a:r>
            <a:r>
              <a:rPr lang="en-US" altLang="en-US" sz="2600" dirty="0">
                <a:solidFill>
                  <a:schemeClr val="bg1"/>
                </a:solidFill>
              </a:rPr>
              <a:t> duration, without beginning or ending, and without </a:t>
            </a:r>
            <a:r>
              <a:rPr lang="en-US" altLang="en-US" sz="2600" dirty="0" err="1">
                <a:solidFill>
                  <a:schemeClr val="bg1"/>
                </a:solidFill>
              </a:rPr>
              <a:t>ultimates</a:t>
            </a:r>
            <a:r>
              <a:rPr lang="en-US" altLang="en-US" sz="2600" dirty="0">
                <a:solidFill>
                  <a:schemeClr val="bg1"/>
                </a:solidFill>
              </a:rPr>
              <a:t>. And hence </a:t>
            </a:r>
            <a:r>
              <a:rPr lang="en-US" altLang="en-US" sz="2600" dirty="0">
                <a:solidFill>
                  <a:srgbClr val="00FF00"/>
                </a:solidFill>
              </a:rPr>
              <a:t>eternal</a:t>
            </a:r>
            <a:r>
              <a:rPr lang="en-US" altLang="en-US" sz="2600" dirty="0">
                <a:solidFill>
                  <a:schemeClr val="bg1"/>
                </a:solidFill>
              </a:rPr>
              <a:t> progression running parallel with </a:t>
            </a:r>
            <a:r>
              <a:rPr lang="en-US" altLang="en-US" sz="2600" dirty="0">
                <a:solidFill>
                  <a:srgbClr val="00FF00"/>
                </a:solidFill>
              </a:rPr>
              <a:t>eternal</a:t>
            </a:r>
            <a:r>
              <a:rPr lang="en-US" altLang="en-US" sz="2600" dirty="0">
                <a:solidFill>
                  <a:schemeClr val="bg1"/>
                </a:solidFill>
              </a:rPr>
              <a:t> lives; and an </a:t>
            </a:r>
            <a:r>
              <a:rPr lang="en-US" altLang="en-US" sz="2600" dirty="0">
                <a:solidFill>
                  <a:srgbClr val="00FF00"/>
                </a:solidFill>
              </a:rPr>
              <a:t>eternal</a:t>
            </a:r>
            <a:r>
              <a:rPr lang="en-US" altLang="en-US" sz="2600" dirty="0">
                <a:solidFill>
                  <a:schemeClr val="bg1"/>
                </a:solidFill>
              </a:rPr>
              <a:t> or ‘everlasting gospel,’ offering eternal opportunities for righteousness; </a:t>
            </a:r>
            <a:r>
              <a:rPr lang="en-US" altLang="en-US" sz="2600" dirty="0">
                <a:solidFill>
                  <a:srgbClr val="00FF00"/>
                </a:solidFill>
              </a:rPr>
              <a:t>eternal</a:t>
            </a:r>
            <a:r>
              <a:rPr lang="en-US" altLang="en-US" sz="2600" dirty="0">
                <a:solidFill>
                  <a:schemeClr val="bg1"/>
                </a:solidFill>
              </a:rPr>
              <a:t> existence of mercy, justice, wisdom, truth and love; all accompanied by </a:t>
            </a:r>
            <a:r>
              <a:rPr lang="en-US" altLang="en-US" sz="2600" dirty="0">
                <a:solidFill>
                  <a:srgbClr val="00FF00"/>
                </a:solidFill>
              </a:rPr>
              <a:t>eternal</a:t>
            </a:r>
            <a:r>
              <a:rPr lang="en-US" altLang="en-US" sz="2600" dirty="0">
                <a:solidFill>
                  <a:schemeClr val="bg1"/>
                </a:solidFill>
              </a:rPr>
              <a:t> relations, associations, unions, </a:t>
            </a:r>
            <a:r>
              <a:rPr lang="en-US" altLang="en-US" sz="2600" dirty="0">
                <a:solidFill>
                  <a:srgbClr val="00FF00"/>
                </a:solidFill>
              </a:rPr>
              <a:t>eternal</a:t>
            </a:r>
            <a:r>
              <a:rPr lang="en-US" altLang="en-US" sz="2600" dirty="0">
                <a:solidFill>
                  <a:schemeClr val="bg1"/>
                </a:solidFill>
              </a:rPr>
              <a:t> youth and </a:t>
            </a:r>
            <a:r>
              <a:rPr lang="en-US" altLang="en-US" sz="2600" dirty="0">
                <a:solidFill>
                  <a:srgbClr val="00FF00"/>
                </a:solidFill>
              </a:rPr>
              <a:t>eternal glory</a:t>
            </a:r>
            <a:r>
              <a:rPr lang="en-US" altLang="en-US" sz="2600" dirty="0">
                <a:solidFill>
                  <a:schemeClr val="bg1"/>
                </a:solidFill>
              </a:rPr>
              <a:t>!” </a:t>
            </a:r>
            <a:r>
              <a:rPr lang="en-US" altLang="en-US" sz="1400" dirty="0">
                <a:solidFill>
                  <a:schemeClr val="bg1"/>
                </a:solidFill>
              </a:rPr>
              <a:t>(Comprehensive History p. 410-411)</a:t>
            </a:r>
          </a:p>
        </p:txBody>
      </p:sp>
      <p:sp>
        <p:nvSpPr>
          <p:cNvPr id="11" name="TextBox 16">
            <a:extLst>
              <a:ext uri="{FF2B5EF4-FFF2-40B4-BE49-F238E27FC236}">
                <a16:creationId xmlns:a16="http://schemas.microsoft.com/office/drawing/2014/main" id="{5D8931F8-8E61-4374-B525-40599018DF3C}"/>
              </a:ext>
            </a:extLst>
          </p:cNvPr>
          <p:cNvSpPr txBox="1">
            <a:spLocks noChangeArrowheads="1"/>
          </p:cNvSpPr>
          <p:nvPr/>
        </p:nvSpPr>
        <p:spPr bwMode="auto">
          <a:xfrm>
            <a:off x="274319" y="2667000"/>
            <a:ext cx="117070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600" b="1" dirty="0">
                <a:solidFill>
                  <a:schemeClr val="bg1"/>
                </a:solidFill>
              </a:rPr>
              <a:t>ORIGIN: </a:t>
            </a:r>
            <a:r>
              <a:rPr lang="en-US" altLang="en-US" sz="2600" dirty="0">
                <a:solidFill>
                  <a:schemeClr val="bg1"/>
                </a:solidFill>
              </a:rPr>
              <a:t>Adapted from a university philosophy course, based on the following quotes:</a:t>
            </a:r>
          </a:p>
        </p:txBody>
      </p:sp>
      <p:sp>
        <p:nvSpPr>
          <p:cNvPr id="12" name="TextBox 16">
            <a:extLst>
              <a:ext uri="{FF2B5EF4-FFF2-40B4-BE49-F238E27FC236}">
                <a16:creationId xmlns:a16="http://schemas.microsoft.com/office/drawing/2014/main" id="{952C8828-2ED8-4023-AD00-187FB5DC6D55}"/>
              </a:ext>
            </a:extLst>
          </p:cNvPr>
          <p:cNvSpPr txBox="1">
            <a:spLocks noChangeArrowheads="1"/>
          </p:cNvSpPr>
          <p:nvPr/>
        </p:nvSpPr>
        <p:spPr bwMode="auto">
          <a:xfrm>
            <a:off x="14013" y="0"/>
            <a:ext cx="121779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4400" b="1" dirty="0">
                <a:solidFill>
                  <a:schemeClr val="bg1"/>
                </a:solidFill>
              </a:rPr>
              <a:t>www.ChristianEternalism.org </a:t>
            </a:r>
            <a:endParaRPr lang="en-US" altLang="en-US" sz="4400" dirty="0">
              <a:solidFill>
                <a:schemeClr val="bg1"/>
              </a:solidFill>
            </a:endParaRPr>
          </a:p>
        </p:txBody>
      </p:sp>
    </p:spTree>
    <p:extLst>
      <p:ext uri="{BB962C8B-B14F-4D97-AF65-F5344CB8AC3E}">
        <p14:creationId xmlns:p14="http://schemas.microsoft.com/office/powerpoint/2010/main" val="268823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4</a:t>
            </a:fld>
            <a:endParaRPr lang="en-US" dirty="0"/>
          </a:p>
        </p:txBody>
      </p:sp>
      <p:sp>
        <p:nvSpPr>
          <p:cNvPr id="7" name="TextBox 16">
            <a:extLst>
              <a:ext uri="{FF2B5EF4-FFF2-40B4-BE49-F238E27FC236}">
                <a16:creationId xmlns:a16="http://schemas.microsoft.com/office/drawing/2014/main" id="{33A7D467-FF9F-4F6F-BC5D-7B1BCDFAD17C}"/>
              </a:ext>
            </a:extLst>
          </p:cNvPr>
          <p:cNvSpPr txBox="1">
            <a:spLocks noChangeArrowheads="1"/>
          </p:cNvSpPr>
          <p:nvPr/>
        </p:nvSpPr>
        <p:spPr bwMode="auto">
          <a:xfrm>
            <a:off x="274320" y="1331893"/>
            <a:ext cx="117070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b="1" dirty="0">
                <a:solidFill>
                  <a:srgbClr val="00FF00"/>
                </a:solidFill>
              </a:rPr>
              <a:t>Elder </a:t>
            </a:r>
            <a:r>
              <a:rPr lang="en-US" altLang="en-US" sz="2800" b="1" dirty="0" err="1">
                <a:solidFill>
                  <a:srgbClr val="00FF00"/>
                </a:solidFill>
              </a:rPr>
              <a:t>Widtsoe</a:t>
            </a:r>
            <a:r>
              <a:rPr lang="en-US" altLang="en-US" sz="2800" b="1" dirty="0">
                <a:solidFill>
                  <a:srgbClr val="00FF00"/>
                </a:solidFill>
              </a:rPr>
              <a:t>: </a:t>
            </a:r>
            <a:r>
              <a:rPr lang="en-US" altLang="en-US" sz="2800" dirty="0">
                <a:solidFill>
                  <a:schemeClr val="bg1"/>
                </a:solidFill>
              </a:rPr>
              <a:t>“The Gospel may be said to be ‘The </a:t>
            </a:r>
            <a:r>
              <a:rPr lang="en-US" altLang="en-US" sz="2800" dirty="0">
                <a:solidFill>
                  <a:srgbClr val="00FF00"/>
                </a:solidFill>
              </a:rPr>
              <a:t>philosophy of Eternalism</a:t>
            </a:r>
            <a:r>
              <a:rPr lang="en-US" altLang="en-US" sz="2800" dirty="0">
                <a:solidFill>
                  <a:schemeClr val="bg1"/>
                </a:solidFill>
              </a:rPr>
              <a:t>.’ The Gospel is immersed in the ocean of eternity.” </a:t>
            </a:r>
            <a:r>
              <a:rPr lang="en-US" altLang="en-US" sz="1600" dirty="0">
                <a:solidFill>
                  <a:schemeClr val="bg1"/>
                </a:solidFill>
              </a:rPr>
              <a:t>(A Rational Theology, p.86)</a:t>
            </a:r>
          </a:p>
        </p:txBody>
      </p:sp>
      <p:sp>
        <p:nvSpPr>
          <p:cNvPr id="10" name="TextBox 16">
            <a:extLst>
              <a:ext uri="{FF2B5EF4-FFF2-40B4-BE49-F238E27FC236}">
                <a16:creationId xmlns:a16="http://schemas.microsoft.com/office/drawing/2014/main" id="{5B9428F6-3566-4CE5-8903-442AD44B71DB}"/>
              </a:ext>
            </a:extLst>
          </p:cNvPr>
          <p:cNvSpPr txBox="1">
            <a:spLocks noChangeArrowheads="1"/>
          </p:cNvSpPr>
          <p:nvPr/>
        </p:nvSpPr>
        <p:spPr bwMode="auto">
          <a:xfrm>
            <a:off x="274320" y="2667000"/>
            <a:ext cx="1170700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800" b="1" dirty="0">
                <a:solidFill>
                  <a:srgbClr val="00FF00"/>
                </a:solidFill>
              </a:rPr>
              <a:t>Elder Maxwell: </a:t>
            </a:r>
            <a:r>
              <a:rPr lang="en-US" altLang="en-US" sz="2800" dirty="0">
                <a:solidFill>
                  <a:schemeClr val="bg1"/>
                </a:solidFill>
              </a:rPr>
              <a:t>“For the purpose of this brief discussion, </a:t>
            </a:r>
            <a:r>
              <a:rPr lang="en-US" altLang="en-US" sz="2800" dirty="0">
                <a:solidFill>
                  <a:srgbClr val="00FF00"/>
                </a:solidFill>
              </a:rPr>
              <a:t>eternalism</a:t>
            </a:r>
            <a:r>
              <a:rPr lang="en-US" altLang="en-US" sz="2800" dirty="0">
                <a:solidFill>
                  <a:schemeClr val="bg1"/>
                </a:solidFill>
              </a:rPr>
              <a:t> is defined as that view of man and the </a:t>
            </a:r>
            <a:r>
              <a:rPr lang="en-US" altLang="en-US" sz="2800" dirty="0">
                <a:solidFill>
                  <a:srgbClr val="00FF00"/>
                </a:solidFill>
              </a:rPr>
              <a:t>universe</a:t>
            </a:r>
            <a:r>
              <a:rPr lang="en-US" altLang="en-US" sz="2800" dirty="0">
                <a:solidFill>
                  <a:schemeClr val="bg1"/>
                </a:solidFill>
              </a:rPr>
              <a:t> which not only acknowledges, but exults in, the existence of a Heavenly Father. ... Eternalism focuses on the individual and on those </a:t>
            </a:r>
            <a:r>
              <a:rPr lang="en-US" altLang="en-US" sz="2800" dirty="0">
                <a:solidFill>
                  <a:srgbClr val="00FF00"/>
                </a:solidFill>
              </a:rPr>
              <a:t>processes</a:t>
            </a:r>
            <a:r>
              <a:rPr lang="en-US" altLang="en-US" sz="2800" dirty="0">
                <a:solidFill>
                  <a:schemeClr val="bg1"/>
                </a:solidFill>
              </a:rPr>
              <a:t> in which the individual is taught correct </a:t>
            </a:r>
            <a:r>
              <a:rPr lang="en-US" altLang="en-US" sz="2800" dirty="0">
                <a:solidFill>
                  <a:srgbClr val="00FF00"/>
                </a:solidFill>
              </a:rPr>
              <a:t>principles</a:t>
            </a:r>
            <a:r>
              <a:rPr lang="en-US" altLang="en-US" sz="2800" dirty="0">
                <a:solidFill>
                  <a:schemeClr val="bg1"/>
                </a:solidFill>
              </a:rPr>
              <a:t> and then is given optimum opportunity to govern himself… For those who believe we are all going to be around forever, it is both natural and wise to concern ourselves with such questions and also with such principles which are also going to be around forever.” </a:t>
            </a:r>
            <a:r>
              <a:rPr lang="en-US" altLang="en-US" sz="1400" dirty="0">
                <a:solidFill>
                  <a:schemeClr val="bg1"/>
                </a:solidFill>
              </a:rPr>
              <a:t>(Eternalism vs. Secularism, Oct. 1974 Ensign)</a:t>
            </a:r>
          </a:p>
        </p:txBody>
      </p:sp>
      <p:sp>
        <p:nvSpPr>
          <p:cNvPr id="8" name="TextBox 7">
            <a:extLst>
              <a:ext uri="{FF2B5EF4-FFF2-40B4-BE49-F238E27FC236}">
                <a16:creationId xmlns:a16="http://schemas.microsoft.com/office/drawing/2014/main" id="{447AFD44-48FA-426A-8C13-1F5C5673FEED}"/>
              </a:ext>
            </a:extLst>
          </p:cNvPr>
          <p:cNvSpPr txBox="1"/>
          <p:nvPr/>
        </p:nvSpPr>
        <p:spPr>
          <a:xfrm>
            <a:off x="643" y="13627"/>
            <a:ext cx="12191357" cy="1015663"/>
          </a:xfrm>
          <a:prstGeom prst="rect">
            <a:avLst/>
          </a:prstGeom>
          <a:noFill/>
        </p:spPr>
        <p:txBody>
          <a:bodyPr wrap="square">
            <a:spAutoFit/>
          </a:bodyPr>
          <a:lstStyle/>
          <a:p>
            <a:pPr algn="ctr" eaLnBrk="1" hangingPunct="1">
              <a:defRPr/>
            </a:pPr>
            <a:r>
              <a:rPr lang="en-US" sz="6000" dirty="0">
                <a:solidFill>
                  <a:srgbClr val="FFFF00"/>
                </a:solidFill>
                <a:latin typeface="+mn-lt"/>
                <a:cs typeface="Arial" charset="0"/>
              </a:rPr>
              <a:t>Origin of Eternalism</a:t>
            </a:r>
          </a:p>
        </p:txBody>
      </p:sp>
    </p:spTree>
    <p:extLst>
      <p:ext uri="{BB962C8B-B14F-4D97-AF65-F5344CB8AC3E}">
        <p14:creationId xmlns:p14="http://schemas.microsoft.com/office/powerpoint/2010/main" val="308133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dirty="0"/>
              <a:t>©ChristianEternalism.org</a:t>
            </a:r>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5</a:t>
            </a:fld>
            <a:endParaRPr lang="en-US" dirty="0"/>
          </a:p>
        </p:txBody>
      </p:sp>
      <p:sp>
        <p:nvSpPr>
          <p:cNvPr id="12" name="TextBox 11">
            <a:extLst>
              <a:ext uri="{FF2B5EF4-FFF2-40B4-BE49-F238E27FC236}">
                <a16:creationId xmlns:a16="http://schemas.microsoft.com/office/drawing/2014/main" id="{4F30439F-BA64-4480-8BFA-F5E77A634F29}"/>
              </a:ext>
            </a:extLst>
          </p:cNvPr>
          <p:cNvSpPr txBox="1"/>
          <p:nvPr/>
        </p:nvSpPr>
        <p:spPr>
          <a:xfrm>
            <a:off x="304800" y="1909087"/>
            <a:ext cx="2114550" cy="523875"/>
          </a:xfrm>
          <a:prstGeom prst="rect">
            <a:avLst/>
          </a:prstGeom>
          <a:noFill/>
        </p:spPr>
        <p:txBody>
          <a:bodyPr>
            <a:spAutoFit/>
          </a:bodyPr>
          <a:lstStyle/>
          <a:p>
            <a:pPr algn="ctr" eaLnBrk="1" hangingPunct="1">
              <a:defRPr/>
            </a:pPr>
            <a:r>
              <a:rPr lang="en-US" sz="2800" b="1" dirty="0">
                <a:latin typeface="+mn-lt"/>
                <a:cs typeface="Arial" charset="0"/>
              </a:rPr>
              <a:t>STOP</a:t>
            </a:r>
          </a:p>
        </p:txBody>
      </p:sp>
      <p:sp>
        <p:nvSpPr>
          <p:cNvPr id="13" name="TextBox 12">
            <a:extLst>
              <a:ext uri="{FF2B5EF4-FFF2-40B4-BE49-F238E27FC236}">
                <a16:creationId xmlns:a16="http://schemas.microsoft.com/office/drawing/2014/main" id="{543AD5CD-4CF1-4819-BF77-411C4010E807}"/>
              </a:ext>
            </a:extLst>
          </p:cNvPr>
          <p:cNvSpPr txBox="1"/>
          <p:nvPr/>
        </p:nvSpPr>
        <p:spPr>
          <a:xfrm>
            <a:off x="304800" y="3547387"/>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15" name="TextBox 14">
            <a:extLst>
              <a:ext uri="{FF2B5EF4-FFF2-40B4-BE49-F238E27FC236}">
                <a16:creationId xmlns:a16="http://schemas.microsoft.com/office/drawing/2014/main" id="{58D4F719-1374-4031-A933-5914DA4536B2}"/>
              </a:ext>
            </a:extLst>
          </p:cNvPr>
          <p:cNvSpPr txBox="1"/>
          <p:nvPr/>
        </p:nvSpPr>
        <p:spPr>
          <a:xfrm>
            <a:off x="0" y="0"/>
            <a:ext cx="12191357" cy="1015663"/>
          </a:xfrm>
          <a:prstGeom prst="rect">
            <a:avLst/>
          </a:prstGeom>
          <a:noFill/>
        </p:spPr>
        <p:txBody>
          <a:bodyPr wrap="square">
            <a:spAutoFit/>
          </a:bodyPr>
          <a:lstStyle/>
          <a:p>
            <a:pPr algn="ctr" eaLnBrk="1" hangingPunct="1">
              <a:defRPr/>
            </a:pPr>
            <a:r>
              <a:rPr lang="en-US" sz="6000" dirty="0">
                <a:solidFill>
                  <a:srgbClr val="FFFF00"/>
                </a:solidFill>
                <a:latin typeface="+mn-lt"/>
                <a:cs typeface="Arial" charset="0"/>
              </a:rPr>
              <a:t>What is Eternalism?</a:t>
            </a:r>
          </a:p>
        </p:txBody>
      </p:sp>
      <p:sp>
        <p:nvSpPr>
          <p:cNvPr id="19" name="TextBox 18">
            <a:extLst>
              <a:ext uri="{FF2B5EF4-FFF2-40B4-BE49-F238E27FC236}">
                <a16:creationId xmlns:a16="http://schemas.microsoft.com/office/drawing/2014/main" id="{53839D30-159A-432E-9693-D3B036D39D3A}"/>
              </a:ext>
            </a:extLst>
          </p:cNvPr>
          <p:cNvSpPr txBox="1"/>
          <p:nvPr/>
        </p:nvSpPr>
        <p:spPr>
          <a:xfrm>
            <a:off x="1270002" y="1175151"/>
            <a:ext cx="9745681" cy="1477328"/>
          </a:xfrm>
          <a:prstGeom prst="rect">
            <a:avLst/>
          </a:prstGeom>
          <a:noFill/>
        </p:spPr>
        <p:txBody>
          <a:bodyPr wrap="square">
            <a:spAutoFit/>
          </a:bodyPr>
          <a:lstStyle/>
          <a:p>
            <a:pPr>
              <a:defRPr/>
            </a:pPr>
            <a:r>
              <a:rPr lang="en-US" sz="3000" b="1" dirty="0">
                <a:solidFill>
                  <a:srgbClr val="00FF00"/>
                </a:solidFill>
                <a:latin typeface="+mn-lt"/>
                <a:cs typeface="Arial" charset="0"/>
              </a:rPr>
              <a:t>Philosophy:</a:t>
            </a:r>
            <a:r>
              <a:rPr lang="en-US" sz="3000" dirty="0">
                <a:solidFill>
                  <a:srgbClr val="00FF00"/>
                </a:solidFill>
                <a:latin typeface="+mn-lt"/>
                <a:cs typeface="Arial" charset="0"/>
              </a:rPr>
              <a:t> </a:t>
            </a:r>
            <a:r>
              <a:rPr lang="en-US" sz="3000" dirty="0">
                <a:solidFill>
                  <a:schemeClr val="bg1"/>
                </a:solidFill>
                <a:latin typeface="+mn-lt"/>
                <a:cs typeface="Arial" charset="0"/>
              </a:rPr>
              <a:t>in the broadest sense is our view of </a:t>
            </a:r>
            <a:r>
              <a:rPr lang="en-US" sz="3000" dirty="0">
                <a:solidFill>
                  <a:srgbClr val="00FF00"/>
                </a:solidFill>
                <a:latin typeface="+mn-lt"/>
                <a:cs typeface="Arial" charset="0"/>
              </a:rPr>
              <a:t>existence.</a:t>
            </a:r>
          </a:p>
          <a:p>
            <a:pPr>
              <a:defRPr/>
            </a:pPr>
            <a:r>
              <a:rPr lang="en-US" sz="3000" b="1" dirty="0">
                <a:solidFill>
                  <a:srgbClr val="00FF00"/>
                </a:solidFill>
                <a:latin typeface="+mn-lt"/>
                <a:cs typeface="Arial" charset="0"/>
              </a:rPr>
              <a:t>Theology:</a:t>
            </a:r>
            <a:r>
              <a:rPr lang="en-US" sz="3000" dirty="0">
                <a:solidFill>
                  <a:srgbClr val="00FF00"/>
                </a:solidFill>
                <a:latin typeface="+mn-lt"/>
                <a:cs typeface="Arial" charset="0"/>
              </a:rPr>
              <a:t> </a:t>
            </a:r>
            <a:r>
              <a:rPr lang="en-US" sz="3000" dirty="0">
                <a:solidFill>
                  <a:schemeClr val="bg1"/>
                </a:solidFill>
                <a:latin typeface="+mn-lt"/>
                <a:cs typeface="Arial" charset="0"/>
              </a:rPr>
              <a:t>in the broadest sense is our </a:t>
            </a:r>
            <a:r>
              <a:rPr lang="en-US" sz="3000" dirty="0">
                <a:solidFill>
                  <a:srgbClr val="00FF00"/>
                </a:solidFill>
                <a:latin typeface="+mn-lt"/>
                <a:cs typeface="Arial" charset="0"/>
              </a:rPr>
              <a:t>understanding of God.</a:t>
            </a:r>
          </a:p>
          <a:p>
            <a:pPr>
              <a:defRPr/>
            </a:pPr>
            <a:r>
              <a:rPr lang="en-US" sz="3000" b="1" dirty="0">
                <a:solidFill>
                  <a:srgbClr val="00FF00"/>
                </a:solidFill>
                <a:latin typeface="+mn-lt"/>
                <a:cs typeface="Arial" charset="0"/>
              </a:rPr>
              <a:t>Eternalism:</a:t>
            </a:r>
            <a:r>
              <a:rPr lang="en-US" sz="3000" dirty="0">
                <a:solidFill>
                  <a:srgbClr val="00FF00"/>
                </a:solidFill>
                <a:latin typeface="+mn-lt"/>
                <a:cs typeface="Arial" charset="0"/>
              </a:rPr>
              <a:t> </a:t>
            </a:r>
            <a:r>
              <a:rPr lang="en-US" sz="3000" dirty="0">
                <a:solidFill>
                  <a:schemeClr val="bg1"/>
                </a:solidFill>
                <a:latin typeface="+mn-lt"/>
                <a:cs typeface="Arial" charset="0"/>
              </a:rPr>
              <a:t>in the broadest sense is a </a:t>
            </a:r>
            <a:r>
              <a:rPr lang="en-US" sz="3000" dirty="0">
                <a:solidFill>
                  <a:srgbClr val="00FF00"/>
                </a:solidFill>
                <a:latin typeface="+mn-lt"/>
                <a:cs typeface="Arial" charset="0"/>
              </a:rPr>
              <a:t>combination of both.</a:t>
            </a:r>
          </a:p>
        </p:txBody>
      </p:sp>
      <p:sp>
        <p:nvSpPr>
          <p:cNvPr id="11" name="Rectangle 10">
            <a:extLst>
              <a:ext uri="{FF2B5EF4-FFF2-40B4-BE49-F238E27FC236}">
                <a16:creationId xmlns:a16="http://schemas.microsoft.com/office/drawing/2014/main" id="{93C4D891-4E73-4717-A0FD-262B28284D15}"/>
              </a:ext>
            </a:extLst>
          </p:cNvPr>
          <p:cNvSpPr/>
          <p:nvPr/>
        </p:nvSpPr>
        <p:spPr>
          <a:xfrm>
            <a:off x="304798" y="3116644"/>
            <a:ext cx="11676525" cy="1477328"/>
          </a:xfrm>
          <a:prstGeom prst="rect">
            <a:avLst/>
          </a:prstGeom>
        </p:spPr>
        <p:txBody>
          <a:bodyPr wrap="square">
            <a:spAutoFit/>
          </a:bodyPr>
          <a:lstStyle/>
          <a:p>
            <a:r>
              <a:rPr lang="en-US" sz="3000" dirty="0">
                <a:solidFill>
                  <a:schemeClr val="bg1"/>
                </a:solidFill>
                <a:ea typeface="Calibri" panose="020F0502020204030204" pitchFamily="34" charset="0"/>
              </a:rPr>
              <a:t>So as explained by these Latter-day Saint leaders, both philosophy and theology are important to Latter-Day Saints, because one's view of God is greatly influenced by one's view of existence. </a:t>
            </a:r>
            <a:endParaRPr lang="en-US" sz="3000" dirty="0">
              <a:solidFill>
                <a:schemeClr val="bg1"/>
              </a:solidFill>
            </a:endParaRPr>
          </a:p>
        </p:txBody>
      </p:sp>
      <p:sp>
        <p:nvSpPr>
          <p:cNvPr id="14" name="Rectangle 13">
            <a:extLst>
              <a:ext uri="{FF2B5EF4-FFF2-40B4-BE49-F238E27FC236}">
                <a16:creationId xmlns:a16="http://schemas.microsoft.com/office/drawing/2014/main" id="{76464EE5-6FE4-4C63-8A7C-9BC60488E376}"/>
              </a:ext>
            </a:extLst>
          </p:cNvPr>
          <p:cNvSpPr/>
          <p:nvPr/>
        </p:nvSpPr>
        <p:spPr>
          <a:xfrm>
            <a:off x="304797" y="4944518"/>
            <a:ext cx="11676525" cy="1015663"/>
          </a:xfrm>
          <a:prstGeom prst="rect">
            <a:avLst/>
          </a:prstGeom>
        </p:spPr>
        <p:txBody>
          <a:bodyPr wrap="square">
            <a:spAutoFit/>
          </a:bodyPr>
          <a:lstStyle/>
          <a:p>
            <a:r>
              <a:rPr lang="en-US" sz="3000" dirty="0">
                <a:solidFill>
                  <a:schemeClr val="bg1"/>
                </a:solidFill>
                <a:ea typeface="Calibri" panose="020F0502020204030204" pitchFamily="34" charset="0"/>
              </a:rPr>
              <a:t>Eternalism then, in the broadest sense, is Latter-day Saint theology explained within a philosophically sound structure.</a:t>
            </a:r>
            <a:endParaRPr lang="en-US" sz="3000" dirty="0">
              <a:solidFill>
                <a:schemeClr val="bg1"/>
              </a:solidFill>
            </a:endParaRPr>
          </a:p>
        </p:txBody>
      </p:sp>
    </p:spTree>
    <p:extLst>
      <p:ext uri="{BB962C8B-B14F-4D97-AF65-F5344CB8AC3E}">
        <p14:creationId xmlns:p14="http://schemas.microsoft.com/office/powerpoint/2010/main" val="395380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3"/>
          <p:cNvSpPr txBox="1">
            <a:spLocks noChangeArrowheads="1"/>
          </p:cNvSpPr>
          <p:nvPr/>
        </p:nvSpPr>
        <p:spPr bwMode="auto">
          <a:xfrm>
            <a:off x="152400" y="805934"/>
            <a:ext cx="1021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en-US" altLang="en-US" sz="3600" dirty="0">
                <a:solidFill>
                  <a:srgbClr val="00FF00"/>
                </a:solidFill>
              </a:rPr>
              <a:t>1:  Increased Testimony</a:t>
            </a:r>
          </a:p>
        </p:txBody>
      </p:sp>
      <p:sp>
        <p:nvSpPr>
          <p:cNvPr id="15" name="Rectangle 23"/>
          <p:cNvSpPr>
            <a:spLocks noChangeArrowheads="1"/>
          </p:cNvSpPr>
          <p:nvPr/>
        </p:nvSpPr>
        <p:spPr bwMode="auto">
          <a:xfrm>
            <a:off x="1779588" y="4975524"/>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9" name="Text Box 13"/>
          <p:cNvSpPr txBox="1">
            <a:spLocks noChangeArrowheads="1"/>
          </p:cNvSpPr>
          <p:nvPr/>
        </p:nvSpPr>
        <p:spPr bwMode="auto">
          <a:xfrm>
            <a:off x="152400" y="2794337"/>
            <a:ext cx="1021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en-US" altLang="en-US" sz="3600" dirty="0">
                <a:solidFill>
                  <a:srgbClr val="00FF00"/>
                </a:solidFill>
              </a:rPr>
              <a:t>2:  Clear Thinking</a:t>
            </a:r>
          </a:p>
        </p:txBody>
      </p:sp>
      <p:sp>
        <p:nvSpPr>
          <p:cNvPr id="3" name="Rectangle 2"/>
          <p:cNvSpPr/>
          <p:nvPr/>
        </p:nvSpPr>
        <p:spPr>
          <a:xfrm>
            <a:off x="762000" y="1342072"/>
            <a:ext cx="11201400" cy="1477328"/>
          </a:xfrm>
          <a:prstGeom prst="rect">
            <a:avLst/>
          </a:prstGeom>
        </p:spPr>
        <p:txBody>
          <a:bodyPr wrap="square">
            <a:spAutoFit/>
          </a:bodyPr>
          <a:lstStyle/>
          <a:p>
            <a:pPr>
              <a:spcBef>
                <a:spcPts val="0"/>
              </a:spcBef>
              <a:spcAft>
                <a:spcPts val="0"/>
              </a:spcAft>
            </a:pPr>
            <a:r>
              <a:rPr lang="en-US" sz="3000" b="1" dirty="0">
                <a:solidFill>
                  <a:srgbClr val="00FF00"/>
                </a:solidFill>
                <a:latin typeface="+mn-lt"/>
              </a:rPr>
              <a:t>Elder M. Russell Ballard: </a:t>
            </a:r>
            <a:r>
              <a:rPr lang="en-US" sz="3000" dirty="0">
                <a:solidFill>
                  <a:schemeClr val="bg1"/>
                </a:solidFill>
                <a:latin typeface="+mn-lt"/>
              </a:rPr>
              <a:t>“If we are to have the courage to speak out and defend the Church, we must first prepare ourselves through study of the truths of the gospel.” </a:t>
            </a:r>
            <a:r>
              <a:rPr lang="en-US" sz="1400" dirty="0">
                <a:solidFill>
                  <a:schemeClr val="bg1"/>
                </a:solidFill>
                <a:latin typeface="+mn-lt"/>
              </a:rPr>
              <a:t>("Men and Women and Priesthood Power", Ensign, September 2014)</a:t>
            </a:r>
          </a:p>
        </p:txBody>
      </p:sp>
      <p:sp>
        <p:nvSpPr>
          <p:cNvPr id="11" name="Text Box 13"/>
          <p:cNvSpPr txBox="1">
            <a:spLocks noChangeArrowheads="1"/>
          </p:cNvSpPr>
          <p:nvPr/>
        </p:nvSpPr>
        <p:spPr bwMode="auto">
          <a:xfrm>
            <a:off x="152400" y="4343400"/>
            <a:ext cx="1021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en-US" altLang="en-US" sz="3600" dirty="0">
                <a:solidFill>
                  <a:srgbClr val="00FF00"/>
                </a:solidFill>
              </a:rPr>
              <a:t>3:  Consistent Actions</a:t>
            </a:r>
          </a:p>
        </p:txBody>
      </p:sp>
      <p:sp>
        <p:nvSpPr>
          <p:cNvPr id="4" name="Rectangle 3"/>
          <p:cNvSpPr/>
          <p:nvPr/>
        </p:nvSpPr>
        <p:spPr>
          <a:xfrm>
            <a:off x="762000" y="3327737"/>
            <a:ext cx="11201399" cy="1015663"/>
          </a:xfrm>
          <a:prstGeom prst="rect">
            <a:avLst/>
          </a:prstGeom>
        </p:spPr>
        <p:txBody>
          <a:bodyPr wrap="square">
            <a:spAutoFit/>
          </a:bodyPr>
          <a:lstStyle/>
          <a:p>
            <a:pPr>
              <a:spcBef>
                <a:spcPts val="0"/>
              </a:spcBef>
              <a:spcAft>
                <a:spcPts val="0"/>
              </a:spcAft>
            </a:pPr>
            <a:r>
              <a:rPr lang="en-US" sz="3000" dirty="0">
                <a:solidFill>
                  <a:schemeClr val="bg1"/>
                </a:solidFill>
                <a:latin typeface="Calibri" panose="020F0502020204030204" pitchFamily="34" charset="0"/>
              </a:rPr>
              <a:t>“The Lord has commanded members to take care of their </a:t>
            </a:r>
            <a:r>
              <a:rPr lang="en-US" sz="3000" dirty="0">
                <a:solidFill>
                  <a:srgbClr val="00FF00"/>
                </a:solidFill>
                <a:latin typeface="Calibri" panose="020F0502020204030204" pitchFamily="34" charset="0"/>
              </a:rPr>
              <a:t>minds</a:t>
            </a:r>
            <a:r>
              <a:rPr lang="en-US" sz="3000" dirty="0">
                <a:solidFill>
                  <a:schemeClr val="bg1"/>
                </a:solidFill>
                <a:latin typeface="Calibri" panose="020F0502020204030204" pitchFamily="34" charset="0"/>
              </a:rPr>
              <a:t> and bodies.”</a:t>
            </a:r>
            <a:r>
              <a:rPr lang="en-US" sz="1400" dirty="0">
                <a:solidFill>
                  <a:schemeClr val="bg1"/>
                </a:solidFill>
                <a:latin typeface="Calibri" panose="020F0502020204030204" pitchFamily="34" charset="0"/>
              </a:rPr>
              <a:t>(Handbook2 6.1.1 Self-Reliance)</a:t>
            </a:r>
          </a:p>
        </p:txBody>
      </p:sp>
      <p:sp>
        <p:nvSpPr>
          <p:cNvPr id="14" name="Text Box 13"/>
          <p:cNvSpPr txBox="1">
            <a:spLocks noChangeArrowheads="1"/>
          </p:cNvSpPr>
          <p:nvPr/>
        </p:nvSpPr>
        <p:spPr bwMode="auto">
          <a:xfrm>
            <a:off x="0" y="-76200"/>
            <a:ext cx="12191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dirty="0">
                <a:solidFill>
                  <a:srgbClr val="FFFF00"/>
                </a:solidFill>
              </a:rPr>
              <a:t>Eternalism Goals </a:t>
            </a:r>
            <a:r>
              <a:rPr lang="en-US" altLang="en-US" dirty="0">
                <a:solidFill>
                  <a:srgbClr val="FFFF00"/>
                </a:solidFill>
              </a:rPr>
              <a:t>(3 desired outcomes)</a:t>
            </a:r>
          </a:p>
        </p:txBody>
      </p:sp>
      <p:sp>
        <p:nvSpPr>
          <p:cNvPr id="2" name="Rectangle 1"/>
          <p:cNvSpPr/>
          <p:nvPr/>
        </p:nvSpPr>
        <p:spPr>
          <a:xfrm>
            <a:off x="762000" y="4917757"/>
            <a:ext cx="11201399" cy="1692771"/>
          </a:xfrm>
          <a:prstGeom prst="rect">
            <a:avLst/>
          </a:prstGeom>
        </p:spPr>
        <p:txBody>
          <a:bodyPr wrap="square">
            <a:spAutoFit/>
          </a:bodyPr>
          <a:lstStyle/>
          <a:p>
            <a:pPr>
              <a:spcBef>
                <a:spcPts val="0"/>
              </a:spcBef>
              <a:spcAft>
                <a:spcPts val="0"/>
              </a:spcAft>
            </a:pPr>
            <a:r>
              <a:rPr lang="en-US" sz="3000" b="1" dirty="0">
                <a:solidFill>
                  <a:srgbClr val="00FF00"/>
                </a:solidFill>
                <a:latin typeface="+mn-lt"/>
              </a:rPr>
              <a:t>Elder Boyd K. Packer: </a:t>
            </a:r>
            <a:r>
              <a:rPr lang="en-US" sz="3000" dirty="0">
                <a:solidFill>
                  <a:schemeClr val="bg1"/>
                </a:solidFill>
                <a:latin typeface="+mn-lt"/>
              </a:rPr>
              <a:t>“</a:t>
            </a:r>
            <a:r>
              <a:rPr lang="en-US" sz="3000" dirty="0">
                <a:solidFill>
                  <a:srgbClr val="00FF00"/>
                </a:solidFill>
                <a:latin typeface="+mn-lt"/>
              </a:rPr>
              <a:t>True doctrine</a:t>
            </a:r>
            <a:r>
              <a:rPr lang="en-US" sz="3000" dirty="0">
                <a:solidFill>
                  <a:schemeClr val="bg1"/>
                </a:solidFill>
                <a:latin typeface="+mn-lt"/>
              </a:rPr>
              <a:t>, understood, changes attitudes and behavior. The study of the doctrines of the gospel will </a:t>
            </a:r>
            <a:r>
              <a:rPr lang="en-US" sz="3000" dirty="0">
                <a:solidFill>
                  <a:srgbClr val="00FF00"/>
                </a:solidFill>
                <a:latin typeface="+mn-lt"/>
              </a:rPr>
              <a:t>improve behavior </a:t>
            </a:r>
            <a:r>
              <a:rPr lang="en-US" sz="3000" dirty="0">
                <a:solidFill>
                  <a:schemeClr val="bg1"/>
                </a:solidFill>
                <a:latin typeface="+mn-lt"/>
              </a:rPr>
              <a:t>quicker than a study of behavior will improve behavior.”</a:t>
            </a:r>
          </a:p>
          <a:p>
            <a:pPr>
              <a:spcBef>
                <a:spcPts val="0"/>
              </a:spcBef>
              <a:spcAft>
                <a:spcPts val="0"/>
              </a:spcAft>
            </a:pPr>
            <a:r>
              <a:rPr lang="en-US" sz="1400" dirty="0">
                <a:solidFill>
                  <a:schemeClr val="bg1"/>
                </a:solidFill>
                <a:latin typeface="+mn-lt"/>
              </a:rPr>
              <a:t>("Little Children" October General Conference, Ensign, Nov. 1986, p17)</a:t>
            </a:r>
          </a:p>
        </p:txBody>
      </p:sp>
      <p:sp>
        <p:nvSpPr>
          <p:cNvPr id="5" name="Footer Placeholder 4"/>
          <p:cNvSpPr>
            <a:spLocks noGrp="1"/>
          </p:cNvSpPr>
          <p:nvPr>
            <p:ph type="ftr" sz="quarter" idx="11"/>
          </p:nvPr>
        </p:nvSpPr>
        <p:spPr>
          <a:xfrm>
            <a:off x="0" y="6629401"/>
            <a:ext cx="1890987" cy="228599"/>
          </a:xfrm>
        </p:spPr>
        <p:txBody>
          <a:bodyPr/>
          <a:lstStyle/>
          <a:p>
            <a:pPr>
              <a:defRPr/>
            </a:pPr>
            <a:r>
              <a:rPr lang="en-US" dirty="0"/>
              <a:t>©ChristianEternalism.com</a:t>
            </a:r>
          </a:p>
        </p:txBody>
      </p:sp>
      <p:sp>
        <p:nvSpPr>
          <p:cNvPr id="6" name="Slide Number Placeholder 5"/>
          <p:cNvSpPr>
            <a:spLocks noGrp="1"/>
          </p:cNvSpPr>
          <p:nvPr>
            <p:ph type="sldNum" sz="quarter" idx="12"/>
          </p:nvPr>
        </p:nvSpPr>
        <p:spPr/>
        <p:txBody>
          <a:bodyPr/>
          <a:lstStyle/>
          <a:p>
            <a:pPr>
              <a:defRPr/>
            </a:pPr>
            <a:fld id="{6D702CDC-8AD3-4C41-837E-8296D4E3DA84}"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9" grpId="0"/>
      <p:bldP spid="3" grpId="0"/>
      <p:bldP spid="11"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7</a:t>
            </a:fld>
            <a:endParaRPr lang="en-US" dirty="0"/>
          </a:p>
        </p:txBody>
      </p:sp>
      <p:sp>
        <p:nvSpPr>
          <p:cNvPr id="12" name="TextBox 11">
            <a:extLst>
              <a:ext uri="{FF2B5EF4-FFF2-40B4-BE49-F238E27FC236}">
                <a16:creationId xmlns:a16="http://schemas.microsoft.com/office/drawing/2014/main" id="{4F30439F-BA64-4480-8BFA-F5E77A634F29}"/>
              </a:ext>
            </a:extLst>
          </p:cNvPr>
          <p:cNvSpPr txBox="1"/>
          <p:nvPr/>
        </p:nvSpPr>
        <p:spPr>
          <a:xfrm>
            <a:off x="304800" y="4078005"/>
            <a:ext cx="2114550" cy="523875"/>
          </a:xfrm>
          <a:prstGeom prst="rect">
            <a:avLst/>
          </a:prstGeom>
          <a:noFill/>
        </p:spPr>
        <p:txBody>
          <a:bodyPr>
            <a:spAutoFit/>
          </a:bodyPr>
          <a:lstStyle/>
          <a:p>
            <a:pPr algn="ctr" eaLnBrk="1" hangingPunct="1">
              <a:defRPr/>
            </a:pPr>
            <a:r>
              <a:rPr lang="en-US" sz="2800" b="1" dirty="0">
                <a:latin typeface="+mn-lt"/>
                <a:cs typeface="Arial" charset="0"/>
              </a:rPr>
              <a:t>STOP</a:t>
            </a:r>
          </a:p>
        </p:txBody>
      </p:sp>
      <p:sp>
        <p:nvSpPr>
          <p:cNvPr id="13" name="TextBox 12">
            <a:extLst>
              <a:ext uri="{FF2B5EF4-FFF2-40B4-BE49-F238E27FC236}">
                <a16:creationId xmlns:a16="http://schemas.microsoft.com/office/drawing/2014/main" id="{543AD5CD-4CF1-4819-BF77-411C4010E807}"/>
              </a:ext>
            </a:extLst>
          </p:cNvPr>
          <p:cNvSpPr txBox="1"/>
          <p:nvPr/>
        </p:nvSpPr>
        <p:spPr>
          <a:xfrm>
            <a:off x="304800" y="5716305"/>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18" name="TextBox 17">
            <a:extLst>
              <a:ext uri="{FF2B5EF4-FFF2-40B4-BE49-F238E27FC236}">
                <a16:creationId xmlns:a16="http://schemas.microsoft.com/office/drawing/2014/main" id="{893E26D8-FA8D-4EB6-9F37-216F0F3A4B7E}"/>
              </a:ext>
            </a:extLst>
          </p:cNvPr>
          <p:cNvSpPr txBox="1"/>
          <p:nvPr/>
        </p:nvSpPr>
        <p:spPr>
          <a:xfrm>
            <a:off x="6201964" y="6289357"/>
            <a:ext cx="5874754" cy="492443"/>
          </a:xfrm>
          <a:prstGeom prst="rect">
            <a:avLst/>
          </a:prstGeom>
          <a:noFill/>
        </p:spPr>
        <p:txBody>
          <a:bodyPr wrap="square">
            <a:spAutoFit/>
          </a:bodyPr>
          <a:lstStyle/>
          <a:p>
            <a:pPr algn="ctr">
              <a:defRPr/>
            </a:pPr>
            <a:r>
              <a:rPr lang="en-US" sz="2600" dirty="0">
                <a:solidFill>
                  <a:srgbClr val="FFFF00"/>
                </a:solidFill>
                <a:latin typeface="+mn-lt"/>
                <a:cs typeface="Arial" charset="0"/>
              </a:rPr>
              <a:t>Having two or more possible meanings.</a:t>
            </a:r>
          </a:p>
        </p:txBody>
      </p:sp>
      <p:pic>
        <p:nvPicPr>
          <p:cNvPr id="19" name="Picture 2" descr="Related image">
            <a:extLst>
              <a:ext uri="{FF2B5EF4-FFF2-40B4-BE49-F238E27FC236}">
                <a16:creationId xmlns:a16="http://schemas.microsoft.com/office/drawing/2014/main" id="{63176574-98B3-4743-8A4D-D949C8966E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844" y="3811790"/>
            <a:ext cx="2125660" cy="21074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C8F9958-8424-4AF5-9AA9-99601E86BB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9473">
            <a:off x="781853" y="2922235"/>
            <a:ext cx="2091615" cy="741785"/>
          </a:xfrm>
          <a:prstGeom prst="rect">
            <a:avLst/>
          </a:prstGeom>
        </p:spPr>
      </p:pic>
      <p:graphicFrame>
        <p:nvGraphicFramePr>
          <p:cNvPr id="21" name="Object 20">
            <a:extLst>
              <a:ext uri="{FF2B5EF4-FFF2-40B4-BE49-F238E27FC236}">
                <a16:creationId xmlns:a16="http://schemas.microsoft.com/office/drawing/2014/main" id="{D4A64067-CAD0-4E5E-8D10-81FF1D6238D5}"/>
              </a:ext>
            </a:extLst>
          </p:cNvPr>
          <p:cNvGraphicFramePr>
            <a:graphicFrameLocks noChangeAspect="1"/>
          </p:cNvGraphicFramePr>
          <p:nvPr>
            <p:extLst>
              <p:ext uri="{D42A27DB-BD31-4B8C-83A1-F6EECF244321}">
                <p14:modId xmlns:p14="http://schemas.microsoft.com/office/powerpoint/2010/main" val="459578367"/>
              </p:ext>
            </p:extLst>
          </p:nvPr>
        </p:nvGraphicFramePr>
        <p:xfrm>
          <a:off x="2762136" y="3826118"/>
          <a:ext cx="3257664" cy="2117482"/>
        </p:xfrm>
        <a:graphic>
          <a:graphicData uri="http://schemas.openxmlformats.org/presentationml/2006/ole">
            <mc:AlternateContent xmlns:mc="http://schemas.openxmlformats.org/markup-compatibility/2006">
              <mc:Choice xmlns:v="urn:schemas-microsoft-com:vml" Requires="v">
                <p:oleObj spid="_x0000_s1026" r:id="rId8" imgW="4571640" imgH="2971440" progId="">
                  <p:embed/>
                </p:oleObj>
              </mc:Choice>
              <mc:Fallback>
                <p:oleObj r:id="rId8" imgW="4571640" imgH="2971440" progId="">
                  <p:embed/>
                  <p:pic>
                    <p:nvPicPr>
                      <p:cNvPr id="21" name="Object 20">
                        <a:extLst>
                          <a:ext uri="{FF2B5EF4-FFF2-40B4-BE49-F238E27FC236}">
                            <a16:creationId xmlns:a16="http://schemas.microsoft.com/office/drawing/2014/main" id="{D4A64067-CAD0-4E5E-8D10-81FF1D6238D5}"/>
                          </a:ext>
                        </a:extLst>
                      </p:cNvPr>
                      <p:cNvPicPr/>
                      <p:nvPr/>
                    </p:nvPicPr>
                    <p:blipFill>
                      <a:blip r:embed="rId9"/>
                      <a:stretch>
                        <a:fillRect/>
                      </a:stretch>
                    </p:blipFill>
                    <p:spPr>
                      <a:xfrm>
                        <a:off x="2762136" y="3826118"/>
                        <a:ext cx="3257664" cy="2117482"/>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790BB246-4BF8-411F-ADB5-43D4BFB1DC44}"/>
              </a:ext>
            </a:extLst>
          </p:cNvPr>
          <p:cNvSpPr/>
          <p:nvPr/>
        </p:nvSpPr>
        <p:spPr>
          <a:xfrm>
            <a:off x="3298601" y="2773219"/>
            <a:ext cx="2278572" cy="830997"/>
          </a:xfrm>
          <a:prstGeom prst="rect">
            <a:avLst/>
          </a:prstGeom>
        </p:spPr>
        <p:txBody>
          <a:bodyPr wrap="none">
            <a:spAutoFit/>
          </a:bodyPr>
          <a:lstStyle/>
          <a:p>
            <a:pPr>
              <a:defRPr/>
            </a:pPr>
            <a:r>
              <a:rPr lang="en-US" sz="4800" b="1" dirty="0">
                <a:solidFill>
                  <a:srgbClr val="00FF00"/>
                </a:solidFill>
                <a:latin typeface="+mn-lt"/>
                <a:cs typeface="Arial" charset="0"/>
              </a:rPr>
              <a:t>Mystery</a:t>
            </a:r>
          </a:p>
        </p:txBody>
      </p:sp>
      <p:sp>
        <p:nvSpPr>
          <p:cNvPr id="23" name="TextBox 22">
            <a:extLst>
              <a:ext uri="{FF2B5EF4-FFF2-40B4-BE49-F238E27FC236}">
                <a16:creationId xmlns:a16="http://schemas.microsoft.com/office/drawing/2014/main" id="{1E4D6A63-296F-4C67-88A3-27FFF39B4AC5}"/>
              </a:ext>
            </a:extLst>
          </p:cNvPr>
          <p:cNvSpPr txBox="1"/>
          <p:nvPr/>
        </p:nvSpPr>
        <p:spPr>
          <a:xfrm>
            <a:off x="186268" y="838200"/>
            <a:ext cx="11795057" cy="1815882"/>
          </a:xfrm>
          <a:prstGeom prst="rect">
            <a:avLst/>
          </a:prstGeom>
          <a:noFill/>
        </p:spPr>
        <p:txBody>
          <a:bodyPr wrap="square">
            <a:spAutoFit/>
          </a:bodyPr>
          <a:lstStyle/>
          <a:p>
            <a:pPr>
              <a:defRPr/>
            </a:pPr>
            <a:r>
              <a:rPr lang="en-US" sz="2800" b="1" dirty="0">
                <a:solidFill>
                  <a:srgbClr val="FFFF00"/>
                </a:solidFill>
                <a:latin typeface="+mn-lt"/>
                <a:cs typeface="Arial" charset="0"/>
              </a:rPr>
              <a:t>Mystery: </a:t>
            </a:r>
            <a:r>
              <a:rPr lang="en-US" sz="2800" dirty="0">
                <a:solidFill>
                  <a:srgbClr val="00CC00"/>
                </a:solidFill>
                <a:latin typeface="+mn-lt"/>
                <a:cs typeface="Arial" charset="0"/>
              </a:rPr>
              <a:t>Denotes in the New Testament a spiritual truth that was once hidden but now is revealed and that without special revelation would have remained unknown </a:t>
            </a:r>
            <a:r>
              <a:rPr lang="en-US" sz="2800" dirty="0">
                <a:solidFill>
                  <a:schemeClr val="bg1"/>
                </a:solidFill>
                <a:latin typeface="+mn-lt"/>
                <a:cs typeface="Arial" charset="0"/>
              </a:rPr>
              <a:t>… </a:t>
            </a:r>
            <a:r>
              <a:rPr lang="en-US" sz="2800" dirty="0">
                <a:solidFill>
                  <a:srgbClr val="FF0000"/>
                </a:solidFill>
                <a:latin typeface="+mn-lt"/>
                <a:cs typeface="Arial" charset="0"/>
              </a:rPr>
              <a:t>On the other hand, there is no spiritual gain in idle speculation about things the Lord has not revealed.</a:t>
            </a:r>
            <a:r>
              <a:rPr lang="en-US" sz="2800" dirty="0">
                <a:solidFill>
                  <a:srgbClr val="00FF00"/>
                </a:solidFill>
                <a:latin typeface="+mn-lt"/>
                <a:cs typeface="Arial" charset="0"/>
              </a:rPr>
              <a:t> </a:t>
            </a:r>
            <a:r>
              <a:rPr lang="en-US" sz="1400" dirty="0">
                <a:solidFill>
                  <a:schemeClr val="bg1"/>
                </a:solidFill>
                <a:latin typeface="+mn-lt"/>
                <a:cs typeface="Arial" charset="0"/>
              </a:rPr>
              <a:t>(Bible Dictionary: Mystery)</a:t>
            </a:r>
          </a:p>
        </p:txBody>
      </p:sp>
      <p:sp>
        <p:nvSpPr>
          <p:cNvPr id="24" name="Rectangle 23">
            <a:extLst>
              <a:ext uri="{FF2B5EF4-FFF2-40B4-BE49-F238E27FC236}">
                <a16:creationId xmlns:a16="http://schemas.microsoft.com/office/drawing/2014/main" id="{C28B4569-18B5-4F85-BADF-498200A1DA5C}"/>
              </a:ext>
            </a:extLst>
          </p:cNvPr>
          <p:cNvSpPr/>
          <p:nvPr/>
        </p:nvSpPr>
        <p:spPr>
          <a:xfrm>
            <a:off x="2648138" y="5995568"/>
            <a:ext cx="3491790" cy="492443"/>
          </a:xfrm>
          <a:prstGeom prst="rect">
            <a:avLst/>
          </a:prstGeom>
        </p:spPr>
        <p:txBody>
          <a:bodyPr wrap="none">
            <a:spAutoFit/>
          </a:bodyPr>
          <a:lstStyle/>
          <a:p>
            <a:pPr>
              <a:defRPr/>
            </a:pPr>
            <a:r>
              <a:rPr lang="en-US" sz="2600" b="1" dirty="0">
                <a:solidFill>
                  <a:srgbClr val="00FF00"/>
                </a:solidFill>
                <a:latin typeface="+mn-lt"/>
                <a:cs typeface="Arial" charset="0"/>
              </a:rPr>
              <a:t>Truth No Longer Hidden</a:t>
            </a:r>
          </a:p>
        </p:txBody>
      </p:sp>
      <p:sp>
        <p:nvSpPr>
          <p:cNvPr id="25" name="Rectangle 24">
            <a:extLst>
              <a:ext uri="{FF2B5EF4-FFF2-40B4-BE49-F238E27FC236}">
                <a16:creationId xmlns:a16="http://schemas.microsoft.com/office/drawing/2014/main" id="{B5E95055-560E-4812-9C5D-7AF467A7284E}"/>
              </a:ext>
            </a:extLst>
          </p:cNvPr>
          <p:cNvSpPr/>
          <p:nvPr/>
        </p:nvSpPr>
        <p:spPr>
          <a:xfrm>
            <a:off x="304800" y="6019875"/>
            <a:ext cx="2401748" cy="492443"/>
          </a:xfrm>
          <a:prstGeom prst="rect">
            <a:avLst/>
          </a:prstGeom>
        </p:spPr>
        <p:txBody>
          <a:bodyPr wrap="none">
            <a:spAutoFit/>
          </a:bodyPr>
          <a:lstStyle/>
          <a:p>
            <a:pPr>
              <a:defRPr/>
            </a:pPr>
            <a:r>
              <a:rPr lang="en-US" sz="2600" b="1" dirty="0">
                <a:solidFill>
                  <a:srgbClr val="FF0000"/>
                </a:solidFill>
                <a:latin typeface="+mn-lt"/>
                <a:cs typeface="Arial" charset="0"/>
              </a:rPr>
              <a:t>Idle Speculation</a:t>
            </a:r>
          </a:p>
        </p:txBody>
      </p:sp>
      <p:pic>
        <p:nvPicPr>
          <p:cNvPr id="26" name="The Princess Bride (1987) Definitions.wmv">
            <a:hlinkClick r:id="" action="ppaction://media"/>
            <a:extLst>
              <a:ext uri="{FF2B5EF4-FFF2-40B4-BE49-F238E27FC236}">
                <a16:creationId xmlns:a16="http://schemas.microsoft.com/office/drawing/2014/main" id="{ADCD4D43-C9D1-45A6-A587-30E763C4899F}"/>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6201964" y="3175823"/>
            <a:ext cx="5728619" cy="3222347"/>
          </a:xfrm>
          <a:prstGeom prst="rect">
            <a:avLst/>
          </a:prstGeom>
        </p:spPr>
      </p:pic>
      <p:sp>
        <p:nvSpPr>
          <p:cNvPr id="3" name="Rectangle 2">
            <a:extLst>
              <a:ext uri="{FF2B5EF4-FFF2-40B4-BE49-F238E27FC236}">
                <a16:creationId xmlns:a16="http://schemas.microsoft.com/office/drawing/2014/main" id="{C1482E46-CED8-457F-96B3-53B1BEB9AF7C}"/>
              </a:ext>
            </a:extLst>
          </p:cNvPr>
          <p:cNvSpPr/>
          <p:nvPr/>
        </p:nvSpPr>
        <p:spPr>
          <a:xfrm>
            <a:off x="6350604" y="2441254"/>
            <a:ext cx="5536596" cy="830997"/>
          </a:xfrm>
          <a:prstGeom prst="rect">
            <a:avLst/>
          </a:prstGeom>
        </p:spPr>
        <p:txBody>
          <a:bodyPr wrap="square">
            <a:spAutoFit/>
          </a:bodyPr>
          <a:lstStyle/>
          <a:p>
            <a:r>
              <a:rPr lang="en-US" sz="4800" b="1" dirty="0">
                <a:solidFill>
                  <a:srgbClr val="FFFF00"/>
                </a:solidFill>
                <a:latin typeface="+mn-lt"/>
                <a:cs typeface="Arial" charset="0"/>
              </a:rPr>
              <a:t>Alternate Definitions </a:t>
            </a:r>
            <a:endParaRPr lang="en-US" sz="4800" dirty="0">
              <a:latin typeface="+mn-lt"/>
            </a:endParaRPr>
          </a:p>
        </p:txBody>
      </p:sp>
      <p:sp>
        <p:nvSpPr>
          <p:cNvPr id="2" name="Rectangle 1">
            <a:extLst>
              <a:ext uri="{FF2B5EF4-FFF2-40B4-BE49-F238E27FC236}">
                <a16:creationId xmlns:a16="http://schemas.microsoft.com/office/drawing/2014/main" id="{ABBD8C39-E17E-4CAB-BED6-6E89AB7EEC26}"/>
              </a:ext>
            </a:extLst>
          </p:cNvPr>
          <p:cNvSpPr/>
          <p:nvPr/>
        </p:nvSpPr>
        <p:spPr>
          <a:xfrm>
            <a:off x="1137279" y="-180439"/>
            <a:ext cx="4275465" cy="1200329"/>
          </a:xfrm>
          <a:prstGeom prst="rect">
            <a:avLst/>
          </a:prstGeom>
        </p:spPr>
        <p:txBody>
          <a:bodyPr wrap="none">
            <a:spAutoFit/>
          </a:bodyPr>
          <a:lstStyle/>
          <a:p>
            <a:pPr algn="ctr" eaLnBrk="1" hangingPunct="1">
              <a:defRPr/>
            </a:pPr>
            <a:r>
              <a:rPr lang="en-US" sz="7200" dirty="0">
                <a:solidFill>
                  <a:srgbClr val="FFFF00"/>
                </a:solidFill>
                <a:latin typeface="+mn-lt"/>
                <a:cs typeface="Arial" charset="0"/>
              </a:rPr>
              <a:t>Mysteries?</a:t>
            </a:r>
          </a:p>
        </p:txBody>
      </p:sp>
    </p:spTree>
    <p:extLst>
      <p:ext uri="{BB962C8B-B14F-4D97-AF65-F5344CB8AC3E}">
        <p14:creationId xmlns:p14="http://schemas.microsoft.com/office/powerpoint/2010/main" val="19816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withEffect">
                                  <p:stCondLst>
                                    <p:cond delay="0"/>
                                  </p:stCondLst>
                                  <p:childTnLst>
                                    <p:cmd type="call" cmd="togglePause">
                                      <p:cBhvr>
                                        <p:cTn id="33" dur="1" fill="hold"/>
                                        <p:tgtEl>
                                          <p:spTgt spid="26"/>
                                        </p:tgtEl>
                                      </p:cBhvr>
                                    </p:cmd>
                                  </p:childTnLst>
                                </p:cTn>
                              </p:par>
                            </p:childTnLst>
                          </p:cTn>
                        </p:par>
                      </p:childTnLst>
                    </p:cTn>
                  </p:par>
                </p:childTnLst>
              </p:cTn>
              <p:nextCondLst>
                <p:cond evt="onClick" delay="0">
                  <p:tgtEl>
                    <p:spTgt spid="26"/>
                  </p:tgtEl>
                </p:cond>
              </p:nextCondLst>
            </p:seq>
            <p:video>
              <p:cMediaNode vol="80000">
                <p:cTn id="34" fill="hold" display="0">
                  <p:stCondLst>
                    <p:cond delay="indefinite"/>
                  </p:stCondLst>
                </p:cTn>
                <p:tgtEl>
                  <p:spTgt spid="26"/>
                </p:tgtEl>
              </p:cMediaNode>
            </p:video>
          </p:childTnLst>
        </p:cTn>
      </p:par>
    </p:tnLst>
    <p:bldLst>
      <p:bldP spid="18" grpId="0"/>
      <p:bldP spid="22" grpId="0"/>
      <p:bldP spid="23" grpId="0"/>
      <p:bldP spid="24" grpId="0"/>
      <p:bldP spid="2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p:txBody>
          <a:bodyPr/>
          <a:lstStyle/>
          <a:p>
            <a:pPr algn="ctr"/>
            <a:fld id="{7FA21F2F-D5C3-444E-B31F-8BDB819DBF53}" type="slidenum">
              <a:rPr lang="en-US" smtClean="0"/>
              <a:pPr algn="ctr"/>
              <a:t>8</a:t>
            </a:fld>
            <a:endParaRPr lang="en-US" dirty="0"/>
          </a:p>
        </p:txBody>
      </p:sp>
      <p:sp>
        <p:nvSpPr>
          <p:cNvPr id="12" name="TextBox 11">
            <a:extLst>
              <a:ext uri="{FF2B5EF4-FFF2-40B4-BE49-F238E27FC236}">
                <a16:creationId xmlns:a16="http://schemas.microsoft.com/office/drawing/2014/main" id="{4F30439F-BA64-4480-8BFA-F5E77A634F29}"/>
              </a:ext>
            </a:extLst>
          </p:cNvPr>
          <p:cNvSpPr txBox="1"/>
          <p:nvPr/>
        </p:nvSpPr>
        <p:spPr>
          <a:xfrm>
            <a:off x="304800" y="1909087"/>
            <a:ext cx="2114550" cy="523875"/>
          </a:xfrm>
          <a:prstGeom prst="rect">
            <a:avLst/>
          </a:prstGeom>
          <a:noFill/>
        </p:spPr>
        <p:txBody>
          <a:bodyPr>
            <a:spAutoFit/>
          </a:bodyPr>
          <a:lstStyle/>
          <a:p>
            <a:pPr algn="ctr" eaLnBrk="1" hangingPunct="1">
              <a:defRPr/>
            </a:pPr>
            <a:r>
              <a:rPr lang="en-US" sz="2800" b="1" dirty="0">
                <a:latin typeface="+mn-lt"/>
                <a:cs typeface="Arial" charset="0"/>
              </a:rPr>
              <a:t>STOP</a:t>
            </a:r>
          </a:p>
        </p:txBody>
      </p:sp>
      <p:sp>
        <p:nvSpPr>
          <p:cNvPr id="13" name="TextBox 12">
            <a:extLst>
              <a:ext uri="{FF2B5EF4-FFF2-40B4-BE49-F238E27FC236}">
                <a16:creationId xmlns:a16="http://schemas.microsoft.com/office/drawing/2014/main" id="{543AD5CD-4CF1-4819-BF77-411C4010E807}"/>
              </a:ext>
            </a:extLst>
          </p:cNvPr>
          <p:cNvSpPr txBox="1"/>
          <p:nvPr/>
        </p:nvSpPr>
        <p:spPr>
          <a:xfrm>
            <a:off x="304800" y="3547387"/>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15" name="TextBox 14">
            <a:extLst>
              <a:ext uri="{FF2B5EF4-FFF2-40B4-BE49-F238E27FC236}">
                <a16:creationId xmlns:a16="http://schemas.microsoft.com/office/drawing/2014/main" id="{58D4F719-1374-4031-A933-5914DA4536B2}"/>
              </a:ext>
            </a:extLst>
          </p:cNvPr>
          <p:cNvSpPr txBox="1"/>
          <p:nvPr/>
        </p:nvSpPr>
        <p:spPr>
          <a:xfrm>
            <a:off x="14013" y="-67509"/>
            <a:ext cx="12177343" cy="1015663"/>
          </a:xfrm>
          <a:prstGeom prst="rect">
            <a:avLst/>
          </a:prstGeom>
          <a:noFill/>
        </p:spPr>
        <p:txBody>
          <a:bodyPr wrap="square">
            <a:spAutoFit/>
          </a:bodyPr>
          <a:lstStyle/>
          <a:p>
            <a:pPr algn="ctr" eaLnBrk="1" hangingPunct="1">
              <a:defRPr/>
            </a:pPr>
            <a:r>
              <a:rPr lang="en-US" sz="6000" dirty="0">
                <a:solidFill>
                  <a:srgbClr val="FFFF00"/>
                </a:solidFill>
                <a:latin typeface="+mn-lt"/>
                <a:cs typeface="Arial" charset="0"/>
              </a:rPr>
              <a:t>Why Eternalism?</a:t>
            </a:r>
          </a:p>
        </p:txBody>
      </p:sp>
      <p:sp>
        <p:nvSpPr>
          <p:cNvPr id="16" name="Rectangle 23">
            <a:extLst>
              <a:ext uri="{FF2B5EF4-FFF2-40B4-BE49-F238E27FC236}">
                <a16:creationId xmlns:a16="http://schemas.microsoft.com/office/drawing/2014/main" id="{7908D2BE-A06D-4559-8565-909B0C9CD2AA}"/>
              </a:ext>
            </a:extLst>
          </p:cNvPr>
          <p:cNvSpPr>
            <a:spLocks noChangeArrowheads="1"/>
          </p:cNvSpPr>
          <p:nvPr/>
        </p:nvSpPr>
        <p:spPr bwMode="auto">
          <a:xfrm>
            <a:off x="243298" y="944940"/>
            <a:ext cx="11738024" cy="1569660"/>
          </a:xfrm>
          <a:prstGeom prst="rect">
            <a:avLst/>
          </a:prstGeom>
          <a:noFill/>
          <a:ln w="9525">
            <a:noFill/>
            <a:miter lim="800000"/>
            <a:headEnd/>
            <a:tailEnd/>
          </a:ln>
          <a:effectLst/>
        </p:spPr>
        <p:txBody>
          <a:bodyPr wrap="square">
            <a:spAutoFit/>
          </a:bodyPr>
          <a:lstStyle/>
          <a:p>
            <a:pPr eaLnBrk="1" hangingPunct="1">
              <a:defRPr/>
            </a:pPr>
            <a:r>
              <a:rPr lang="en-US" sz="2400" b="1" dirty="0">
                <a:solidFill>
                  <a:srgbClr val="00FF00"/>
                </a:solidFill>
                <a:latin typeface="+mn-lt"/>
              </a:rPr>
              <a:t>President Hinckley:</a:t>
            </a:r>
            <a:r>
              <a:rPr lang="en-US" sz="2400" b="1" dirty="0">
                <a:solidFill>
                  <a:schemeClr val="bg1"/>
                </a:solidFill>
                <a:latin typeface="+mn-lt"/>
              </a:rPr>
              <a:t> </a:t>
            </a:r>
            <a:r>
              <a:rPr lang="en-US" sz="2400" dirty="0">
                <a:solidFill>
                  <a:schemeClr val="bg1"/>
                </a:solidFill>
                <a:latin typeface="+mn-lt"/>
              </a:rPr>
              <a:t>“The war (in heaven) goes on. It is waged across the world over the issues of agency and compulsion. It is waged by an army of missionaries over the issues of </a:t>
            </a:r>
            <a:r>
              <a:rPr lang="en-US" sz="2400" dirty="0">
                <a:solidFill>
                  <a:srgbClr val="00FF00"/>
                </a:solidFill>
                <a:latin typeface="+mn-lt"/>
              </a:rPr>
              <a:t>truth</a:t>
            </a:r>
            <a:r>
              <a:rPr lang="en-US" sz="2400" dirty="0">
                <a:solidFill>
                  <a:schemeClr val="bg1"/>
                </a:solidFill>
                <a:latin typeface="+mn-lt"/>
              </a:rPr>
              <a:t> and </a:t>
            </a:r>
            <a:r>
              <a:rPr lang="en-US" sz="2400" dirty="0">
                <a:solidFill>
                  <a:srgbClr val="FF0000"/>
                </a:solidFill>
                <a:latin typeface="+mn-lt"/>
              </a:rPr>
              <a:t>error</a:t>
            </a:r>
            <a:r>
              <a:rPr lang="en-US" sz="2400" dirty="0">
                <a:solidFill>
                  <a:schemeClr val="bg1"/>
                </a:solidFill>
                <a:latin typeface="+mn-lt"/>
              </a:rPr>
              <a:t>. It is waged in our own lives, day in and day out … We are all involved in it… each of us." </a:t>
            </a:r>
            <a:r>
              <a:rPr lang="en-US" sz="1400" dirty="0">
                <a:solidFill>
                  <a:schemeClr val="bg1"/>
                </a:solidFill>
                <a:latin typeface="+mn-lt"/>
              </a:rPr>
              <a:t>(“The War We Are Winning,” </a:t>
            </a:r>
            <a:r>
              <a:rPr lang="en-US" sz="1400" i="1" dirty="0">
                <a:solidFill>
                  <a:schemeClr val="bg1"/>
                </a:solidFill>
                <a:latin typeface="+mn-lt"/>
              </a:rPr>
              <a:t>Ensign,</a:t>
            </a:r>
            <a:r>
              <a:rPr lang="en-US" sz="1400" dirty="0">
                <a:solidFill>
                  <a:schemeClr val="bg1"/>
                </a:solidFill>
                <a:latin typeface="+mn-lt"/>
              </a:rPr>
              <a:t> Nov. 1986, p.42-43)</a:t>
            </a:r>
          </a:p>
        </p:txBody>
      </p:sp>
      <p:sp>
        <p:nvSpPr>
          <p:cNvPr id="2" name="Rectangle 1">
            <a:extLst>
              <a:ext uri="{FF2B5EF4-FFF2-40B4-BE49-F238E27FC236}">
                <a16:creationId xmlns:a16="http://schemas.microsoft.com/office/drawing/2014/main" id="{97F607F4-DCB9-437B-B4B9-175E1D915C27}"/>
              </a:ext>
            </a:extLst>
          </p:cNvPr>
          <p:cNvSpPr/>
          <p:nvPr/>
        </p:nvSpPr>
        <p:spPr>
          <a:xfrm>
            <a:off x="243298" y="2656344"/>
            <a:ext cx="11738024" cy="2677656"/>
          </a:xfrm>
          <a:prstGeom prst="rect">
            <a:avLst/>
          </a:prstGeom>
        </p:spPr>
        <p:txBody>
          <a:bodyPr wrap="square">
            <a:spAutoFit/>
          </a:bodyPr>
          <a:lstStyle/>
          <a:p>
            <a:r>
              <a:rPr lang="en-US" sz="2400" b="1" dirty="0">
                <a:solidFill>
                  <a:srgbClr val="00FF00"/>
                </a:solidFill>
                <a:latin typeface="+mn-lt"/>
              </a:rPr>
              <a:t>Elder Ballard:</a:t>
            </a:r>
            <a:r>
              <a:rPr lang="en-US" sz="2400" b="1" dirty="0">
                <a:solidFill>
                  <a:schemeClr val="bg1"/>
                </a:solidFill>
                <a:latin typeface="+mn-lt"/>
              </a:rPr>
              <a:t> </a:t>
            </a:r>
            <a:r>
              <a:rPr lang="en-US" sz="2400" dirty="0">
                <a:solidFill>
                  <a:schemeClr val="bg1"/>
                </a:solidFill>
                <a:latin typeface="+mn-lt"/>
              </a:rPr>
              <a:t>“Gone are the days when a student asked an honest question and a teacher responded, “Don’t worry about it!” Gone are the days when a student raised a sincere concern and a teacher bore his or her testimony as a response intended to avoid the issue. Gone are the days when students were protected from people who attacked the Church. Fortunately, the Lord provided this timely and timeless counsel … “…seek ye diligently and </a:t>
            </a:r>
            <a:r>
              <a:rPr lang="en-US" sz="2400" dirty="0">
                <a:solidFill>
                  <a:srgbClr val="00FF00"/>
                </a:solidFill>
                <a:latin typeface="+mn-lt"/>
              </a:rPr>
              <a:t>teach one another words of wisdom</a:t>
            </a:r>
            <a:r>
              <a:rPr lang="en-US" sz="2400" dirty="0">
                <a:solidFill>
                  <a:schemeClr val="bg1"/>
                </a:solidFill>
                <a:latin typeface="+mn-lt"/>
              </a:rPr>
              <a:t>; yea, seek ye out of the best books words of wisdom; seek learning, even by study and also by faith.” </a:t>
            </a:r>
            <a:r>
              <a:rPr lang="en-US" sz="1400" dirty="0">
                <a:solidFill>
                  <a:schemeClr val="bg1"/>
                </a:solidFill>
                <a:latin typeface="+mn-lt"/>
              </a:rPr>
              <a:t>(Address to CES Religious Educators. February 26, 2016)</a:t>
            </a:r>
          </a:p>
        </p:txBody>
      </p:sp>
      <p:sp>
        <p:nvSpPr>
          <p:cNvPr id="17" name="Rectangle 23">
            <a:extLst>
              <a:ext uri="{FF2B5EF4-FFF2-40B4-BE49-F238E27FC236}">
                <a16:creationId xmlns:a16="http://schemas.microsoft.com/office/drawing/2014/main" id="{C750D6B5-FC63-4636-8FF0-6B62DFD71EEE}"/>
              </a:ext>
            </a:extLst>
          </p:cNvPr>
          <p:cNvSpPr>
            <a:spLocks noChangeArrowheads="1"/>
          </p:cNvSpPr>
          <p:nvPr/>
        </p:nvSpPr>
        <p:spPr bwMode="auto">
          <a:xfrm>
            <a:off x="243298" y="5638800"/>
            <a:ext cx="11643902" cy="830997"/>
          </a:xfrm>
          <a:prstGeom prst="rect">
            <a:avLst/>
          </a:prstGeom>
          <a:noFill/>
          <a:ln w="9525">
            <a:noFill/>
            <a:miter lim="800000"/>
            <a:headEnd/>
            <a:tailEnd/>
          </a:ln>
          <a:effectLst/>
        </p:spPr>
        <p:txBody>
          <a:bodyPr wrap="square">
            <a:spAutoFit/>
          </a:bodyPr>
          <a:lstStyle/>
          <a:p>
            <a:r>
              <a:rPr lang="en-US" sz="2400" b="1" dirty="0">
                <a:solidFill>
                  <a:srgbClr val="00FF00"/>
                </a:solidFill>
                <a:latin typeface="+mn-lt"/>
              </a:rPr>
              <a:t>Elder Packer:</a:t>
            </a:r>
            <a:r>
              <a:rPr lang="en-US" sz="2400" b="1" dirty="0">
                <a:solidFill>
                  <a:schemeClr val="bg1"/>
                </a:solidFill>
                <a:latin typeface="+mn-lt"/>
              </a:rPr>
              <a:t> </a:t>
            </a:r>
            <a:r>
              <a:rPr lang="en-US" sz="2400" dirty="0">
                <a:solidFill>
                  <a:schemeClr val="bg1"/>
                </a:solidFill>
                <a:latin typeface="+mn-lt"/>
              </a:rPr>
              <a:t>“There is no greater protection from the adversary than for us to know the </a:t>
            </a:r>
            <a:r>
              <a:rPr lang="en-US" sz="2400" dirty="0">
                <a:solidFill>
                  <a:srgbClr val="00FF00"/>
                </a:solidFill>
                <a:latin typeface="+mn-lt"/>
              </a:rPr>
              <a:t>truth</a:t>
            </a:r>
            <a:r>
              <a:rPr lang="en-US" sz="2400" dirty="0">
                <a:solidFill>
                  <a:schemeClr val="bg1"/>
                </a:solidFill>
                <a:latin typeface="+mn-lt"/>
              </a:rPr>
              <a:t>-to know the plan!” </a:t>
            </a:r>
            <a:r>
              <a:rPr lang="en-US" sz="1400" dirty="0">
                <a:solidFill>
                  <a:schemeClr val="bg1"/>
                </a:solidFill>
                <a:latin typeface="+mn-lt"/>
              </a:rPr>
              <a:t>(Our Father's Plan, 1984, 27)</a:t>
            </a:r>
          </a:p>
        </p:txBody>
      </p:sp>
      <p:sp>
        <p:nvSpPr>
          <p:cNvPr id="11" name="Footer Placeholder 3">
            <a:extLst>
              <a:ext uri="{FF2B5EF4-FFF2-40B4-BE49-F238E27FC236}">
                <a16:creationId xmlns:a16="http://schemas.microsoft.com/office/drawing/2014/main" id="{1FC96531-8DF5-4F1F-8F88-8562EA7FC589}"/>
              </a:ext>
            </a:extLst>
          </p:cNvPr>
          <p:cNvSpPr>
            <a:spLocks noGrp="1"/>
          </p:cNvSpPr>
          <p:nvPr>
            <p:ph type="ftr" sz="quarter" idx="11"/>
          </p:nvPr>
        </p:nvSpPr>
        <p:spPr>
          <a:xfrm>
            <a:off x="14013" y="6626994"/>
            <a:ext cx="1890987" cy="228599"/>
          </a:xfrm>
        </p:spPr>
        <p:txBody>
          <a:bodyPr/>
          <a:lstStyle/>
          <a:p>
            <a:r>
              <a:rPr lang="en-US" dirty="0"/>
              <a:t>©ChristianEternalism.org</a:t>
            </a:r>
          </a:p>
        </p:txBody>
      </p:sp>
    </p:spTree>
    <p:extLst>
      <p:ext uri="{BB962C8B-B14F-4D97-AF65-F5344CB8AC3E}">
        <p14:creationId xmlns:p14="http://schemas.microsoft.com/office/powerpoint/2010/main" val="38215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3" name="TextBox 12">
            <a:extLst>
              <a:ext uri="{FF2B5EF4-FFF2-40B4-BE49-F238E27FC236}">
                <a16:creationId xmlns:a16="http://schemas.microsoft.com/office/drawing/2014/main" id="{543AD5CD-4CF1-4819-BF77-411C4010E807}"/>
              </a:ext>
            </a:extLst>
          </p:cNvPr>
          <p:cNvSpPr txBox="1"/>
          <p:nvPr/>
        </p:nvSpPr>
        <p:spPr>
          <a:xfrm>
            <a:off x="1744132" y="3530454"/>
            <a:ext cx="2133600" cy="523875"/>
          </a:xfrm>
          <a:prstGeom prst="rect">
            <a:avLst/>
          </a:prstGeom>
          <a:noFill/>
        </p:spPr>
        <p:txBody>
          <a:bodyPr>
            <a:spAutoFit/>
          </a:bodyPr>
          <a:lstStyle/>
          <a:p>
            <a:pPr algn="ctr" eaLnBrk="1" hangingPunct="1">
              <a:defRPr/>
            </a:pPr>
            <a:r>
              <a:rPr lang="en-US" sz="2800" b="1" dirty="0">
                <a:latin typeface="+mn-lt"/>
                <a:cs typeface="Arial" charset="0"/>
              </a:rPr>
              <a:t>CAUTION</a:t>
            </a:r>
          </a:p>
        </p:txBody>
      </p:sp>
      <p:sp>
        <p:nvSpPr>
          <p:cNvPr id="27" name="Rectangle 26">
            <a:extLst>
              <a:ext uri="{FF2B5EF4-FFF2-40B4-BE49-F238E27FC236}">
                <a16:creationId xmlns:a16="http://schemas.microsoft.com/office/drawing/2014/main" id="{6A0E948B-9AC2-459D-9F44-F86F8C4BCC1B}"/>
              </a:ext>
            </a:extLst>
          </p:cNvPr>
          <p:cNvSpPr/>
          <p:nvPr/>
        </p:nvSpPr>
        <p:spPr>
          <a:xfrm>
            <a:off x="304800" y="1692117"/>
            <a:ext cx="11582399" cy="4826160"/>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43">
            <a:extLst>
              <a:ext uri="{FF2B5EF4-FFF2-40B4-BE49-F238E27FC236}">
                <a16:creationId xmlns:a16="http://schemas.microsoft.com/office/drawing/2014/main" id="{C60F60CB-CD35-4385-986E-66766C8D97F8}"/>
              </a:ext>
            </a:extLst>
          </p:cNvPr>
          <p:cNvGrpSpPr>
            <a:grpSpLocks/>
          </p:cNvGrpSpPr>
          <p:nvPr/>
        </p:nvGrpSpPr>
        <p:grpSpPr bwMode="auto">
          <a:xfrm>
            <a:off x="7658883" y="2418891"/>
            <a:ext cx="4237777" cy="4112397"/>
            <a:chOff x="5029200" y="2971800"/>
            <a:chExt cx="3505200" cy="3569879"/>
          </a:xfrm>
        </p:grpSpPr>
        <p:pic>
          <p:nvPicPr>
            <p:cNvPr id="29" name="Picture 4" descr="http://studentcenters.wikispaces.com/file/view/earth_core3.jpg/52770816/earth_core3.jpg">
              <a:extLst>
                <a:ext uri="{FF2B5EF4-FFF2-40B4-BE49-F238E27FC236}">
                  <a16:creationId xmlns:a16="http://schemas.microsoft.com/office/drawing/2014/main" id="{547D1F41-2149-4791-9C01-07EF290E9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29200" y="2971800"/>
              <a:ext cx="3505200" cy="35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B7CF58EC-E3C0-4BEB-A0BB-72B41D426AED}"/>
                </a:ext>
              </a:extLst>
            </p:cNvPr>
            <p:cNvSpPr txBox="1"/>
            <p:nvPr/>
          </p:nvSpPr>
          <p:spPr bwMode="auto">
            <a:xfrm>
              <a:off x="5727241" y="3403614"/>
              <a:ext cx="352982" cy="492387"/>
            </a:xfrm>
            <a:prstGeom prst="rect">
              <a:avLst/>
            </a:prstGeom>
            <a:noFill/>
            <a:effectLst>
              <a:glow rad="63500">
                <a:schemeClr val="accent2">
                  <a:satMod val="175000"/>
                  <a:alpha val="40000"/>
                </a:schemeClr>
              </a:glow>
            </a:effectLst>
          </p:spPr>
          <p:txBody>
            <a:bodyPr wrap="none">
              <a:spAutoFit/>
            </a:bodyPr>
            <a:lstStyle/>
            <a:p>
              <a:pPr algn="ctr">
                <a:defRPr/>
              </a:pPr>
              <a:r>
                <a:rPr lang="en-US" sz="2600" b="1" dirty="0">
                  <a:latin typeface="+mn-lt"/>
                </a:rPr>
                <a:t>1</a:t>
              </a:r>
            </a:p>
          </p:txBody>
        </p:sp>
        <p:sp>
          <p:nvSpPr>
            <p:cNvPr id="31" name="TextBox 30">
              <a:extLst>
                <a:ext uri="{FF2B5EF4-FFF2-40B4-BE49-F238E27FC236}">
                  <a16:creationId xmlns:a16="http://schemas.microsoft.com/office/drawing/2014/main" id="{7BA69C75-0206-43EE-96DA-24358DEB1978}"/>
                </a:ext>
              </a:extLst>
            </p:cNvPr>
            <p:cNvSpPr txBox="1"/>
            <p:nvPr/>
          </p:nvSpPr>
          <p:spPr bwMode="auto">
            <a:xfrm>
              <a:off x="6098953" y="3973033"/>
              <a:ext cx="352982" cy="492387"/>
            </a:xfrm>
            <a:prstGeom prst="rect">
              <a:avLst/>
            </a:prstGeom>
            <a:noFill/>
            <a:effectLst>
              <a:glow rad="63500">
                <a:schemeClr val="accent2">
                  <a:satMod val="175000"/>
                  <a:alpha val="40000"/>
                </a:schemeClr>
              </a:glow>
            </a:effectLst>
          </p:spPr>
          <p:txBody>
            <a:bodyPr wrap="none">
              <a:spAutoFit/>
            </a:bodyPr>
            <a:lstStyle/>
            <a:p>
              <a:pPr algn="ctr">
                <a:defRPr/>
              </a:pPr>
              <a:r>
                <a:rPr lang="en-US" sz="2600" b="1" dirty="0">
                  <a:latin typeface="+mn-lt"/>
                </a:rPr>
                <a:t>2</a:t>
              </a:r>
            </a:p>
          </p:txBody>
        </p:sp>
        <p:sp>
          <p:nvSpPr>
            <p:cNvPr id="32" name="TextBox 31">
              <a:extLst>
                <a:ext uri="{FF2B5EF4-FFF2-40B4-BE49-F238E27FC236}">
                  <a16:creationId xmlns:a16="http://schemas.microsoft.com/office/drawing/2014/main" id="{C2674A1E-167A-47A6-A611-C29D37ECD241}"/>
                </a:ext>
              </a:extLst>
            </p:cNvPr>
            <p:cNvSpPr txBox="1"/>
            <p:nvPr/>
          </p:nvSpPr>
          <p:spPr bwMode="auto">
            <a:xfrm>
              <a:off x="6448054" y="4476690"/>
              <a:ext cx="352982" cy="492387"/>
            </a:xfrm>
            <a:prstGeom prst="rect">
              <a:avLst/>
            </a:prstGeom>
            <a:noFill/>
            <a:effectLst>
              <a:glow rad="63500">
                <a:schemeClr val="accent2">
                  <a:satMod val="175000"/>
                  <a:alpha val="40000"/>
                </a:schemeClr>
              </a:glow>
            </a:effectLst>
          </p:spPr>
          <p:txBody>
            <a:bodyPr wrap="none">
              <a:spAutoFit/>
            </a:bodyPr>
            <a:lstStyle/>
            <a:p>
              <a:pPr algn="ctr">
                <a:defRPr/>
              </a:pPr>
              <a:r>
                <a:rPr lang="en-US" sz="2600" b="1" dirty="0">
                  <a:latin typeface="+mn-lt"/>
                </a:rPr>
                <a:t>3</a:t>
              </a:r>
            </a:p>
          </p:txBody>
        </p:sp>
      </p:grpSp>
      <p:sp>
        <p:nvSpPr>
          <p:cNvPr id="33" name="TextBox 32">
            <a:extLst>
              <a:ext uri="{FF2B5EF4-FFF2-40B4-BE49-F238E27FC236}">
                <a16:creationId xmlns:a16="http://schemas.microsoft.com/office/drawing/2014/main" id="{C350C63D-484D-40A0-A508-925180DE8224}"/>
              </a:ext>
            </a:extLst>
          </p:cNvPr>
          <p:cNvSpPr txBox="1"/>
          <p:nvPr/>
        </p:nvSpPr>
        <p:spPr bwMode="auto">
          <a:xfrm>
            <a:off x="1075812" y="5324662"/>
            <a:ext cx="1633268" cy="892552"/>
          </a:xfrm>
          <a:prstGeom prst="rect">
            <a:avLst/>
          </a:prstGeom>
          <a:noFill/>
        </p:spPr>
        <p:txBody>
          <a:bodyPr wrap="none">
            <a:spAutoFit/>
          </a:bodyPr>
          <a:lstStyle/>
          <a:p>
            <a:pPr algn="ctr">
              <a:defRPr/>
            </a:pPr>
            <a:r>
              <a:rPr lang="en-US" sz="2600" b="1" dirty="0">
                <a:solidFill>
                  <a:srgbClr val="00CC00"/>
                </a:solidFill>
                <a:latin typeface="+mn-lt"/>
                <a:cs typeface="Arial" charset="0"/>
              </a:rPr>
              <a:t>Inner Core</a:t>
            </a:r>
          </a:p>
          <a:p>
            <a:pPr algn="ctr">
              <a:defRPr/>
            </a:pPr>
            <a:r>
              <a:rPr lang="en-US" sz="2600" b="1" dirty="0">
                <a:solidFill>
                  <a:srgbClr val="00CC00"/>
                </a:solidFill>
                <a:latin typeface="+mn-lt"/>
                <a:cs typeface="Arial" charset="0"/>
              </a:rPr>
              <a:t>Beliefs</a:t>
            </a:r>
          </a:p>
        </p:txBody>
      </p:sp>
      <p:sp>
        <p:nvSpPr>
          <p:cNvPr id="34" name="TextBox 33">
            <a:extLst>
              <a:ext uri="{FF2B5EF4-FFF2-40B4-BE49-F238E27FC236}">
                <a16:creationId xmlns:a16="http://schemas.microsoft.com/office/drawing/2014/main" id="{E416F2CA-F31C-40F1-8FB1-679EA6006F0B}"/>
              </a:ext>
            </a:extLst>
          </p:cNvPr>
          <p:cNvSpPr txBox="1"/>
          <p:nvPr/>
        </p:nvSpPr>
        <p:spPr bwMode="auto">
          <a:xfrm>
            <a:off x="815769" y="3639989"/>
            <a:ext cx="2525883" cy="892552"/>
          </a:xfrm>
          <a:prstGeom prst="rect">
            <a:avLst/>
          </a:prstGeom>
          <a:noFill/>
        </p:spPr>
        <p:txBody>
          <a:bodyPr wrap="none">
            <a:spAutoFit/>
          </a:bodyPr>
          <a:lstStyle/>
          <a:p>
            <a:pPr algn="ctr">
              <a:defRPr/>
            </a:pPr>
            <a:r>
              <a:rPr lang="en-US" sz="2600" b="1" dirty="0">
                <a:solidFill>
                  <a:srgbClr val="00CC00"/>
                </a:solidFill>
                <a:latin typeface="+mn-lt"/>
                <a:cs typeface="Arial" charset="0"/>
              </a:rPr>
              <a:t>Central Doctrinal</a:t>
            </a:r>
          </a:p>
          <a:p>
            <a:pPr algn="ctr">
              <a:defRPr/>
            </a:pPr>
            <a:r>
              <a:rPr lang="en-US" sz="2600" b="1" dirty="0">
                <a:solidFill>
                  <a:srgbClr val="00CC00"/>
                </a:solidFill>
                <a:latin typeface="+mn-lt"/>
                <a:cs typeface="Arial" charset="0"/>
              </a:rPr>
              <a:t>Teachings</a:t>
            </a:r>
          </a:p>
        </p:txBody>
      </p:sp>
      <p:sp>
        <p:nvSpPr>
          <p:cNvPr id="35" name="TextBox 34">
            <a:extLst>
              <a:ext uri="{FF2B5EF4-FFF2-40B4-BE49-F238E27FC236}">
                <a16:creationId xmlns:a16="http://schemas.microsoft.com/office/drawing/2014/main" id="{6EAEEEB5-ADC2-4BE0-8A71-2F9728D388D6}"/>
              </a:ext>
            </a:extLst>
          </p:cNvPr>
          <p:cNvSpPr txBox="1"/>
          <p:nvPr/>
        </p:nvSpPr>
        <p:spPr bwMode="auto">
          <a:xfrm>
            <a:off x="1117550" y="1744140"/>
            <a:ext cx="1922321" cy="892552"/>
          </a:xfrm>
          <a:prstGeom prst="rect">
            <a:avLst/>
          </a:prstGeom>
          <a:noFill/>
        </p:spPr>
        <p:txBody>
          <a:bodyPr wrap="none">
            <a:spAutoFit/>
          </a:bodyPr>
          <a:lstStyle/>
          <a:p>
            <a:pPr algn="ctr">
              <a:defRPr/>
            </a:pPr>
            <a:r>
              <a:rPr lang="en-US" sz="2600" b="1" dirty="0">
                <a:solidFill>
                  <a:srgbClr val="00CC00"/>
                </a:solidFill>
                <a:latin typeface="+mn-lt"/>
                <a:cs typeface="Arial" charset="0"/>
              </a:rPr>
              <a:t>Basic Gospel</a:t>
            </a:r>
          </a:p>
          <a:p>
            <a:pPr algn="ctr">
              <a:defRPr/>
            </a:pPr>
            <a:r>
              <a:rPr lang="en-US" sz="2600" b="1" dirty="0">
                <a:solidFill>
                  <a:srgbClr val="00CC00"/>
                </a:solidFill>
                <a:latin typeface="+mn-lt"/>
                <a:cs typeface="Arial" charset="0"/>
              </a:rPr>
              <a:t>Principles</a:t>
            </a:r>
          </a:p>
        </p:txBody>
      </p:sp>
      <p:sp>
        <p:nvSpPr>
          <p:cNvPr id="36" name="TextBox 35">
            <a:extLst>
              <a:ext uri="{FF2B5EF4-FFF2-40B4-BE49-F238E27FC236}">
                <a16:creationId xmlns:a16="http://schemas.microsoft.com/office/drawing/2014/main" id="{E2DE686C-D256-4F50-B28D-F9462EB9842E}"/>
              </a:ext>
            </a:extLst>
          </p:cNvPr>
          <p:cNvSpPr txBox="1"/>
          <p:nvPr/>
        </p:nvSpPr>
        <p:spPr>
          <a:xfrm>
            <a:off x="537644" y="2509433"/>
            <a:ext cx="3082126" cy="400110"/>
          </a:xfrm>
          <a:prstGeom prst="rect">
            <a:avLst/>
          </a:prstGeom>
          <a:noFill/>
        </p:spPr>
        <p:txBody>
          <a:bodyPr wrap="none">
            <a:spAutoFit/>
          </a:bodyPr>
          <a:lstStyle/>
          <a:p>
            <a:pPr algn="ctr">
              <a:defRPr/>
            </a:pPr>
            <a:r>
              <a:rPr lang="en-US" sz="2000" b="1" i="1" dirty="0">
                <a:latin typeface="+mn-lt"/>
                <a:cs typeface="Arial" charset="0"/>
              </a:rPr>
              <a:t>Faith, Repentance, Baptism</a:t>
            </a:r>
          </a:p>
        </p:txBody>
      </p:sp>
      <p:sp>
        <p:nvSpPr>
          <p:cNvPr id="37" name="TextBox 36">
            <a:extLst>
              <a:ext uri="{FF2B5EF4-FFF2-40B4-BE49-F238E27FC236}">
                <a16:creationId xmlns:a16="http://schemas.microsoft.com/office/drawing/2014/main" id="{96AB46BE-1DC9-4109-9CCD-288D9A333F94}"/>
              </a:ext>
            </a:extLst>
          </p:cNvPr>
          <p:cNvSpPr txBox="1"/>
          <p:nvPr/>
        </p:nvSpPr>
        <p:spPr>
          <a:xfrm>
            <a:off x="632895" y="4429838"/>
            <a:ext cx="2891625" cy="400110"/>
          </a:xfrm>
          <a:prstGeom prst="rect">
            <a:avLst/>
          </a:prstGeom>
          <a:noFill/>
        </p:spPr>
        <p:txBody>
          <a:bodyPr wrap="none">
            <a:spAutoFit/>
          </a:bodyPr>
          <a:lstStyle/>
          <a:p>
            <a:pPr algn="ctr">
              <a:defRPr/>
            </a:pPr>
            <a:r>
              <a:rPr lang="en-US" sz="2000" b="1" i="1" dirty="0">
                <a:latin typeface="+mn-lt"/>
                <a:cs typeface="Arial" charset="0"/>
              </a:rPr>
              <a:t>Creation, Fall, Atonement</a:t>
            </a:r>
          </a:p>
        </p:txBody>
      </p:sp>
      <p:sp>
        <p:nvSpPr>
          <p:cNvPr id="38" name="TextBox 37">
            <a:extLst>
              <a:ext uri="{FF2B5EF4-FFF2-40B4-BE49-F238E27FC236}">
                <a16:creationId xmlns:a16="http://schemas.microsoft.com/office/drawing/2014/main" id="{07AAE789-9BBC-4DD7-B311-5BA201F5AAF3}"/>
              </a:ext>
            </a:extLst>
          </p:cNvPr>
          <p:cNvSpPr txBox="1"/>
          <p:nvPr/>
        </p:nvSpPr>
        <p:spPr>
          <a:xfrm>
            <a:off x="749344" y="6150752"/>
            <a:ext cx="2286203" cy="400110"/>
          </a:xfrm>
          <a:prstGeom prst="rect">
            <a:avLst/>
          </a:prstGeom>
          <a:noFill/>
        </p:spPr>
        <p:txBody>
          <a:bodyPr wrap="none">
            <a:spAutoFit/>
          </a:bodyPr>
          <a:lstStyle/>
          <a:p>
            <a:pPr algn="ctr">
              <a:defRPr/>
            </a:pPr>
            <a:r>
              <a:rPr lang="en-US" sz="2000" b="1" i="1" dirty="0">
                <a:latin typeface="+mn-lt"/>
                <a:cs typeface="Arial" charset="0"/>
              </a:rPr>
              <a:t>God, Man, Universe</a:t>
            </a:r>
          </a:p>
        </p:txBody>
      </p:sp>
      <p:sp>
        <p:nvSpPr>
          <p:cNvPr id="39" name="Rectangle 38">
            <a:extLst>
              <a:ext uri="{FF2B5EF4-FFF2-40B4-BE49-F238E27FC236}">
                <a16:creationId xmlns:a16="http://schemas.microsoft.com/office/drawing/2014/main" id="{F01B13A4-7A3E-4F7A-9F6C-E17735D08240}"/>
              </a:ext>
            </a:extLst>
          </p:cNvPr>
          <p:cNvSpPr/>
          <p:nvPr/>
        </p:nvSpPr>
        <p:spPr>
          <a:xfrm>
            <a:off x="0" y="22230"/>
            <a:ext cx="12192000" cy="1569660"/>
          </a:xfrm>
          <a:prstGeom prst="rect">
            <a:avLst/>
          </a:prstGeom>
        </p:spPr>
        <p:txBody>
          <a:bodyPr wrap="square">
            <a:spAutoFit/>
          </a:bodyPr>
          <a:lstStyle/>
          <a:p>
            <a:pPr algn="ctr">
              <a:defRPr/>
            </a:pPr>
            <a:r>
              <a:rPr lang="en-US" sz="4800" dirty="0">
                <a:solidFill>
                  <a:srgbClr val="00FF00"/>
                </a:solidFill>
                <a:latin typeface="+mn-lt"/>
                <a:cs typeface="Arial" charset="0"/>
              </a:rPr>
              <a:t>The Plan of Salvation Incorporates </a:t>
            </a:r>
          </a:p>
          <a:p>
            <a:pPr algn="ctr">
              <a:defRPr/>
            </a:pPr>
            <a:r>
              <a:rPr lang="en-US" sz="4800" b="1" i="1" dirty="0">
                <a:solidFill>
                  <a:srgbClr val="00FF00"/>
                </a:solidFill>
                <a:latin typeface="+mn-lt"/>
                <a:cs typeface="Arial" charset="0"/>
              </a:rPr>
              <a:t>All Levels </a:t>
            </a:r>
            <a:r>
              <a:rPr lang="en-US" sz="4800" dirty="0">
                <a:solidFill>
                  <a:srgbClr val="00FF00"/>
                </a:solidFill>
                <a:latin typeface="+mn-lt"/>
                <a:cs typeface="Arial" charset="0"/>
              </a:rPr>
              <a:t>of Gospel Understanding</a:t>
            </a:r>
          </a:p>
        </p:txBody>
      </p:sp>
      <p:sp>
        <p:nvSpPr>
          <p:cNvPr id="40" name="TextBox 39">
            <a:extLst>
              <a:ext uri="{FF2B5EF4-FFF2-40B4-BE49-F238E27FC236}">
                <a16:creationId xmlns:a16="http://schemas.microsoft.com/office/drawing/2014/main" id="{4BE42779-9CAF-4C5A-8F37-51B26C8C2D1B}"/>
              </a:ext>
            </a:extLst>
          </p:cNvPr>
          <p:cNvSpPr txBox="1"/>
          <p:nvPr/>
        </p:nvSpPr>
        <p:spPr>
          <a:xfrm>
            <a:off x="7258899" y="1703337"/>
            <a:ext cx="4628299" cy="800219"/>
          </a:xfrm>
          <a:prstGeom prst="rect">
            <a:avLst/>
          </a:prstGeom>
          <a:noFill/>
        </p:spPr>
        <p:txBody>
          <a:bodyPr wrap="square">
            <a:spAutoFit/>
          </a:bodyPr>
          <a:lstStyle/>
          <a:p>
            <a:pPr algn="ctr">
              <a:defRPr/>
            </a:pPr>
            <a:r>
              <a:rPr lang="en-US" sz="2600" b="1" i="1" dirty="0">
                <a:latin typeface="+mn-lt"/>
                <a:cs typeface="Arial" charset="0"/>
              </a:rPr>
              <a:t>Levels of Gospel Understanding</a:t>
            </a:r>
          </a:p>
          <a:p>
            <a:pPr algn="ctr">
              <a:defRPr/>
            </a:pPr>
            <a:r>
              <a:rPr lang="en-US" sz="2000" b="1" i="1" dirty="0">
                <a:latin typeface="+mn-lt"/>
                <a:cs typeface="Arial" charset="0"/>
              </a:rPr>
              <a:t>Beginner, Intermediate, Advanced</a:t>
            </a:r>
          </a:p>
        </p:txBody>
      </p:sp>
      <p:cxnSp>
        <p:nvCxnSpPr>
          <p:cNvPr id="41" name="Straight Arrow Connector 40">
            <a:extLst>
              <a:ext uri="{FF2B5EF4-FFF2-40B4-BE49-F238E27FC236}">
                <a16:creationId xmlns:a16="http://schemas.microsoft.com/office/drawing/2014/main" id="{C1A8AEC5-23A9-4748-87E5-F76A77099618}"/>
              </a:ext>
            </a:extLst>
          </p:cNvPr>
          <p:cNvCxnSpPr>
            <a:cxnSpLocks/>
            <a:endCxn id="30" idx="1"/>
          </p:cNvCxnSpPr>
          <p:nvPr/>
        </p:nvCxnSpPr>
        <p:spPr bwMode="auto">
          <a:xfrm>
            <a:off x="3366443" y="2039854"/>
            <a:ext cx="5136370" cy="116008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88D519F-AAEA-4208-B905-4F3C170C28E1}"/>
              </a:ext>
            </a:extLst>
          </p:cNvPr>
          <p:cNvCxnSpPr>
            <a:cxnSpLocks/>
            <a:endCxn id="32" idx="1"/>
          </p:cNvCxnSpPr>
          <p:nvPr/>
        </p:nvCxnSpPr>
        <p:spPr bwMode="auto">
          <a:xfrm flipV="1">
            <a:off x="3366443" y="4436089"/>
            <a:ext cx="6007831" cy="132441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34EDF5F-E2E4-4B47-9CE1-39EF540F6A80}"/>
              </a:ext>
            </a:extLst>
          </p:cNvPr>
          <p:cNvSpPr txBox="1"/>
          <p:nvPr/>
        </p:nvSpPr>
        <p:spPr bwMode="auto">
          <a:xfrm>
            <a:off x="5109406" y="5328669"/>
            <a:ext cx="3063467" cy="830997"/>
          </a:xfrm>
          <a:prstGeom prst="rect">
            <a:avLst/>
          </a:prstGeom>
          <a:noFill/>
        </p:spPr>
        <p:txBody>
          <a:bodyPr wrap="none">
            <a:spAutoFit/>
          </a:bodyPr>
          <a:lstStyle/>
          <a:p>
            <a:pPr algn="ctr">
              <a:defRPr/>
            </a:pPr>
            <a:r>
              <a:rPr lang="en-US" sz="2400" b="1" i="1" dirty="0">
                <a:latin typeface="+mn-lt"/>
                <a:cs typeface="Arial" charset="0"/>
              </a:rPr>
              <a:t>Deep Doctrines </a:t>
            </a:r>
          </a:p>
          <a:p>
            <a:pPr algn="ctr">
              <a:defRPr/>
            </a:pPr>
            <a:r>
              <a:rPr lang="en-US" sz="2400" b="1" i="1" dirty="0">
                <a:latin typeface="+mn-lt"/>
                <a:cs typeface="Arial" charset="0"/>
              </a:rPr>
              <a:t>of the Restored Gospel</a:t>
            </a:r>
          </a:p>
        </p:txBody>
      </p:sp>
      <p:cxnSp>
        <p:nvCxnSpPr>
          <p:cNvPr id="45" name="Straight Arrow Connector 44">
            <a:extLst>
              <a:ext uri="{FF2B5EF4-FFF2-40B4-BE49-F238E27FC236}">
                <a16:creationId xmlns:a16="http://schemas.microsoft.com/office/drawing/2014/main" id="{5C3D9060-A59C-4859-AC07-452DA6595E4B}"/>
              </a:ext>
            </a:extLst>
          </p:cNvPr>
          <p:cNvCxnSpPr>
            <a:cxnSpLocks/>
            <a:endCxn id="31" idx="1"/>
          </p:cNvCxnSpPr>
          <p:nvPr/>
        </p:nvCxnSpPr>
        <p:spPr bwMode="auto">
          <a:xfrm>
            <a:off x="3439855" y="3820847"/>
            <a:ext cx="5512356" cy="3504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6139FE0-D1D9-48D9-9D4B-F10B1F46543C}"/>
              </a:ext>
            </a:extLst>
          </p:cNvPr>
          <p:cNvSpPr/>
          <p:nvPr/>
        </p:nvSpPr>
        <p:spPr>
          <a:xfrm>
            <a:off x="311168" y="1616534"/>
            <a:ext cx="574196" cy="1015663"/>
          </a:xfrm>
          <a:prstGeom prst="rect">
            <a:avLst/>
          </a:prstGeom>
        </p:spPr>
        <p:txBody>
          <a:bodyPr wrap="none">
            <a:spAutoFit/>
          </a:bodyPr>
          <a:lstStyle/>
          <a:p>
            <a:r>
              <a:rPr lang="en-US" sz="6000" b="1" dirty="0">
                <a:cs typeface="Arial" charset="0"/>
              </a:rPr>
              <a:t>1</a:t>
            </a:r>
            <a:endParaRPr lang="en-US" sz="6000" dirty="0"/>
          </a:p>
        </p:txBody>
      </p:sp>
      <p:sp>
        <p:nvSpPr>
          <p:cNvPr id="49" name="Rectangle 48">
            <a:extLst>
              <a:ext uri="{FF2B5EF4-FFF2-40B4-BE49-F238E27FC236}">
                <a16:creationId xmlns:a16="http://schemas.microsoft.com/office/drawing/2014/main" id="{E7B268FD-023B-4EB5-9FF0-4299084611B8}"/>
              </a:ext>
            </a:extLst>
          </p:cNvPr>
          <p:cNvSpPr/>
          <p:nvPr/>
        </p:nvSpPr>
        <p:spPr>
          <a:xfrm>
            <a:off x="296625" y="3458590"/>
            <a:ext cx="574196" cy="1015663"/>
          </a:xfrm>
          <a:prstGeom prst="rect">
            <a:avLst/>
          </a:prstGeom>
        </p:spPr>
        <p:txBody>
          <a:bodyPr wrap="none">
            <a:spAutoFit/>
          </a:bodyPr>
          <a:lstStyle/>
          <a:p>
            <a:r>
              <a:rPr lang="en-US" sz="6000" b="1" dirty="0">
                <a:cs typeface="Arial" charset="0"/>
              </a:rPr>
              <a:t>2</a:t>
            </a:r>
            <a:endParaRPr lang="en-US" sz="6000" dirty="0"/>
          </a:p>
        </p:txBody>
      </p:sp>
      <p:sp>
        <p:nvSpPr>
          <p:cNvPr id="50" name="Rectangle 49">
            <a:extLst>
              <a:ext uri="{FF2B5EF4-FFF2-40B4-BE49-F238E27FC236}">
                <a16:creationId xmlns:a16="http://schemas.microsoft.com/office/drawing/2014/main" id="{128B7E1F-4C97-429A-BDAF-0A8510DC09C7}"/>
              </a:ext>
            </a:extLst>
          </p:cNvPr>
          <p:cNvSpPr/>
          <p:nvPr/>
        </p:nvSpPr>
        <p:spPr>
          <a:xfrm>
            <a:off x="328101" y="5148164"/>
            <a:ext cx="574196" cy="1015663"/>
          </a:xfrm>
          <a:prstGeom prst="rect">
            <a:avLst/>
          </a:prstGeom>
        </p:spPr>
        <p:txBody>
          <a:bodyPr wrap="none">
            <a:spAutoFit/>
          </a:bodyPr>
          <a:lstStyle/>
          <a:p>
            <a:r>
              <a:rPr lang="en-US" sz="6000" b="1" dirty="0">
                <a:cs typeface="Arial" charset="0"/>
              </a:rPr>
              <a:t>3</a:t>
            </a:r>
            <a:endParaRPr lang="en-US" sz="6000" dirty="0"/>
          </a:p>
        </p:txBody>
      </p:sp>
      <p:sp>
        <p:nvSpPr>
          <p:cNvPr id="42" name="Slide Number Placeholder 4">
            <a:extLst>
              <a:ext uri="{FF2B5EF4-FFF2-40B4-BE49-F238E27FC236}">
                <a16:creationId xmlns:a16="http://schemas.microsoft.com/office/drawing/2014/main" id="{6DF98FB0-FEC6-4838-9B11-4CCEC52FDFDB}"/>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Tree>
    <p:extLst>
      <p:ext uri="{BB962C8B-B14F-4D97-AF65-F5344CB8AC3E}">
        <p14:creationId xmlns:p14="http://schemas.microsoft.com/office/powerpoint/2010/main" val="23872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4" grpId="0"/>
      <p:bldP spid="35" grpId="0"/>
      <p:bldP spid="36" grpId="0"/>
      <p:bldP spid="37" grpId="0"/>
      <p:bldP spid="38" grpId="0"/>
      <p:bldP spid="40"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Privileged" siteId="{61e6eeb3-5fd7-4aaa-ae3c-61e8deb09b79}"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15122</TotalTime>
  <Words>2028</Words>
  <Application>Microsoft Office PowerPoint</Application>
  <PresentationFormat>Widescreen</PresentationFormat>
  <Paragraphs>154</Paragraphs>
  <Slides>15</Slides>
  <Notes>4</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1062</cp:revision>
  <dcterms:created xsi:type="dcterms:W3CDTF">2010-04-18T05:26:50Z</dcterms:created>
  <dcterms:modified xsi:type="dcterms:W3CDTF">2021-10-15T00:45:51Z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SetDate">
    <vt:lpwstr>2018-09-24T18:25:00.7668701Z</vt:lpwstr>
  </property>
  <property fmtid="{D5CDD505-2E9C-101B-9397-08002B2CF9AE}" pid="12" name="MSIP_Label_03ef5274-90b8-4b3f-8a76-b4c36a43e904_Name">
    <vt:lpwstr>Not Encrypted</vt:lpwstr>
  </property>
  <property fmtid="{D5CDD505-2E9C-101B-9397-08002B2CF9AE}" pid="13" name="MSIP_Label_03ef5274-90b8-4b3f-8a76-b4c36a43e904_Extended_MSFT_Method">
    <vt:lpwstr>Automatic</vt:lpwstr>
  </property>
  <property fmtid="{D5CDD505-2E9C-101B-9397-08002B2CF9AE}" pid="14" name="Classification">
    <vt:lpwstr>Internal Use Not Encrypted</vt:lpwstr>
  </property>
</Properties>
</file>