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961" r:id="rId2"/>
    <p:sldId id="928" r:id="rId3"/>
    <p:sldId id="964" r:id="rId4"/>
    <p:sldId id="963" r:id="rId5"/>
    <p:sldId id="970" r:id="rId6"/>
    <p:sldId id="965" r:id="rId7"/>
    <p:sldId id="966" r:id="rId8"/>
    <p:sldId id="967" r:id="rId9"/>
    <p:sldId id="969" r:id="rId10"/>
    <p:sldId id="968" r:id="rId11"/>
    <p:sldId id="267" r:id="rId1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2A2A2A"/>
    <a:srgbClr val="234600"/>
    <a:srgbClr val="336600"/>
    <a:srgbClr val="FFFFCC"/>
    <a:srgbClr val="2A5400"/>
    <a:srgbClr val="CCFF99"/>
    <a:srgbClr val="FDEADA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85" autoAdjust="0"/>
    <p:restoredTop sz="93014" autoAdjust="0"/>
  </p:normalViewPr>
  <p:slideViewPr>
    <p:cSldViewPr>
      <p:cViewPr varScale="1">
        <p:scale>
          <a:sx n="109" d="100"/>
          <a:sy n="109" d="100"/>
        </p:scale>
        <p:origin x="420" y="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E193122-784B-4DEB-A735-954D81725D9C}" type="datetime1">
              <a:rPr lang="en-US" altLang="en-US"/>
              <a:pPr>
                <a:defRPr/>
              </a:pPr>
              <a:t>2022-12-27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6DB9990-9BDA-4346-A715-8323DEBBD8E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46144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DB9990-9BDA-4346-A715-8323DEBBD8E7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46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6DB9990-9BDA-4346-A715-8323DEBBD8E7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7449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84000" y="6689725"/>
            <a:ext cx="508000" cy="168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ED0CB-436A-4EC6-BFC4-524BF37076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7714C901-FB5E-474A-B72C-ECB1E8B52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29400"/>
            <a:ext cx="1828800" cy="228599"/>
          </a:xfrm>
        </p:spPr>
        <p:txBody>
          <a:bodyPr/>
          <a:lstStyle/>
          <a:p>
            <a:pPr>
              <a:defRPr/>
            </a:pPr>
            <a:r>
              <a:rPr lang="en-US" dirty="0"/>
              <a:t>©ChristianEternalism.com</a:t>
            </a:r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EB042985-C290-4156-AE63-82A15DE49170}"/>
              </a:ext>
            </a:extLst>
          </p:cNvPr>
          <p:cNvSpPr txBox="1">
            <a:spLocks/>
          </p:cNvSpPr>
          <p:nvPr userDrawn="1"/>
        </p:nvSpPr>
        <p:spPr>
          <a:xfrm>
            <a:off x="5993" y="0"/>
            <a:ext cx="756007" cy="2285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ctr" rtl="0" eaLnBrk="1" fontAlgn="auto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dirty="0"/>
              <a:t>Case 02</a:t>
            </a:r>
          </a:p>
        </p:txBody>
      </p:sp>
    </p:spTree>
    <p:extLst>
      <p:ext uri="{BB962C8B-B14F-4D97-AF65-F5344CB8AC3E}">
        <p14:creationId xmlns:p14="http://schemas.microsoft.com/office/powerpoint/2010/main" val="2828542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1A002C1-D494-4F2F-AB01-B0CA7DD6EE82}" type="datetime1">
              <a:rPr lang="en-US" altLang="en-US" smtClean="0"/>
              <a:t>2022-12-27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©LDSEternalism.com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A11B09A-2F24-4C7E-B406-E00EFFE489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wmf"/><Relationship Id="rId10" Type="http://schemas.openxmlformats.org/officeDocument/2006/relationships/image" Target="../media/image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4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37037C-3B72-45BF-9EAE-90F2F8AB6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©ChristianEternalism.com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8AEEC2-37B6-41BE-9278-0064B6791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429DF0-9955-4B60-96E2-2201DF02E17C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13C4A4-E30D-4B77-9D81-CB4B098194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" y="1441700"/>
            <a:ext cx="4909114" cy="49091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46F93A-327B-4E2B-9B2E-60545C0B9529}"/>
              </a:ext>
            </a:extLst>
          </p:cNvPr>
          <p:cNvSpPr/>
          <p:nvPr/>
        </p:nvSpPr>
        <p:spPr>
          <a:xfrm>
            <a:off x="1560234" y="3203759"/>
            <a:ext cx="1338828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Abide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and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cs typeface="Arial" panose="020B0604020202020204" pitchFamily="34" charset="0"/>
              </a:rPr>
              <a:t>Abound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B93D74-9891-4AC0-92BF-50893BA294B5}"/>
              </a:ext>
            </a:extLst>
          </p:cNvPr>
          <p:cNvSpPr/>
          <p:nvPr/>
        </p:nvSpPr>
        <p:spPr>
          <a:xfrm>
            <a:off x="0" y="15502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rgbClr val="FFFF00"/>
                </a:solidFill>
                <a:cs typeface="Arial" panose="020B0604020202020204" pitchFamily="34" charset="0"/>
              </a:rPr>
              <a:t>CASE </a:t>
            </a:r>
            <a:r>
              <a:rPr lang="en-US" sz="4800">
                <a:solidFill>
                  <a:srgbClr val="FFFF00"/>
                </a:solidFill>
                <a:cs typeface="Arial" panose="020B0604020202020204" pitchFamily="34" charset="0"/>
              </a:rPr>
              <a:t>STUDY 2</a:t>
            </a:r>
            <a:endParaRPr lang="en-US" sz="4800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sp>
        <p:nvSpPr>
          <p:cNvPr id="9" name="Text Box 13">
            <a:extLst>
              <a:ext uri="{FF2B5EF4-FFF2-40B4-BE49-F238E27FC236}">
                <a16:creationId xmlns:a16="http://schemas.microsoft.com/office/drawing/2014/main" id="{CF06637D-3C31-4F29-B2D1-9421FD7E0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0344" y="2867561"/>
            <a:ext cx="694366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16438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164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45164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4516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4516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16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16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16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45164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8000" dirty="0">
                <a:solidFill>
                  <a:srgbClr val="FFFF00"/>
                </a:solidFill>
              </a:rPr>
              <a:t>True Wealth</a:t>
            </a:r>
          </a:p>
        </p:txBody>
      </p:sp>
    </p:spTree>
    <p:extLst>
      <p:ext uri="{BB962C8B-B14F-4D97-AF65-F5344CB8AC3E}">
        <p14:creationId xmlns:p14="http://schemas.microsoft.com/office/powerpoint/2010/main" val="5047254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989108-4173-4A4E-85B5-E8E3EB771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©ChristianEternalism.org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17FCC3A-BB43-431C-B394-2DC4FF9DE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11000" y="6626994"/>
            <a:ext cx="381000" cy="231006"/>
          </a:xfrm>
        </p:spPr>
        <p:txBody>
          <a:bodyPr/>
          <a:lstStyle/>
          <a:p>
            <a:pPr algn="ctr"/>
            <a:fld id="{7FA21F2F-D5C3-444E-B31F-8BDB819DBF53}" type="slidenum">
              <a:rPr lang="en-US" smtClean="0"/>
              <a:pPr algn="ctr"/>
              <a:t>10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284B39-6014-4D28-A75C-0F71E453D76F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latin typeface="+mn-lt"/>
              </a:rPr>
              <a:t>What would you pay for the following knowledge?</a:t>
            </a:r>
            <a:endParaRPr lang="en-US" sz="32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1C465C-2470-49D1-97D0-1EBB2DB23C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48978"/>
            <a:ext cx="2514600" cy="17584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49D30AC-F9B0-4085-A334-377BD06B4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4" y="838200"/>
            <a:ext cx="2039306" cy="17232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3C068A-198F-47C5-97A4-F3C9150EC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62" y="3713168"/>
            <a:ext cx="1385457" cy="23362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97B1CA-BAD4-487D-95C0-E573D3C356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1389513"/>
            <a:ext cx="5791200" cy="7510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1566CB-0DAA-49F5-8E29-AD9F2E2442C0}"/>
              </a:ext>
            </a:extLst>
          </p:cNvPr>
          <p:cNvSpPr txBox="1"/>
          <p:nvPr/>
        </p:nvSpPr>
        <p:spPr>
          <a:xfrm>
            <a:off x="749179" y="2733000"/>
            <a:ext cx="1701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+mn-lt"/>
              </a:rPr>
              <a:t>Yersinia </a:t>
            </a:r>
            <a:r>
              <a:rPr lang="en-US" sz="2000" b="1" dirty="0" err="1">
                <a:solidFill>
                  <a:srgbClr val="FFFF00"/>
                </a:solidFill>
                <a:latin typeface="+mn-lt"/>
              </a:rPr>
              <a:t>Pestis</a:t>
            </a:r>
            <a:endParaRPr lang="en-US" sz="2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552EAB-922C-4650-A806-3BB1C620B1BC}"/>
              </a:ext>
            </a:extLst>
          </p:cNvPr>
          <p:cNvSpPr txBox="1"/>
          <p:nvPr/>
        </p:nvSpPr>
        <p:spPr>
          <a:xfrm>
            <a:off x="9601200" y="2611699"/>
            <a:ext cx="23116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+mn-lt"/>
              </a:rPr>
              <a:t>Acetylsalicylic Acid</a:t>
            </a:r>
            <a:endParaRPr lang="en-US" sz="2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86181C-4FE3-47E6-9876-F4578CAA691B}"/>
              </a:ext>
            </a:extLst>
          </p:cNvPr>
          <p:cNvSpPr txBox="1"/>
          <p:nvPr/>
        </p:nvSpPr>
        <p:spPr>
          <a:xfrm>
            <a:off x="5105400" y="2190690"/>
            <a:ext cx="23116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+mn-lt"/>
              </a:rPr>
              <a:t>Sodium Stearate</a:t>
            </a:r>
            <a:endParaRPr lang="en-US" sz="2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B796AA-2DF2-4C4D-A404-0481422AD16B}"/>
              </a:ext>
            </a:extLst>
          </p:cNvPr>
          <p:cNvSpPr txBox="1"/>
          <p:nvPr/>
        </p:nvSpPr>
        <p:spPr>
          <a:xfrm>
            <a:off x="321819" y="6071707"/>
            <a:ext cx="219949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+mn-lt"/>
              </a:rPr>
              <a:t>Incandescent Light</a:t>
            </a:r>
            <a:endParaRPr lang="en-US" sz="2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129E21C-FA6A-46F2-99E5-13F17B2D3277}"/>
              </a:ext>
            </a:extLst>
          </p:cNvPr>
          <p:cNvSpPr/>
          <p:nvPr/>
        </p:nvSpPr>
        <p:spPr>
          <a:xfrm>
            <a:off x="3429000" y="3610979"/>
            <a:ext cx="85725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FF00"/>
                </a:solidFill>
                <a:latin typeface="+mn-lt"/>
              </a:rPr>
              <a:t>Joseph Smith: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“A man is saved </a:t>
            </a:r>
            <a:r>
              <a:rPr lang="en-US" sz="2800" dirty="0">
                <a:solidFill>
                  <a:srgbClr val="FFFF00"/>
                </a:solidFill>
                <a:latin typeface="+mn-lt"/>
              </a:rPr>
              <a:t>no faster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than he gets </a:t>
            </a:r>
            <a:r>
              <a:rPr lang="en-US" sz="2800" dirty="0">
                <a:solidFill>
                  <a:srgbClr val="00FF00"/>
                </a:solidFill>
                <a:latin typeface="+mn-lt"/>
              </a:rPr>
              <a:t>knowledge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, for if he does not get </a:t>
            </a:r>
            <a:r>
              <a:rPr lang="en-US" sz="2800" dirty="0">
                <a:solidFill>
                  <a:srgbClr val="00FF00"/>
                </a:solidFill>
                <a:latin typeface="+mn-lt"/>
              </a:rPr>
              <a:t>knowledge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, he will be brought into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captivity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 by some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evil power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in the other world, as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evil spirits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will have more knowledge, and consequently more power than many men who are on the earth.” 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(History of the Church, 4:588)</a:t>
            </a:r>
          </a:p>
        </p:txBody>
      </p:sp>
    </p:spTree>
    <p:extLst>
      <p:ext uri="{BB962C8B-B14F-4D97-AF65-F5344CB8AC3E}">
        <p14:creationId xmlns:p14="http://schemas.microsoft.com/office/powerpoint/2010/main" val="198848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989108-4173-4A4E-85B5-E8E3EB771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©ChristianEternalism.org</a:t>
            </a:r>
            <a:endParaRPr lang="en-US" dirty="0"/>
          </a:p>
        </p:txBody>
      </p:sp>
      <p:sp>
        <p:nvSpPr>
          <p:cNvPr id="24" name="Rectangle 46">
            <a:extLst>
              <a:ext uri="{FF2B5EF4-FFF2-40B4-BE49-F238E27FC236}">
                <a16:creationId xmlns:a16="http://schemas.microsoft.com/office/drawing/2014/main" id="{CF2B936E-2546-457C-8CD4-AC9C9D1802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67280"/>
            <a:ext cx="1217734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8000" dirty="0">
                <a:solidFill>
                  <a:srgbClr val="00FF00"/>
                </a:solidFill>
                <a:latin typeface="+mn-lt"/>
              </a:rPr>
              <a:t>Questions?</a:t>
            </a: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17FCC3A-BB43-431C-B394-2DC4FF9DE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11000" y="6626994"/>
            <a:ext cx="381000" cy="231006"/>
          </a:xfrm>
        </p:spPr>
        <p:txBody>
          <a:bodyPr/>
          <a:lstStyle/>
          <a:p>
            <a:pPr algn="ctr"/>
            <a:fld id="{7FA21F2F-D5C3-444E-B31F-8BDB819DBF53}" type="slidenum">
              <a:rPr lang="en-US" smtClean="0"/>
              <a:pPr algn="ctr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0534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wealth pictures">
            <a:extLst>
              <a:ext uri="{FF2B5EF4-FFF2-40B4-BE49-F238E27FC236}">
                <a16:creationId xmlns:a16="http://schemas.microsoft.com/office/drawing/2014/main" id="{0B5F4E6F-F4A9-4FBB-861C-ECD6E4420A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520" y="2494425"/>
            <a:ext cx="2562225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989108-4173-4A4E-85B5-E8E3EB771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©ChristianEternalism.org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17FCC3A-BB43-431C-B394-2DC4FF9DE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11000" y="6626994"/>
            <a:ext cx="381000" cy="231006"/>
          </a:xfrm>
        </p:spPr>
        <p:txBody>
          <a:bodyPr/>
          <a:lstStyle/>
          <a:p>
            <a:pPr algn="ctr"/>
            <a:fld id="{7FA21F2F-D5C3-444E-B31F-8BDB819DBF53}" type="slidenum">
              <a:rPr lang="en-US" smtClean="0"/>
              <a:pPr algn="ctr"/>
              <a:t>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88759F-AEE6-4FFA-8839-79E607DC3579}"/>
              </a:ext>
            </a:extLst>
          </p:cNvPr>
          <p:cNvSpPr txBox="1"/>
          <p:nvPr/>
        </p:nvSpPr>
        <p:spPr>
          <a:xfrm>
            <a:off x="279401" y="77450"/>
            <a:ext cx="1191259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rgbClr val="FFFF00"/>
                </a:solidFill>
                <a:latin typeface="+mn-lt"/>
              </a:rPr>
              <a:t>In which branch of philosophy do we find wealth, riches, and treasure?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FBBCEB-73EF-40F2-B872-9B94BCE8142F}"/>
              </a:ext>
            </a:extLst>
          </p:cNvPr>
          <p:cNvSpPr txBox="1"/>
          <p:nvPr/>
        </p:nvSpPr>
        <p:spPr>
          <a:xfrm>
            <a:off x="406400" y="1798834"/>
            <a:ext cx="11633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chemeClr val="bg1"/>
                </a:solidFill>
                <a:latin typeface="+mn-lt"/>
              </a:rPr>
              <a:t>riches: </a:t>
            </a:r>
            <a:r>
              <a:rPr lang="en-US" sz="3200" i="1" dirty="0">
                <a:solidFill>
                  <a:schemeClr val="bg1"/>
                </a:solidFill>
                <a:latin typeface="+mn-lt"/>
              </a:rPr>
              <a:t>noun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, material wealth. Valuable natural resources. </a:t>
            </a:r>
            <a:r>
              <a:rPr lang="en-US" sz="1400" dirty="0">
                <a:solidFill>
                  <a:schemeClr val="bg1"/>
                </a:solidFill>
                <a:latin typeface="+mn-lt"/>
              </a:rPr>
              <a:t>(Google Dictionary)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B28696F-5E9B-46AC-B1BD-E32FDE28C9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3194176"/>
              </p:ext>
            </p:extLst>
          </p:nvPr>
        </p:nvGraphicFramePr>
        <p:xfrm>
          <a:off x="854310" y="4963292"/>
          <a:ext cx="2364903" cy="14703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3096720" imgH="1926000" progId="">
                  <p:embed/>
                </p:oleObj>
              </mc:Choice>
              <mc:Fallback>
                <p:oleObj r:id="rId4" imgW="3096720" imgH="1926000" progId="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54310" y="4963292"/>
                        <a:ext cx="2364903" cy="14703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7" descr="Image result for natural resources pictures">
            <a:extLst>
              <a:ext uri="{FF2B5EF4-FFF2-40B4-BE49-F238E27FC236}">
                <a16:creationId xmlns:a16="http://schemas.microsoft.com/office/drawing/2014/main" id="{31F984A7-A27F-479F-9FCF-5EAB8D93E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2730173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1" descr="Image result for cut timber pictures">
            <a:extLst>
              <a:ext uri="{FF2B5EF4-FFF2-40B4-BE49-F238E27FC236}">
                <a16:creationId xmlns:a16="http://schemas.microsoft.com/office/drawing/2014/main" id="{AEDBD4DF-CFB4-43B5-B0C9-FC0F17592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007" y="4645456"/>
            <a:ext cx="2381250" cy="176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A90130-B0EA-4588-9237-61B49269B0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7036">
            <a:off x="1410031" y="2678930"/>
            <a:ext cx="1521206" cy="15212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5DCF9AB-0483-4823-88BB-D86DA9E6CD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712" y="4768462"/>
            <a:ext cx="4153469" cy="16352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67A7C92-2278-4FA2-BB87-9D0668BE15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53275">
            <a:off x="2204464" y="3243405"/>
            <a:ext cx="7111111" cy="20444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84420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e_Study_03_rubber-stam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989108-4173-4A4E-85B5-E8E3EB771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©ChristianEternalism.org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17FCC3A-BB43-431C-B394-2DC4FF9DE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11000" y="6626994"/>
            <a:ext cx="381000" cy="231006"/>
          </a:xfrm>
        </p:spPr>
        <p:txBody>
          <a:bodyPr/>
          <a:lstStyle/>
          <a:p>
            <a:pPr algn="ctr"/>
            <a:fld id="{7FA21F2F-D5C3-444E-B31F-8BDB819DBF53}" type="slidenum">
              <a:rPr lang="en-US" smtClean="0"/>
              <a:pPr algn="ctr"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B49CA7-5555-4099-964B-6EFCA47BA417}"/>
              </a:ext>
            </a:extLst>
          </p:cNvPr>
          <p:cNvSpPr txBox="1"/>
          <p:nvPr/>
        </p:nvSpPr>
        <p:spPr>
          <a:xfrm>
            <a:off x="295996" y="357000"/>
            <a:ext cx="833587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FF00"/>
                </a:solidFill>
                <a:latin typeface="+mn-lt"/>
              </a:rPr>
              <a:t>Brigham Young: 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“Again, we call up the </a:t>
            </a:r>
            <a:r>
              <a:rPr lang="en-US" sz="3600" dirty="0">
                <a:solidFill>
                  <a:srgbClr val="FFFF00"/>
                </a:solidFill>
                <a:latin typeface="+mn-lt"/>
              </a:rPr>
              <a:t>question of riches, wealth</a:t>
            </a:r>
            <a:r>
              <a:rPr lang="en-US" sz="3600" dirty="0">
                <a:solidFill>
                  <a:schemeClr val="bg1"/>
                </a:solidFill>
                <a:latin typeface="+mn-lt"/>
              </a:rPr>
              <a:t>…”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8EC8871-4C84-401F-AD52-44BA946A0917}"/>
              </a:ext>
            </a:extLst>
          </p:cNvPr>
          <p:cNvSpPr txBox="1"/>
          <p:nvPr/>
        </p:nvSpPr>
        <p:spPr>
          <a:xfrm>
            <a:off x="228600" y="2007468"/>
            <a:ext cx="8538614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“Suppose we could heap to ourselves the treasures of the earth … </a:t>
            </a:r>
            <a:r>
              <a:rPr lang="en-US" sz="2800" dirty="0">
                <a:solidFill>
                  <a:srgbClr val="FFFF00"/>
                </a:solidFill>
                <a:latin typeface="+mn-lt"/>
              </a:rPr>
              <a:t>would it prove we are actually rich? 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It would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not 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… The possession of these things is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not wealth to me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. Not that I would cast them away as a thing of naught, or look upon the good things of this earth, and the riches of the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033FB8-5135-4633-9A4E-84178418A7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668691"/>
            <a:ext cx="3124200" cy="321750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BF570A6-8D5D-45AA-A146-2642F2BE8B46}"/>
              </a:ext>
            </a:extLst>
          </p:cNvPr>
          <p:cNvSpPr/>
          <p:nvPr/>
        </p:nvSpPr>
        <p:spPr>
          <a:xfrm>
            <a:off x="266241" y="4154031"/>
            <a:ext cx="1185047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  <a:latin typeface="+mn-lt"/>
              </a:rPr>
              <a:t>world, as things of naught, but they are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not the true riches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. … They are to be </a:t>
            </a:r>
            <a:r>
              <a:rPr lang="en-US" sz="2800" dirty="0">
                <a:solidFill>
                  <a:srgbClr val="FFFF00"/>
                </a:solidFill>
                <a:latin typeface="+mn-lt"/>
              </a:rPr>
              <a:t>used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, but not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abused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. They are to be handled with discretion, and looked upon in their </a:t>
            </a:r>
            <a:r>
              <a:rPr lang="en-US" sz="2800" dirty="0">
                <a:solidFill>
                  <a:srgbClr val="00FF00"/>
                </a:solidFill>
                <a:latin typeface="+mn-lt"/>
              </a:rPr>
              <a:t>true light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, without any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lustful desires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, as the means to feed, clothe, and make us comfortable, that we may be prepared to secure to ourselves </a:t>
            </a:r>
            <a:r>
              <a:rPr lang="en-US" sz="2800" dirty="0">
                <a:solidFill>
                  <a:srgbClr val="00FF00"/>
                </a:solidFill>
                <a:latin typeface="+mn-lt"/>
              </a:rPr>
              <a:t>eternal riches</a:t>
            </a:r>
            <a:r>
              <a:rPr lang="en-US" sz="2800" dirty="0">
                <a:solidFill>
                  <a:schemeClr val="bg1"/>
                </a:solidFill>
                <a:latin typeface="+mn-lt"/>
              </a:rPr>
              <a:t>.” 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(True and False Riches, JD 1:264)</a:t>
            </a:r>
          </a:p>
        </p:txBody>
      </p:sp>
    </p:spTree>
    <p:extLst>
      <p:ext uri="{BB962C8B-B14F-4D97-AF65-F5344CB8AC3E}">
        <p14:creationId xmlns:p14="http://schemas.microsoft.com/office/powerpoint/2010/main" val="306925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989108-4173-4A4E-85B5-E8E3EB771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©ChristianEternalism.org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17FCC3A-BB43-431C-B394-2DC4FF9DE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11000" y="6626994"/>
            <a:ext cx="381000" cy="231006"/>
          </a:xfrm>
        </p:spPr>
        <p:txBody>
          <a:bodyPr/>
          <a:lstStyle/>
          <a:p>
            <a:pPr algn="ctr"/>
            <a:fld id="{7FA21F2F-D5C3-444E-B31F-8BDB819DBF53}" type="slidenum">
              <a:rPr lang="en-US" smtClean="0"/>
              <a:pPr algn="ctr"/>
              <a:t>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3173FD-666E-4C66-93E4-342364048EB2}"/>
              </a:ext>
            </a:extLst>
          </p:cNvPr>
          <p:cNvSpPr txBox="1"/>
          <p:nvPr/>
        </p:nvSpPr>
        <p:spPr>
          <a:xfrm>
            <a:off x="152400" y="974229"/>
            <a:ext cx="9350740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srgbClr val="00FF00"/>
                </a:solidFill>
                <a:latin typeface="+mn-lt"/>
              </a:rPr>
              <a:t>Brigham Young: </a:t>
            </a:r>
            <a:r>
              <a:rPr lang="en-US" sz="2200" b="1" dirty="0">
                <a:solidFill>
                  <a:schemeClr val="bg1"/>
                </a:solidFill>
                <a:latin typeface="+mn-lt"/>
              </a:rPr>
              <a:t>“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This monarch reigns for a day, a month, a year, or for half a century, according to the will of Him by whom kings sway the scepter of power; and the world say he is a rich man, a powerful and wealthy man.  But this is </a:t>
            </a:r>
            <a:r>
              <a:rPr lang="en-US" sz="2200" dirty="0">
                <a:solidFill>
                  <a:srgbClr val="FF0000"/>
                </a:solidFill>
                <a:latin typeface="+mn-lt"/>
              </a:rPr>
              <a:t>not riches 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according to the saying of the Savior in the New Testament.” </a:t>
            </a:r>
          </a:p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(True and False Riches, JD 1:264)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860AD3-B2D8-4869-A570-2E00F2F01263}"/>
              </a:ext>
            </a:extLst>
          </p:cNvPr>
          <p:cNvSpPr txBox="1"/>
          <p:nvPr/>
        </p:nvSpPr>
        <p:spPr>
          <a:xfrm>
            <a:off x="152400" y="0"/>
            <a:ext cx="120395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FFF00"/>
                </a:solidFill>
                <a:latin typeface="+mn-lt"/>
              </a:rPr>
              <a:t>Why are metaphysical riches false?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FD586BBF-134A-4CED-80A4-30F7DE760E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65575785"/>
              </p:ext>
            </p:extLst>
          </p:nvPr>
        </p:nvGraphicFramePr>
        <p:xfrm>
          <a:off x="9727224" y="907197"/>
          <a:ext cx="2240691" cy="34362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2981520" imgH="4571640" progId="">
                  <p:embed/>
                </p:oleObj>
              </mc:Choice>
              <mc:Fallback>
                <p:oleObj r:id="rId3" imgW="2981520" imgH="4571640" progId="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727224" y="907197"/>
                        <a:ext cx="2240691" cy="34362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3136596-6FCA-4430-AA9A-AF9E45F05F4C}"/>
              </a:ext>
            </a:extLst>
          </p:cNvPr>
          <p:cNvSpPr txBox="1"/>
          <p:nvPr/>
        </p:nvSpPr>
        <p:spPr>
          <a:xfrm>
            <a:off x="190500" y="3048000"/>
            <a:ext cx="931264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srgbClr val="00FF00"/>
                </a:solidFill>
                <a:latin typeface="+mn-lt"/>
              </a:rPr>
              <a:t>Matthew 6: 19-21: 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“Lay </a:t>
            </a:r>
            <a:r>
              <a:rPr lang="en-US" sz="2200" dirty="0">
                <a:solidFill>
                  <a:srgbClr val="FF0000"/>
                </a:solidFill>
                <a:latin typeface="+mn-lt"/>
              </a:rPr>
              <a:t>not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up for yourselves treasures upon earth, where </a:t>
            </a:r>
            <a:r>
              <a:rPr lang="en-US" sz="2200" dirty="0">
                <a:solidFill>
                  <a:srgbClr val="FF0000"/>
                </a:solidFill>
                <a:latin typeface="+mn-lt"/>
              </a:rPr>
              <a:t>moth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and </a:t>
            </a:r>
            <a:r>
              <a:rPr lang="en-US" sz="2200" dirty="0">
                <a:solidFill>
                  <a:srgbClr val="FF0000"/>
                </a:solidFill>
                <a:latin typeface="+mn-lt"/>
              </a:rPr>
              <a:t>rust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doth corrupt, and where </a:t>
            </a:r>
            <a:r>
              <a:rPr lang="en-US" sz="2200" dirty="0">
                <a:solidFill>
                  <a:srgbClr val="FF0000"/>
                </a:solidFill>
                <a:latin typeface="+mn-lt"/>
              </a:rPr>
              <a:t>thieves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 break through and steal: But lay up for yourselves treasures in heaven … For where your treasure is, there will your heart be also.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93357CA-1C1A-44ED-B44B-2CE2F2A64561}"/>
              </a:ext>
            </a:extLst>
          </p:cNvPr>
          <p:cNvSpPr txBox="1"/>
          <p:nvPr/>
        </p:nvSpPr>
        <p:spPr>
          <a:xfrm>
            <a:off x="190500" y="4953000"/>
            <a:ext cx="90297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srgbClr val="00FF00"/>
                </a:solidFill>
                <a:latin typeface="+mn-lt"/>
              </a:rPr>
              <a:t>Brigham Young: </a:t>
            </a:r>
            <a:r>
              <a:rPr lang="en-US" sz="2200" b="1" dirty="0">
                <a:solidFill>
                  <a:schemeClr val="bg1"/>
                </a:solidFill>
                <a:latin typeface="+mn-lt"/>
              </a:rPr>
              <a:t>“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When I have gold and silver in my possession, which a </a:t>
            </a:r>
            <a:r>
              <a:rPr lang="en-US" sz="2200" dirty="0">
                <a:solidFill>
                  <a:srgbClr val="FF0000"/>
                </a:solidFill>
                <a:latin typeface="+mn-lt"/>
              </a:rPr>
              <a:t>thief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may steal, or </a:t>
            </a:r>
            <a:r>
              <a:rPr lang="en-US" sz="2200" dirty="0">
                <a:solidFill>
                  <a:srgbClr val="FFFF00"/>
                </a:solidFill>
                <a:latin typeface="+mn-lt"/>
              </a:rPr>
              <a:t>friends borrow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, and </a:t>
            </a:r>
            <a:r>
              <a:rPr lang="en-US" sz="2200" dirty="0">
                <a:solidFill>
                  <a:srgbClr val="FF0000"/>
                </a:solidFill>
                <a:latin typeface="+mn-lt"/>
              </a:rPr>
              <a:t>never pay me back 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again, or which may take the wings of the morning, and I behold it no more, I only possess the </a:t>
            </a:r>
            <a:r>
              <a:rPr lang="en-US" sz="2200" dirty="0">
                <a:solidFill>
                  <a:srgbClr val="FF0000"/>
                </a:solidFill>
                <a:latin typeface="+mn-lt"/>
              </a:rPr>
              <a:t>negative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of the </a:t>
            </a:r>
            <a:r>
              <a:rPr lang="en-US" sz="2200" dirty="0">
                <a:solidFill>
                  <a:srgbClr val="00FF00"/>
                </a:solidFill>
                <a:latin typeface="+mn-lt"/>
              </a:rPr>
              <a:t>true riches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.” 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(True and False Riches, JD 1:264)</a:t>
            </a:r>
          </a:p>
        </p:txBody>
      </p:sp>
      <p:pic>
        <p:nvPicPr>
          <p:cNvPr id="14" name="Picture 13" descr="A picture containing text, person, person, wall&#10;&#10;Description automatically generated">
            <a:extLst>
              <a:ext uri="{FF2B5EF4-FFF2-40B4-BE49-F238E27FC236}">
                <a16:creationId xmlns:a16="http://schemas.microsoft.com/office/drawing/2014/main" id="{88172B18-C952-4598-94DC-9CD8CE43F9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4483847"/>
            <a:ext cx="2728562" cy="22598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86F10DA-C45F-436C-93FC-7EBCBC7EE3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7102">
            <a:off x="1493211" y="2471228"/>
            <a:ext cx="7111111" cy="204444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8278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e_Study_03_rubber-stam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989108-4173-4A4E-85B5-E8E3EB771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©ChristianEternalism.org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17FCC3A-BB43-431C-B394-2DC4FF9DE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11000" y="6626994"/>
            <a:ext cx="381000" cy="231006"/>
          </a:xfrm>
        </p:spPr>
        <p:txBody>
          <a:bodyPr/>
          <a:lstStyle/>
          <a:p>
            <a:pPr algn="ctr"/>
            <a:fld id="{7FA21F2F-D5C3-444E-B31F-8BDB819DBF53}" type="slidenum">
              <a:rPr lang="en-US" smtClean="0"/>
              <a:pPr algn="ctr"/>
              <a:t>5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4CD572-9FE0-4432-A693-14B6357A5596}"/>
              </a:ext>
            </a:extLst>
          </p:cNvPr>
          <p:cNvSpPr txBox="1"/>
          <p:nvPr/>
        </p:nvSpPr>
        <p:spPr>
          <a:xfrm>
            <a:off x="176665" y="209371"/>
            <a:ext cx="11838669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66FF33"/>
                </a:solidFill>
                <a:latin typeface="+mn-lt"/>
              </a:rPr>
              <a:t>Brigham Young: </a:t>
            </a:r>
            <a:r>
              <a:rPr lang="en-US" sz="3000" dirty="0">
                <a:solidFill>
                  <a:srgbClr val="FFFF00"/>
                </a:solidFill>
                <a:latin typeface="+mn-lt"/>
              </a:rPr>
              <a:t>“Where shall we direct our course to find true riches?”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071038-9117-450B-8488-330BB8301A0D}"/>
              </a:ext>
            </a:extLst>
          </p:cNvPr>
          <p:cNvSpPr txBox="1"/>
          <p:nvPr/>
        </p:nvSpPr>
        <p:spPr>
          <a:xfrm>
            <a:off x="176666" y="1093113"/>
            <a:ext cx="1186293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srgbClr val="66FF33"/>
                </a:solidFill>
                <a:latin typeface="+mn-lt"/>
              </a:rPr>
              <a:t>KNOWLEDGE: 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acquaintance with facts, truths, or principles, as from study or investigation; 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(</a:t>
            </a:r>
            <a:r>
              <a:rPr lang="en-US" sz="1600" dirty="0" err="1">
                <a:solidFill>
                  <a:schemeClr val="bg1"/>
                </a:solidFill>
                <a:latin typeface="+mn-lt"/>
              </a:rPr>
              <a:t>Dictionary.com</a:t>
            </a:r>
            <a:r>
              <a:rPr lang="en-US" sz="1600" dirty="0">
                <a:solidFill>
                  <a:schemeClr val="bg1"/>
                </a:solidFill>
                <a:latin typeface="+mn-lt"/>
              </a:rPr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455C332-C1B6-4196-89DB-301B66557475}"/>
              </a:ext>
            </a:extLst>
          </p:cNvPr>
          <p:cNvSpPr txBox="1"/>
          <p:nvPr/>
        </p:nvSpPr>
        <p:spPr>
          <a:xfrm>
            <a:off x="176665" y="1973759"/>
            <a:ext cx="1178673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srgbClr val="66FF33"/>
                </a:solidFill>
                <a:latin typeface="+mn-lt"/>
              </a:rPr>
              <a:t>WISDOM: 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knowledge of what is true or right coupled with just judgment as to action; …</a:t>
            </a:r>
          </a:p>
          <a:p>
            <a:pPr>
              <a:defRPr/>
            </a:pPr>
            <a:r>
              <a:rPr lang="en-US" sz="2200" dirty="0">
                <a:solidFill>
                  <a:schemeClr val="bg1"/>
                </a:solidFill>
                <a:latin typeface="+mn-lt"/>
              </a:rPr>
              <a:t>In short, wisdom is a disposition to find the truth coupled with an optimum judgement as to what actions should be taken. 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(Dictionary.com, Wikipedia.com)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346DA0-735C-4366-A3E6-EF563B330EC8}"/>
              </a:ext>
            </a:extLst>
          </p:cNvPr>
          <p:cNvSpPr txBox="1"/>
          <p:nvPr/>
        </p:nvSpPr>
        <p:spPr>
          <a:xfrm>
            <a:off x="176666" y="3429000"/>
            <a:ext cx="118629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srgbClr val="66FF33"/>
                </a:solidFill>
                <a:latin typeface="+mn-lt"/>
              </a:rPr>
              <a:t>D&amp;C 93:28  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He that </a:t>
            </a:r>
            <a:r>
              <a:rPr lang="en-US" sz="2200" dirty="0" err="1">
                <a:solidFill>
                  <a:srgbClr val="66FF33"/>
                </a:solidFill>
                <a:latin typeface="+mn-lt"/>
              </a:rPr>
              <a:t>keepeth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his commandments </a:t>
            </a:r>
            <a:r>
              <a:rPr lang="en-US" sz="2200" dirty="0" err="1">
                <a:solidFill>
                  <a:schemeClr val="bg1"/>
                </a:solidFill>
                <a:latin typeface="+mn-lt"/>
              </a:rPr>
              <a:t>receiveth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200" dirty="0">
                <a:solidFill>
                  <a:srgbClr val="66FF33"/>
                </a:solidFill>
                <a:latin typeface="+mn-lt"/>
              </a:rPr>
              <a:t>truth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and </a:t>
            </a:r>
            <a:r>
              <a:rPr lang="en-US" sz="2200" dirty="0">
                <a:solidFill>
                  <a:srgbClr val="66FF33"/>
                </a:solidFill>
                <a:latin typeface="+mn-lt"/>
              </a:rPr>
              <a:t>light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, until he is glorified in truth and </a:t>
            </a:r>
            <a:r>
              <a:rPr lang="en-US" sz="2200" dirty="0" err="1">
                <a:solidFill>
                  <a:srgbClr val="66FF33"/>
                </a:solidFill>
                <a:latin typeface="+mn-lt"/>
              </a:rPr>
              <a:t>knoweth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all things.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55EE86-6B89-46EC-9234-039DAE2D962F}"/>
              </a:ext>
            </a:extLst>
          </p:cNvPr>
          <p:cNvSpPr txBox="1"/>
          <p:nvPr/>
        </p:nvSpPr>
        <p:spPr>
          <a:xfrm>
            <a:off x="176665" y="4572000"/>
            <a:ext cx="11939135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srgbClr val="66FF33"/>
                </a:solidFill>
                <a:latin typeface="+mn-lt"/>
              </a:rPr>
              <a:t>2 Nephi 28:30 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For behold, thus </a:t>
            </a:r>
            <a:r>
              <a:rPr lang="en-US" sz="2200" dirty="0" err="1">
                <a:solidFill>
                  <a:schemeClr val="bg1"/>
                </a:solidFill>
                <a:latin typeface="+mn-lt"/>
              </a:rPr>
              <a:t>saith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the Lord God: I will give unto the children of men line upon line, precept upon precept, here a little and there a little; and blessed are those who </a:t>
            </a:r>
            <a:r>
              <a:rPr lang="en-US" sz="2200" dirty="0">
                <a:solidFill>
                  <a:srgbClr val="66FF33"/>
                </a:solidFill>
                <a:latin typeface="+mn-lt"/>
              </a:rPr>
              <a:t>hearken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unto my precepts, and lend an ear unto my counsel, for they shall learn </a:t>
            </a:r>
            <a:r>
              <a:rPr lang="en-US" sz="2200" dirty="0">
                <a:solidFill>
                  <a:srgbClr val="66FF33"/>
                </a:solidFill>
                <a:latin typeface="+mn-lt"/>
              </a:rPr>
              <a:t>wisdom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; for unto him that </a:t>
            </a:r>
            <a:r>
              <a:rPr lang="en-US" sz="2200" dirty="0" err="1">
                <a:solidFill>
                  <a:schemeClr val="bg1"/>
                </a:solidFill>
                <a:latin typeface="+mn-lt"/>
              </a:rPr>
              <a:t>receiveth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 I will </a:t>
            </a:r>
            <a:r>
              <a:rPr lang="en-US" sz="2200" dirty="0">
                <a:solidFill>
                  <a:srgbClr val="66FF33"/>
                </a:solidFill>
                <a:latin typeface="+mn-lt"/>
              </a:rPr>
              <a:t>give more</a:t>
            </a:r>
            <a:r>
              <a:rPr lang="en-US" sz="2200" dirty="0">
                <a:solidFill>
                  <a:schemeClr val="bg1"/>
                </a:solidFill>
                <a:latin typeface="+mn-lt"/>
              </a:rPr>
              <a:t>; and from them that shall say, We have enough, from them shall be taken away even that which they have.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13CADD4-A1E4-4CD6-9BAD-BC3221D15E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9933">
            <a:off x="2416989" y="1150862"/>
            <a:ext cx="7111111" cy="204444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A9DD150-17A8-426A-B23D-F1282A7F7A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45310">
            <a:off x="2888911" y="3605280"/>
            <a:ext cx="7111111" cy="204444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AutoShape 104">
            <a:extLst>
              <a:ext uri="{FF2B5EF4-FFF2-40B4-BE49-F238E27FC236}">
                <a16:creationId xmlns:a16="http://schemas.microsoft.com/office/drawing/2014/main" id="{6DEE7881-8547-4648-B886-36635C0FF21B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8887184" y="2040592"/>
            <a:ext cx="2368272" cy="1335088"/>
          </a:xfrm>
          <a:prstGeom prst="curvedDownArrow">
            <a:avLst>
              <a:gd name="adj1" fmla="val 42254"/>
              <a:gd name="adj2" fmla="val 84498"/>
              <a:gd name="adj3" fmla="val 33333"/>
            </a:avLst>
          </a:prstGeom>
          <a:solidFill>
            <a:srgbClr val="FFFF00"/>
          </a:solidFill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" name="AutoShape 104">
            <a:extLst>
              <a:ext uri="{FF2B5EF4-FFF2-40B4-BE49-F238E27FC236}">
                <a16:creationId xmlns:a16="http://schemas.microsoft.com/office/drawing/2014/main" id="{4953CEC4-5FE9-4AF9-8B70-FD1857FFD77F}"/>
              </a:ext>
            </a:extLst>
          </p:cNvPr>
          <p:cNvSpPr>
            <a:spLocks noChangeArrowheads="1"/>
          </p:cNvSpPr>
          <p:nvPr/>
        </p:nvSpPr>
        <p:spPr bwMode="auto">
          <a:xfrm rot="15855927">
            <a:off x="1144254" y="3992579"/>
            <a:ext cx="2455557" cy="1158841"/>
          </a:xfrm>
          <a:prstGeom prst="curvedDownArrow">
            <a:avLst>
              <a:gd name="adj1" fmla="val 42254"/>
              <a:gd name="adj2" fmla="val 84498"/>
              <a:gd name="adj3" fmla="val 33333"/>
            </a:avLst>
          </a:prstGeom>
          <a:solidFill>
            <a:srgbClr val="FFFF00"/>
          </a:solidFill>
          <a:ln w="38100">
            <a:solidFill>
              <a:srgbClr val="00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78641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e_Study_03_rubber-stam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20" grpId="0" animBg="1"/>
      <p:bldP spid="2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989108-4173-4A4E-85B5-E8E3EB771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©ChristianEternalism.org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17FCC3A-BB43-431C-B394-2DC4FF9DE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11000" y="6626994"/>
            <a:ext cx="381000" cy="231006"/>
          </a:xfrm>
        </p:spPr>
        <p:txBody>
          <a:bodyPr/>
          <a:lstStyle/>
          <a:p>
            <a:pPr algn="ctr"/>
            <a:fld id="{7FA21F2F-D5C3-444E-B31F-8BDB819DBF53}" type="slidenum">
              <a:rPr lang="en-US" smtClean="0"/>
              <a:pPr algn="ctr"/>
              <a:t>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93113F-A168-4485-8610-DADB3888D0C0}"/>
              </a:ext>
            </a:extLst>
          </p:cNvPr>
          <p:cNvSpPr txBox="1"/>
          <p:nvPr/>
        </p:nvSpPr>
        <p:spPr>
          <a:xfrm>
            <a:off x="188686" y="208002"/>
            <a:ext cx="1200331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000" b="1" dirty="0">
                <a:solidFill>
                  <a:srgbClr val="00FF00"/>
                </a:solidFill>
                <a:latin typeface="+mn-lt"/>
              </a:rPr>
              <a:t>Brigham Young: </a:t>
            </a:r>
            <a:r>
              <a:rPr lang="en-US" sz="3000" dirty="0">
                <a:solidFill>
                  <a:srgbClr val="FFFF00"/>
                </a:solidFill>
                <a:latin typeface="+mn-lt"/>
              </a:rPr>
              <a:t>“Where shall we direct our course to find true riches?”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7267E9-E612-4884-813E-1AD6258D5DA7}"/>
              </a:ext>
            </a:extLst>
          </p:cNvPr>
          <p:cNvSpPr txBox="1"/>
          <p:nvPr/>
        </p:nvSpPr>
        <p:spPr>
          <a:xfrm>
            <a:off x="304800" y="3790890"/>
            <a:ext cx="11811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FF00"/>
                </a:solidFill>
                <a:latin typeface="+mn-lt"/>
              </a:rPr>
              <a:t>Proverbs 19:8 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He that </a:t>
            </a:r>
            <a:r>
              <a:rPr lang="en-US" sz="2000" dirty="0" err="1">
                <a:solidFill>
                  <a:schemeClr val="bg1"/>
                </a:solidFill>
                <a:latin typeface="+mn-lt"/>
              </a:rPr>
              <a:t>getteth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dirty="0">
                <a:solidFill>
                  <a:srgbClr val="00FF00"/>
                </a:solidFill>
                <a:latin typeface="+mn-lt"/>
              </a:rPr>
              <a:t>wisdom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+mn-lt"/>
              </a:rPr>
              <a:t>loveth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dirty="0">
                <a:solidFill>
                  <a:srgbClr val="00FF00"/>
                </a:solidFill>
                <a:latin typeface="+mn-lt"/>
              </a:rPr>
              <a:t>his own soul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: he that </a:t>
            </a:r>
            <a:r>
              <a:rPr lang="en-US" sz="2000" dirty="0" err="1">
                <a:solidFill>
                  <a:schemeClr val="bg1"/>
                </a:solidFill>
                <a:latin typeface="+mn-lt"/>
              </a:rPr>
              <a:t>keepeth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 understanding shall find </a:t>
            </a:r>
            <a:r>
              <a:rPr lang="en-US" sz="2000" dirty="0">
                <a:solidFill>
                  <a:srgbClr val="00FF00"/>
                </a:solidFill>
                <a:latin typeface="+mn-lt"/>
              </a:rPr>
              <a:t>good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.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6FC1C4-D2B9-48C7-BF80-F2DF446E6F71}"/>
              </a:ext>
            </a:extLst>
          </p:cNvPr>
          <p:cNvSpPr txBox="1"/>
          <p:nvPr/>
        </p:nvSpPr>
        <p:spPr>
          <a:xfrm>
            <a:off x="304800" y="5769114"/>
            <a:ext cx="1176382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FF00"/>
                </a:solidFill>
                <a:latin typeface="+mn-lt"/>
              </a:rPr>
              <a:t>D&amp;C 6:7 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Seek not for 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riches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 but for </a:t>
            </a:r>
            <a:r>
              <a:rPr lang="en-US" sz="2000" dirty="0">
                <a:solidFill>
                  <a:srgbClr val="00FF00"/>
                </a:solidFill>
                <a:latin typeface="+mn-lt"/>
              </a:rPr>
              <a:t>wisdom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, and behold, the mysteries of God shall be unfolded unto you, and then shall you be made </a:t>
            </a:r>
            <a:r>
              <a:rPr lang="en-US" sz="2000" dirty="0">
                <a:solidFill>
                  <a:srgbClr val="00FF00"/>
                </a:solidFill>
                <a:latin typeface="+mn-lt"/>
              </a:rPr>
              <a:t>rich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. Behold, he that hath </a:t>
            </a:r>
            <a:r>
              <a:rPr lang="en-US" sz="2000" dirty="0">
                <a:solidFill>
                  <a:srgbClr val="00FF00"/>
                </a:solidFill>
                <a:latin typeface="+mn-lt"/>
              </a:rPr>
              <a:t>eternal life 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is rich.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C6751C-98BC-4B71-911D-2BEF4D1770C2}"/>
              </a:ext>
            </a:extLst>
          </p:cNvPr>
          <p:cNvSpPr txBox="1"/>
          <p:nvPr/>
        </p:nvSpPr>
        <p:spPr>
          <a:xfrm>
            <a:off x="304800" y="1219200"/>
            <a:ext cx="86868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FF00"/>
                </a:solidFill>
                <a:latin typeface="+mn-lt"/>
              </a:rPr>
              <a:t>D&amp;C 131:6 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It is impossible for a man to be saved in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ignorance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1B28CA-76F9-45D2-95AA-0C6ED0013114}"/>
              </a:ext>
            </a:extLst>
          </p:cNvPr>
          <p:cNvSpPr txBox="1"/>
          <p:nvPr/>
        </p:nvSpPr>
        <p:spPr>
          <a:xfrm>
            <a:off x="304800" y="1959114"/>
            <a:ext cx="11811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FF00"/>
                </a:solidFill>
                <a:latin typeface="+mn-lt"/>
              </a:rPr>
              <a:t>Proverbs 3:13-14 </a:t>
            </a:r>
            <a:r>
              <a:rPr lang="en-US" sz="2000" dirty="0">
                <a:solidFill>
                  <a:srgbClr val="00FF00"/>
                </a:solidFill>
                <a:latin typeface="+mn-lt"/>
              </a:rPr>
              <a:t>Happy 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is the man that </a:t>
            </a:r>
            <a:r>
              <a:rPr lang="en-US" sz="2000" dirty="0" err="1">
                <a:solidFill>
                  <a:schemeClr val="bg1"/>
                </a:solidFill>
                <a:latin typeface="+mn-lt"/>
              </a:rPr>
              <a:t>findeth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000" dirty="0">
                <a:solidFill>
                  <a:srgbClr val="00FF00"/>
                </a:solidFill>
                <a:latin typeface="+mn-lt"/>
              </a:rPr>
              <a:t>wisdom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, and the man that </a:t>
            </a:r>
            <a:r>
              <a:rPr lang="en-US" sz="2000" dirty="0" err="1">
                <a:solidFill>
                  <a:schemeClr val="bg1"/>
                </a:solidFill>
                <a:latin typeface="+mn-lt"/>
              </a:rPr>
              <a:t>getteth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 understanding. For the merchandise of it is </a:t>
            </a:r>
            <a:r>
              <a:rPr lang="en-US" sz="2000" dirty="0">
                <a:solidFill>
                  <a:srgbClr val="00FF00"/>
                </a:solidFill>
                <a:latin typeface="+mn-lt"/>
              </a:rPr>
              <a:t>better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 than the merchandise of 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silver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, and the gain thereof than fine </a:t>
            </a:r>
            <a:r>
              <a:rPr lang="en-US" sz="2000" dirty="0">
                <a:solidFill>
                  <a:srgbClr val="FFFF00"/>
                </a:solidFill>
                <a:latin typeface="+mn-lt"/>
              </a:rPr>
              <a:t>gold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EC6AFF-0CD4-494E-B7F6-8B1334140636}"/>
              </a:ext>
            </a:extLst>
          </p:cNvPr>
          <p:cNvSpPr txBox="1"/>
          <p:nvPr/>
        </p:nvSpPr>
        <p:spPr>
          <a:xfrm>
            <a:off x="304800" y="2949714"/>
            <a:ext cx="11811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FF00"/>
                </a:solidFill>
                <a:latin typeface="+mn-lt"/>
              </a:rPr>
              <a:t>Isaiah 33:6 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And </a:t>
            </a:r>
            <a:r>
              <a:rPr lang="en-US" sz="2000" dirty="0">
                <a:solidFill>
                  <a:srgbClr val="00FF00"/>
                </a:solidFill>
                <a:latin typeface="+mn-lt"/>
              </a:rPr>
              <a:t>wisdom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 and </a:t>
            </a:r>
            <a:r>
              <a:rPr lang="en-US" sz="2000" dirty="0">
                <a:solidFill>
                  <a:srgbClr val="00FF00"/>
                </a:solidFill>
                <a:latin typeface="+mn-lt"/>
              </a:rPr>
              <a:t>knowledge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 shall be the </a:t>
            </a:r>
            <a:r>
              <a:rPr lang="en-US" sz="2000" dirty="0">
                <a:solidFill>
                  <a:srgbClr val="00FF00"/>
                </a:solidFill>
                <a:latin typeface="+mn-lt"/>
              </a:rPr>
              <a:t>stability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 of thy times, and strength of salvation: the fear of the Lord is his </a:t>
            </a:r>
            <a:r>
              <a:rPr lang="en-US" sz="2000" dirty="0">
                <a:solidFill>
                  <a:srgbClr val="00FF00"/>
                </a:solidFill>
                <a:latin typeface="+mn-lt"/>
              </a:rPr>
              <a:t>treasure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9746565-41BD-4B64-804D-B6E9C3A21DC9}"/>
              </a:ext>
            </a:extLst>
          </p:cNvPr>
          <p:cNvSpPr txBox="1"/>
          <p:nvPr/>
        </p:nvSpPr>
        <p:spPr>
          <a:xfrm>
            <a:off x="304800" y="4546937"/>
            <a:ext cx="1176382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FF00"/>
                </a:solidFill>
                <a:latin typeface="+mn-lt"/>
              </a:rPr>
              <a:t>D&amp;C 130:18-19 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Whatever principle of intelligence we attain unto in this life, it will rise with us in the resurrection. And if a person gains more </a:t>
            </a:r>
            <a:r>
              <a:rPr lang="en-US" sz="2000" dirty="0">
                <a:solidFill>
                  <a:srgbClr val="00FF00"/>
                </a:solidFill>
                <a:latin typeface="+mn-lt"/>
              </a:rPr>
              <a:t>knowledge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 and </a:t>
            </a:r>
            <a:r>
              <a:rPr lang="en-US" sz="2000" dirty="0">
                <a:solidFill>
                  <a:srgbClr val="00FF00"/>
                </a:solidFill>
                <a:latin typeface="+mn-lt"/>
              </a:rPr>
              <a:t>intelligence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 in this life through his diligence and obedience than another, he will have so much the advantage in the world to come.</a:t>
            </a:r>
          </a:p>
        </p:txBody>
      </p:sp>
    </p:spTree>
    <p:extLst>
      <p:ext uri="{BB962C8B-B14F-4D97-AF65-F5344CB8AC3E}">
        <p14:creationId xmlns:p14="http://schemas.microsoft.com/office/powerpoint/2010/main" val="3786858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989108-4173-4A4E-85B5-E8E3EB771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©ChristianEternalism.org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17FCC3A-BB43-431C-B394-2DC4FF9DE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11000" y="6626994"/>
            <a:ext cx="381000" cy="231006"/>
          </a:xfrm>
        </p:spPr>
        <p:txBody>
          <a:bodyPr/>
          <a:lstStyle/>
          <a:p>
            <a:pPr algn="ctr"/>
            <a:fld id="{7FA21F2F-D5C3-444E-B31F-8BDB819DBF53}" type="slidenum">
              <a:rPr lang="en-US" smtClean="0"/>
              <a:pPr algn="ctr"/>
              <a:t>7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90D911-47DD-4D0C-9A87-63CE736BBAAC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FF00"/>
                </a:solidFill>
                <a:latin typeface="+mn-lt"/>
              </a:rPr>
              <a:t>TRUE RICHES ONLY TO BE FOUND IN ETERNAL LIFE</a:t>
            </a:r>
            <a:endParaRPr lang="en-US" sz="3200" dirty="0">
              <a:solidFill>
                <a:srgbClr val="00FF00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D88F09-48E4-4BE0-B820-4F048743D85E}"/>
              </a:ext>
            </a:extLst>
          </p:cNvPr>
          <p:cNvSpPr txBox="1"/>
          <p:nvPr/>
        </p:nvSpPr>
        <p:spPr>
          <a:xfrm>
            <a:off x="152400" y="718839"/>
            <a:ext cx="1199333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“…the whole world are gone after the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false riches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; after that which is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not life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, after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decomposition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, after that which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perishes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, and 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passes away 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like the twilight of evening. … there is no such thing as a man being truly rich until he has </a:t>
            </a:r>
            <a:r>
              <a:rPr lang="en-US" sz="2000" dirty="0">
                <a:solidFill>
                  <a:srgbClr val="00FF00"/>
                </a:solidFill>
                <a:latin typeface="+mn-lt"/>
              </a:rPr>
              <a:t>power over death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, hell, the grave, and him that hath the power of death, which is the devil.”</a:t>
            </a:r>
          </a:p>
          <a:p>
            <a:pPr>
              <a:defRPr/>
            </a:pPr>
            <a:r>
              <a:rPr lang="en-US" sz="1200" dirty="0">
                <a:solidFill>
                  <a:schemeClr val="bg1"/>
                </a:solidFill>
                <a:latin typeface="+mn-lt"/>
              </a:rPr>
              <a:t>(True and False Riches, JD 1:264)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9DB080-7E09-4989-9305-97432194265B}"/>
              </a:ext>
            </a:extLst>
          </p:cNvPr>
          <p:cNvSpPr txBox="1"/>
          <p:nvPr/>
        </p:nvSpPr>
        <p:spPr>
          <a:xfrm>
            <a:off x="152400" y="2090439"/>
            <a:ext cx="1193074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“I will tell you when you and I may consider ourselves </a:t>
            </a:r>
            <a:r>
              <a:rPr lang="en-US" sz="2000" dirty="0">
                <a:solidFill>
                  <a:srgbClr val="00FF00"/>
                </a:solidFill>
                <a:latin typeface="+mn-lt"/>
              </a:rPr>
              <a:t>truly rich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—When we can speak to the earth—to the native elements in boundless space, and say to them—“Be ye </a:t>
            </a:r>
            <a:r>
              <a:rPr lang="en-US" sz="2000" dirty="0">
                <a:solidFill>
                  <a:srgbClr val="00FF00"/>
                </a:solidFill>
                <a:latin typeface="+mn-lt"/>
              </a:rPr>
              <a:t>organized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, and planted here, or there, and stay until I command you hence;” … The only true riches in existence are for you and I to secure for ourselves a holy </a:t>
            </a:r>
            <a:r>
              <a:rPr lang="en-US" sz="2000" dirty="0">
                <a:solidFill>
                  <a:srgbClr val="00FF00"/>
                </a:solidFill>
                <a:latin typeface="+mn-lt"/>
              </a:rPr>
              <a:t>resurrection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; then we have </a:t>
            </a:r>
            <a:r>
              <a:rPr lang="en-US" sz="2000" dirty="0">
                <a:solidFill>
                  <a:srgbClr val="00FF00"/>
                </a:solidFill>
                <a:latin typeface="+mn-lt"/>
              </a:rPr>
              <a:t>command of the gold and the silver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, and can place it where we please, and in whose hands we please.” 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(True and False Riches, JD 1:264)</a:t>
            </a:r>
          </a:p>
          <a:p>
            <a:pPr>
              <a:defRPr/>
            </a:pP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174181-DD34-4409-8244-605ED1E60E31}"/>
              </a:ext>
            </a:extLst>
          </p:cNvPr>
          <p:cNvSpPr txBox="1"/>
          <p:nvPr/>
        </p:nvSpPr>
        <p:spPr>
          <a:xfrm>
            <a:off x="152400" y="3797855"/>
            <a:ext cx="11811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“He does not want to slay His children who love and serve him, He is not a hard master, nor a severe Father, but when He chastens, it is because He wishes to bring His children to </a:t>
            </a:r>
            <a:r>
              <a:rPr lang="en-US" sz="2000" dirty="0">
                <a:solidFill>
                  <a:srgbClr val="00FF00"/>
                </a:solidFill>
                <a:latin typeface="+mn-lt"/>
              </a:rPr>
              <a:t>understanding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, that they may know where the </a:t>
            </a:r>
            <a:r>
              <a:rPr lang="en-US" sz="2000" dirty="0">
                <a:solidFill>
                  <a:srgbClr val="00FF00"/>
                </a:solidFill>
                <a:latin typeface="+mn-lt"/>
              </a:rPr>
              <a:t>true riches 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are, and what are the true riches of eternity, and rejoice with Him in His presence, being </a:t>
            </a:r>
            <a:r>
              <a:rPr lang="en-US" sz="2000" dirty="0">
                <a:solidFill>
                  <a:srgbClr val="00FF00"/>
                </a:solidFill>
                <a:latin typeface="+mn-lt"/>
              </a:rPr>
              <a:t>made equal with Him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.” </a:t>
            </a:r>
            <a:r>
              <a:rPr lang="en-US" sz="1200" dirty="0">
                <a:solidFill>
                  <a:prstClr val="white"/>
                </a:solidFill>
                <a:latin typeface="Calibri"/>
              </a:rPr>
              <a:t>(True and False Riches, JD 1:264)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F42511-B5FE-4C26-8732-E2955DF67248}"/>
              </a:ext>
            </a:extLst>
          </p:cNvPr>
          <p:cNvSpPr txBox="1"/>
          <p:nvPr/>
        </p:nvSpPr>
        <p:spPr>
          <a:xfrm>
            <a:off x="152400" y="5200471"/>
            <a:ext cx="119307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bg1"/>
                </a:solidFill>
                <a:latin typeface="+mn-lt"/>
              </a:rPr>
              <a:t>“Where are the true riches—the pearl of great price? They are here. How can we secure them? By being </a:t>
            </a:r>
            <a:r>
              <a:rPr lang="en-US" sz="2000" dirty="0">
                <a:solidFill>
                  <a:srgbClr val="00FF00"/>
                </a:solidFill>
                <a:latin typeface="+mn-lt"/>
              </a:rPr>
              <a:t>obedient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, for the willing and obedient will eat the good of the land by and by; … The power which belongs to the true riches is gained by pursuing a </a:t>
            </a:r>
            <a:r>
              <a:rPr lang="en-US" sz="2000" dirty="0">
                <a:solidFill>
                  <a:srgbClr val="00FF00"/>
                </a:solidFill>
                <a:latin typeface="+mn-lt"/>
              </a:rPr>
              <a:t>righteous course</a:t>
            </a:r>
            <a:r>
              <a:rPr lang="en-US" sz="2000" dirty="0">
                <a:solidFill>
                  <a:schemeClr val="bg1"/>
                </a:solidFill>
                <a:latin typeface="+mn-lt"/>
              </a:rPr>
              <a:t>, by maintaining an upright deportment towards all men…”</a:t>
            </a:r>
          </a:p>
          <a:p>
            <a:pPr lvl="0">
              <a:defRPr/>
            </a:pPr>
            <a:r>
              <a:rPr lang="en-US" sz="1200" dirty="0">
                <a:solidFill>
                  <a:prstClr val="white"/>
                </a:solidFill>
                <a:latin typeface="Calibri"/>
              </a:rPr>
              <a:t>(True and False Riches, JD 1:264)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12580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989108-4173-4A4E-85B5-E8E3EB771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©ChristianEternalism.org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17FCC3A-BB43-431C-B394-2DC4FF9DE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11000" y="6626994"/>
            <a:ext cx="381000" cy="231006"/>
          </a:xfrm>
        </p:spPr>
        <p:txBody>
          <a:bodyPr/>
          <a:lstStyle/>
          <a:p>
            <a:pPr algn="ctr"/>
            <a:fld id="{7FA21F2F-D5C3-444E-B31F-8BDB819DBF53}" type="slidenum">
              <a:rPr lang="en-US" smtClean="0"/>
              <a:pPr algn="ctr"/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EEEF27-FEF1-4989-AACB-A9FD2E1FD76D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FF00"/>
                </a:solidFill>
                <a:latin typeface="+mn-lt"/>
              </a:rPr>
              <a:t>TRUE RICHES ONLY TO BE FOUND IN ETERNAL LIFE</a:t>
            </a:r>
            <a:endParaRPr lang="en-US" sz="3200" dirty="0">
              <a:solidFill>
                <a:srgbClr val="00FF00"/>
              </a:solidFill>
              <a:latin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67B947-0882-4592-AE1A-296C4B6D6951}"/>
              </a:ext>
            </a:extLst>
          </p:cNvPr>
          <p:cNvSpPr txBox="1"/>
          <p:nvPr/>
        </p:nvSpPr>
        <p:spPr>
          <a:xfrm>
            <a:off x="332510" y="1297662"/>
            <a:ext cx="11478490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600" b="1" dirty="0">
                <a:solidFill>
                  <a:srgbClr val="00FF00"/>
                </a:solidFill>
                <a:latin typeface="+mn-lt"/>
              </a:rPr>
              <a:t>Brigham Young: </a:t>
            </a:r>
            <a:r>
              <a:rPr lang="en-US" sz="2600" dirty="0">
                <a:solidFill>
                  <a:schemeClr val="bg1"/>
                </a:solidFill>
                <a:latin typeface="+mn-lt"/>
              </a:rPr>
              <a:t>“Remember, that </a:t>
            </a:r>
            <a:r>
              <a:rPr lang="en-US" sz="2600" dirty="0">
                <a:solidFill>
                  <a:srgbClr val="00FF00"/>
                </a:solidFill>
                <a:latin typeface="+mn-lt"/>
              </a:rPr>
              <a:t>true riches </a:t>
            </a:r>
            <a:r>
              <a:rPr lang="en-US" sz="2600" dirty="0">
                <a:solidFill>
                  <a:schemeClr val="bg1"/>
                </a:solidFill>
                <a:latin typeface="+mn-lt"/>
              </a:rPr>
              <a:t>— life, happiness, and salvation, is to secure for ourselves a part in the first resurrection, where we are </a:t>
            </a:r>
            <a:r>
              <a:rPr lang="en-US" sz="2600" dirty="0">
                <a:solidFill>
                  <a:srgbClr val="00FF00"/>
                </a:solidFill>
                <a:latin typeface="+mn-lt"/>
              </a:rPr>
              <a:t>out of the reach of death</a:t>
            </a:r>
            <a:r>
              <a:rPr lang="en-US" sz="2600" dirty="0">
                <a:solidFill>
                  <a:schemeClr val="bg1"/>
                </a:solidFill>
                <a:latin typeface="+mn-lt"/>
              </a:rPr>
              <a:t>, and </a:t>
            </a:r>
            <a:r>
              <a:rPr lang="en-US" sz="2600" dirty="0">
                <a:solidFill>
                  <a:srgbClr val="FF0000"/>
                </a:solidFill>
                <a:latin typeface="+mn-lt"/>
              </a:rPr>
              <a:t>him that hath the power of it</a:t>
            </a:r>
            <a:r>
              <a:rPr lang="en-US" sz="2600" dirty="0">
                <a:solidFill>
                  <a:schemeClr val="bg1"/>
                </a:solidFill>
                <a:latin typeface="+mn-lt"/>
              </a:rPr>
              <a:t>; then we are </a:t>
            </a:r>
            <a:r>
              <a:rPr lang="en-US" sz="2600" dirty="0">
                <a:solidFill>
                  <a:srgbClr val="00FF00"/>
                </a:solidFill>
                <a:latin typeface="+mn-lt"/>
              </a:rPr>
              <a:t>exalted</a:t>
            </a:r>
            <a:r>
              <a:rPr lang="en-US" sz="2600" dirty="0">
                <a:solidFill>
                  <a:schemeClr val="bg1"/>
                </a:solidFill>
                <a:latin typeface="+mn-lt"/>
              </a:rPr>
              <a:t> to thrones, and have </a:t>
            </a:r>
            <a:r>
              <a:rPr lang="en-US" sz="2600" dirty="0">
                <a:solidFill>
                  <a:srgbClr val="00FF00"/>
                </a:solidFill>
                <a:latin typeface="+mn-lt"/>
              </a:rPr>
              <a:t>power to organize element</a:t>
            </a:r>
            <a:r>
              <a:rPr lang="en-US" sz="2600" dirty="0">
                <a:solidFill>
                  <a:schemeClr val="bg1"/>
                </a:solidFill>
                <a:latin typeface="+mn-lt"/>
              </a:rPr>
              <a:t>. Yes, they that are faithful, and that overcome, shall be crowned with crowns of eternal glory. They shall see the time when their </a:t>
            </a:r>
            <a:r>
              <a:rPr lang="en-US" sz="2600" dirty="0">
                <a:solidFill>
                  <a:srgbClr val="00FF00"/>
                </a:solidFill>
                <a:latin typeface="+mn-lt"/>
              </a:rPr>
              <a:t>cities shall be paved with gold</a:t>
            </a:r>
            <a:r>
              <a:rPr lang="en-US" sz="2600" dirty="0">
                <a:solidFill>
                  <a:schemeClr val="bg1"/>
                </a:solidFill>
                <a:latin typeface="+mn-lt"/>
              </a:rPr>
              <a:t>; for there is no end to the precious metals, they are in the native element, and </a:t>
            </a:r>
            <a:r>
              <a:rPr lang="en-US" sz="2600" dirty="0">
                <a:solidFill>
                  <a:srgbClr val="00FF00"/>
                </a:solidFill>
                <a:latin typeface="+mn-lt"/>
              </a:rPr>
              <a:t>there is an eternity of it</a:t>
            </a:r>
            <a:r>
              <a:rPr lang="en-US" sz="2600" dirty="0">
                <a:solidFill>
                  <a:schemeClr val="bg1"/>
                </a:solidFill>
                <a:latin typeface="+mn-lt"/>
              </a:rPr>
              <a:t>. If you want a world of the most precious substance, you will have nothing to do but say the word, and it is done. … I presume we do not draw a single breath that there are not particles of these things mingled in it. But we have not the knowledge now to organize them at our pleasure. </a:t>
            </a:r>
            <a:r>
              <a:rPr lang="en-US" sz="2600" dirty="0">
                <a:solidFill>
                  <a:srgbClr val="FFFF00"/>
                </a:solidFill>
                <a:latin typeface="+mn-lt"/>
              </a:rPr>
              <a:t>Until we have that power we are not fully in possession of the true riches…” </a:t>
            </a:r>
            <a:r>
              <a:rPr lang="en-US" sz="1200" dirty="0">
                <a:solidFill>
                  <a:schemeClr val="bg1"/>
                </a:solidFill>
                <a:latin typeface="+mn-lt"/>
              </a:rPr>
              <a:t>(True and False Riches, JD 1:264)</a:t>
            </a:r>
            <a:endParaRPr lang="en-US" sz="1200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8853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989108-4173-4A4E-85B5-E8E3EB771E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©ChristianEternalism.org</a:t>
            </a:r>
            <a:endParaRPr lang="en-US" dirty="0"/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917FCC3A-BB43-431C-B394-2DC4FF9DE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11000" y="6626994"/>
            <a:ext cx="381000" cy="231006"/>
          </a:xfrm>
        </p:spPr>
        <p:txBody>
          <a:bodyPr/>
          <a:lstStyle/>
          <a:p>
            <a:pPr algn="ctr"/>
            <a:fld id="{7FA21F2F-D5C3-444E-B31F-8BDB819DBF53}" type="slidenum">
              <a:rPr lang="en-US" smtClean="0"/>
              <a:pPr algn="ctr"/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E26489-7DAF-474B-91EC-ED4CA647AAD7}"/>
              </a:ext>
            </a:extLst>
          </p:cNvPr>
          <p:cNvSpPr txBox="1"/>
          <p:nvPr/>
        </p:nvSpPr>
        <p:spPr>
          <a:xfrm>
            <a:off x="4466568" y="3049014"/>
            <a:ext cx="162943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FFFF00"/>
                </a:solidFill>
                <a:latin typeface="+mn-lt"/>
              </a:rPr>
              <a:t>or</a:t>
            </a:r>
            <a:endParaRPr lang="en-US" sz="66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6" name="Picture 2" descr="Image result for gold bar pictures">
            <a:extLst>
              <a:ext uri="{FF2B5EF4-FFF2-40B4-BE49-F238E27FC236}">
                <a16:creationId xmlns:a16="http://schemas.microsoft.com/office/drawing/2014/main" id="{3CBBBB59-ED7B-45B3-9D78-B16C6172B4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780" y="2436480"/>
            <a:ext cx="2251843" cy="1935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36B7941-FF68-4830-8AF7-7837E781ED7D}"/>
              </a:ext>
            </a:extLst>
          </p:cNvPr>
          <p:cNvSpPr txBox="1"/>
          <p:nvPr/>
        </p:nvSpPr>
        <p:spPr>
          <a:xfrm>
            <a:off x="1558155" y="1828800"/>
            <a:ext cx="14490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latin typeface="+mn-lt"/>
              </a:rPr>
              <a:t>This?</a:t>
            </a:r>
            <a:endParaRPr lang="en-US" sz="3200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1" name="Picture 5" descr="Image result for gem pictures">
            <a:extLst>
              <a:ext uri="{FF2B5EF4-FFF2-40B4-BE49-F238E27FC236}">
                <a16:creationId xmlns:a16="http://schemas.microsoft.com/office/drawing/2014/main" id="{8434393B-B8D7-4B56-AF21-C41EB9E873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780" y="4566238"/>
            <a:ext cx="2317448" cy="157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AF621A-F59B-4FC2-BB45-5C13744768F1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FF00"/>
                </a:solidFill>
                <a:latin typeface="+mn-lt"/>
              </a:rPr>
              <a:t>TRUE RICHES ONLY TO BE FOUND IN ETERNAL LIFE</a:t>
            </a:r>
            <a:endParaRPr lang="en-US" sz="3200" dirty="0">
              <a:solidFill>
                <a:srgbClr val="00FF00"/>
              </a:solidFill>
              <a:latin typeface="+mn-lt"/>
            </a:endParaRPr>
          </a:p>
        </p:txBody>
      </p:sp>
      <p:pic>
        <p:nvPicPr>
          <p:cNvPr id="13" name="Picture 12" descr="A picture containing outdoor, star, night, outdoor object&#10;&#10;Description automatically generated">
            <a:extLst>
              <a:ext uri="{FF2B5EF4-FFF2-40B4-BE49-F238E27FC236}">
                <a16:creationId xmlns:a16="http://schemas.microsoft.com/office/drawing/2014/main" id="{459B0FEB-78EE-4715-AF59-F64CD73087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1044227"/>
            <a:ext cx="5486400" cy="53737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30039C-9C28-4057-997D-214DC9F79732}"/>
              </a:ext>
            </a:extLst>
          </p:cNvPr>
          <p:cNvSpPr txBox="1"/>
          <p:nvPr/>
        </p:nvSpPr>
        <p:spPr>
          <a:xfrm>
            <a:off x="9677467" y="1392252"/>
            <a:ext cx="247504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600" b="1" dirty="0">
                <a:solidFill>
                  <a:srgbClr val="FFFF00"/>
                </a:solidFill>
                <a:latin typeface="+mn-lt"/>
              </a:rPr>
              <a:t>This?</a:t>
            </a:r>
            <a:endParaRPr lang="en-US" sz="6600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29246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03ef5274-90b8-4b3f-8a76-b4c36a43e904}" enabled="1" method="Standard" siteId="{61e6eeb3-5fd7-4aaa-ae3c-61e8deb09b79}" contentBits="0" removed="0"/>
  <clbl:label id="{bdc3d3d8-6bdc-485e-b6f2-a0ac58658b4a}" enabled="1" method="Privileged" siteId="{61e6eeb3-5fd7-4aaa-ae3c-61e8deb09b79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16151</TotalTime>
  <Words>1566</Words>
  <Application>Microsoft Office PowerPoint</Application>
  <PresentationFormat>Widescreen</PresentationFormat>
  <Paragraphs>72</Paragraphs>
  <Slides>11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</dc:creator>
  <cp:lastModifiedBy>Dale Eaton</cp:lastModifiedBy>
  <cp:revision>1244</cp:revision>
  <dcterms:created xsi:type="dcterms:W3CDTF">2010-04-18T05:26:50Z</dcterms:created>
  <dcterms:modified xsi:type="dcterms:W3CDTF">2022-12-28T00:22:54Z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dc3d3d8-6bdc-485e-b6f2-a0ac58658b4a_Enabled">
    <vt:lpwstr>True</vt:lpwstr>
  </property>
  <property fmtid="{D5CDD505-2E9C-101B-9397-08002B2CF9AE}" pid="3" name="MSIP_Label_bdc3d3d8-6bdc-485e-b6f2-a0ac58658b4a_SiteId">
    <vt:lpwstr>61e6eeb3-5fd7-4aaa-ae3c-61e8deb09b79</vt:lpwstr>
  </property>
  <property fmtid="{D5CDD505-2E9C-101B-9397-08002B2CF9AE}" pid="4" name="MSIP_Label_bdc3d3d8-6bdc-485e-b6f2-a0ac58658b4a_Owner">
    <vt:lpwstr>deaton@ldschurch.org</vt:lpwstr>
  </property>
  <property fmtid="{D5CDD505-2E9C-101B-9397-08002B2CF9AE}" pid="5" name="MSIP_Label_bdc3d3d8-6bdc-485e-b6f2-a0ac58658b4a_SetDate">
    <vt:lpwstr>2018-09-29T15:01:30.2848605Z</vt:lpwstr>
  </property>
  <property fmtid="{D5CDD505-2E9C-101B-9397-08002B2CF9AE}" pid="6" name="MSIP_Label_bdc3d3d8-6bdc-485e-b6f2-a0ac58658b4a_Name">
    <vt:lpwstr>Internal Use</vt:lpwstr>
  </property>
  <property fmtid="{D5CDD505-2E9C-101B-9397-08002B2CF9AE}" pid="7" name="MSIP_Label_bdc3d3d8-6bdc-485e-b6f2-a0ac58658b4a_Application">
    <vt:lpwstr>Microsoft Azure Information Protection</vt:lpwstr>
  </property>
  <property fmtid="{D5CDD505-2E9C-101B-9397-08002B2CF9AE}" pid="8" name="MSIP_Label_bdc3d3d8-6bdc-485e-b6f2-a0ac58658b4a_Extended_MSFT_Method">
    <vt:lpwstr>Automatic</vt:lpwstr>
  </property>
  <property fmtid="{D5CDD505-2E9C-101B-9397-08002B2CF9AE}" pid="9" name="Classification">
    <vt:lpwstr>Internal Use Not Encrypted</vt:lpwstr>
  </property>
  <property fmtid="{D5CDD505-2E9C-101B-9397-08002B2CF9AE}" pid="10" name="MSIP_Label_03ef5274-90b8-4b3f-8a76-b4c36a43e904_Enabled">
    <vt:lpwstr>true</vt:lpwstr>
  </property>
  <property fmtid="{D5CDD505-2E9C-101B-9397-08002B2CF9AE}" pid="11" name="MSIP_Label_03ef5274-90b8-4b3f-8a76-b4c36a43e904_SetDate">
    <vt:lpwstr>2021-04-10T18:34:19Z</vt:lpwstr>
  </property>
  <property fmtid="{D5CDD505-2E9C-101B-9397-08002B2CF9AE}" pid="12" name="MSIP_Label_03ef5274-90b8-4b3f-8a76-b4c36a43e904_Method">
    <vt:lpwstr>Standard</vt:lpwstr>
  </property>
  <property fmtid="{D5CDD505-2E9C-101B-9397-08002B2CF9AE}" pid="13" name="MSIP_Label_03ef5274-90b8-4b3f-8a76-b4c36a43e904_Name">
    <vt:lpwstr>Not Protected_2</vt:lpwstr>
  </property>
  <property fmtid="{D5CDD505-2E9C-101B-9397-08002B2CF9AE}" pid="14" name="MSIP_Label_03ef5274-90b8-4b3f-8a76-b4c36a43e904_SiteId">
    <vt:lpwstr>61e6eeb3-5fd7-4aaa-ae3c-61e8deb09b79</vt:lpwstr>
  </property>
  <property fmtid="{D5CDD505-2E9C-101B-9397-08002B2CF9AE}" pid="15" name="MSIP_Label_03ef5274-90b8-4b3f-8a76-b4c36a43e904_ActionId">
    <vt:lpwstr/>
  </property>
  <property fmtid="{D5CDD505-2E9C-101B-9397-08002B2CF9AE}" pid="16" name="MSIP_Label_03ef5274-90b8-4b3f-8a76-b4c36a43e904_ContentBits">
    <vt:lpwstr>0</vt:lpwstr>
  </property>
</Properties>
</file>