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961" r:id="rId2"/>
    <p:sldId id="928" r:id="rId3"/>
    <p:sldId id="956" r:id="rId4"/>
    <p:sldId id="929" r:id="rId5"/>
    <p:sldId id="958" r:id="rId6"/>
    <p:sldId id="959" r:id="rId7"/>
    <p:sldId id="950" r:id="rId8"/>
    <p:sldId id="938" r:id="rId9"/>
    <p:sldId id="960" r:id="rId10"/>
    <p:sldId id="962" r:id="rId11"/>
    <p:sldId id="963" r:id="rId12"/>
    <p:sldId id="965" r:id="rId13"/>
    <p:sldId id="955" r:id="rId14"/>
    <p:sldId id="267"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A2A2A"/>
    <a:srgbClr val="234600"/>
    <a:srgbClr val="336600"/>
    <a:srgbClr val="FFFFCC"/>
    <a:srgbClr val="2A5400"/>
    <a:srgbClr val="CCFF99"/>
    <a:srgbClr val="FDEAD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5" autoAdjust="0"/>
    <p:restoredTop sz="93014" autoAdjust="0"/>
  </p:normalViewPr>
  <p:slideViewPr>
    <p:cSldViewPr>
      <p:cViewPr varScale="1">
        <p:scale>
          <a:sx n="109" d="100"/>
          <a:sy n="109" d="100"/>
        </p:scale>
        <p:origin x="420" y="96"/>
      </p:cViewPr>
      <p:guideLst>
        <p:guide orient="horz" pos="2160"/>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CE193122-784B-4DEB-A735-954D81725D9C}" type="datetime1">
              <a:rPr lang="en-US" altLang="en-US"/>
              <a:pPr>
                <a:defRPr/>
              </a:pPr>
              <a:t>2022-12-27</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6DB9990-9BDA-4346-A715-8323DEBBD8E7}" type="slidenum">
              <a:rPr lang="en-US" altLang="en-US"/>
              <a:pPr>
                <a:defRPr/>
              </a:pPr>
              <a:t>‹#›</a:t>
            </a:fld>
            <a:endParaRPr lang="en-US" altLang="en-US"/>
          </a:p>
        </p:txBody>
      </p:sp>
    </p:spTree>
    <p:extLst>
      <p:ext uri="{BB962C8B-B14F-4D97-AF65-F5344CB8AC3E}">
        <p14:creationId xmlns:p14="http://schemas.microsoft.com/office/powerpoint/2010/main" val="1494614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4</a:t>
            </a:fld>
            <a:endParaRPr lang="en-US" altLang="en-US"/>
          </a:p>
        </p:txBody>
      </p:sp>
    </p:spTree>
    <p:extLst>
      <p:ext uri="{BB962C8B-B14F-4D97-AF65-F5344CB8AC3E}">
        <p14:creationId xmlns:p14="http://schemas.microsoft.com/office/powerpoint/2010/main" val="1469821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5</a:t>
            </a:fld>
            <a:endParaRPr lang="en-US" altLang="en-US"/>
          </a:p>
        </p:txBody>
      </p:sp>
    </p:spTree>
    <p:extLst>
      <p:ext uri="{BB962C8B-B14F-4D97-AF65-F5344CB8AC3E}">
        <p14:creationId xmlns:p14="http://schemas.microsoft.com/office/powerpoint/2010/main" val="755389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6</a:t>
            </a:fld>
            <a:endParaRPr lang="en-US" altLang="en-US"/>
          </a:p>
        </p:txBody>
      </p:sp>
    </p:spTree>
    <p:extLst>
      <p:ext uri="{BB962C8B-B14F-4D97-AF65-F5344CB8AC3E}">
        <p14:creationId xmlns:p14="http://schemas.microsoft.com/office/powerpoint/2010/main" val="1907576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7</a:t>
            </a:fld>
            <a:endParaRPr lang="en-US" altLang="en-US"/>
          </a:p>
        </p:txBody>
      </p:sp>
    </p:spTree>
    <p:extLst>
      <p:ext uri="{BB962C8B-B14F-4D97-AF65-F5344CB8AC3E}">
        <p14:creationId xmlns:p14="http://schemas.microsoft.com/office/powerpoint/2010/main" val="87205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8</a:t>
            </a:fld>
            <a:endParaRPr lang="en-US" altLang="en-US"/>
          </a:p>
        </p:txBody>
      </p:sp>
    </p:spTree>
    <p:extLst>
      <p:ext uri="{BB962C8B-B14F-4D97-AF65-F5344CB8AC3E}">
        <p14:creationId xmlns:p14="http://schemas.microsoft.com/office/powerpoint/2010/main" val="4255334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9</a:t>
            </a:fld>
            <a:endParaRPr lang="en-US" altLang="en-US"/>
          </a:p>
        </p:txBody>
      </p:sp>
    </p:spTree>
    <p:extLst>
      <p:ext uri="{BB962C8B-B14F-4D97-AF65-F5344CB8AC3E}">
        <p14:creationId xmlns:p14="http://schemas.microsoft.com/office/powerpoint/2010/main" val="306155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10</a:t>
            </a:fld>
            <a:endParaRPr lang="en-US" altLang="en-US"/>
          </a:p>
        </p:txBody>
      </p:sp>
    </p:spTree>
    <p:extLst>
      <p:ext uri="{BB962C8B-B14F-4D97-AF65-F5344CB8AC3E}">
        <p14:creationId xmlns:p14="http://schemas.microsoft.com/office/powerpoint/2010/main" val="2417244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11</a:t>
            </a:fld>
            <a:endParaRPr lang="en-US" altLang="en-US"/>
          </a:p>
        </p:txBody>
      </p:sp>
    </p:spTree>
    <p:extLst>
      <p:ext uri="{BB962C8B-B14F-4D97-AF65-F5344CB8AC3E}">
        <p14:creationId xmlns:p14="http://schemas.microsoft.com/office/powerpoint/2010/main" val="160113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12</a:t>
            </a:fld>
            <a:endParaRPr lang="en-US" altLang="en-US"/>
          </a:p>
        </p:txBody>
      </p:sp>
    </p:spTree>
    <p:extLst>
      <p:ext uri="{BB962C8B-B14F-4D97-AF65-F5344CB8AC3E}">
        <p14:creationId xmlns:p14="http://schemas.microsoft.com/office/powerpoint/2010/main" val="412882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11684000" y="6689725"/>
            <a:ext cx="508000" cy="168275"/>
          </a:xfrm>
        </p:spPr>
        <p:txBody>
          <a:bodyPr/>
          <a:lstStyle>
            <a:lvl1pPr>
              <a:defRPr/>
            </a:lvl1pPr>
          </a:lstStyle>
          <a:p>
            <a:pPr>
              <a:defRPr/>
            </a:pPr>
            <a:fld id="{48BED0CB-436A-4EC6-BFC4-524BF37076BE}" type="slidenum">
              <a:rPr lang="en-US" altLang="en-US"/>
              <a:pPr>
                <a:defRPr/>
              </a:pPr>
              <a:t>‹#›</a:t>
            </a:fld>
            <a:endParaRPr lang="en-US" altLang="en-US"/>
          </a:p>
        </p:txBody>
      </p:sp>
      <p:sp>
        <p:nvSpPr>
          <p:cNvPr id="5" name="Footer Placeholder 1">
            <a:extLst>
              <a:ext uri="{FF2B5EF4-FFF2-40B4-BE49-F238E27FC236}">
                <a16:creationId xmlns:a16="http://schemas.microsoft.com/office/drawing/2014/main" id="{7714C901-FB5E-474A-B72C-ECB1E8B52735}"/>
              </a:ext>
            </a:extLst>
          </p:cNvPr>
          <p:cNvSpPr>
            <a:spLocks noGrp="1"/>
          </p:cNvSpPr>
          <p:nvPr>
            <p:ph type="ftr" sz="quarter" idx="11"/>
          </p:nvPr>
        </p:nvSpPr>
        <p:spPr>
          <a:xfrm>
            <a:off x="0" y="6629400"/>
            <a:ext cx="1828800" cy="228599"/>
          </a:xfrm>
        </p:spPr>
        <p:txBody>
          <a:bodyPr/>
          <a:lstStyle/>
          <a:p>
            <a:pPr>
              <a:defRPr/>
            </a:pPr>
            <a:r>
              <a:rPr lang="en-US" dirty="0"/>
              <a:t>©ChristianEternalism.com</a:t>
            </a:r>
          </a:p>
        </p:txBody>
      </p:sp>
      <p:sp>
        <p:nvSpPr>
          <p:cNvPr id="6" name="Footer Placeholder 1">
            <a:extLst>
              <a:ext uri="{FF2B5EF4-FFF2-40B4-BE49-F238E27FC236}">
                <a16:creationId xmlns:a16="http://schemas.microsoft.com/office/drawing/2014/main" id="{EB042985-C290-4156-AE63-82A15DE49170}"/>
              </a:ext>
            </a:extLst>
          </p:cNvPr>
          <p:cNvSpPr txBox="1">
            <a:spLocks/>
          </p:cNvSpPr>
          <p:nvPr userDrawn="1"/>
        </p:nvSpPr>
        <p:spPr>
          <a:xfrm>
            <a:off x="5993" y="0"/>
            <a:ext cx="756007" cy="228599"/>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en-US" dirty="0"/>
              <a:t>Case 01</a:t>
            </a:r>
          </a:p>
        </p:txBody>
      </p:sp>
    </p:spTree>
    <p:extLst>
      <p:ext uri="{BB962C8B-B14F-4D97-AF65-F5344CB8AC3E}">
        <p14:creationId xmlns:p14="http://schemas.microsoft.com/office/powerpoint/2010/main" val="2828542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21A002C1-D494-4F2F-AB01-B0CA7DD6EE82}" type="datetime1">
              <a:rPr lang="en-US" altLang="en-US" smtClean="0"/>
              <a:t>2022-12-27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a:defRPr/>
            </a:pPr>
            <a:r>
              <a:rPr lang="en-US" altLang="en-US"/>
              <a:t>©LDSEternalism.com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A11B09A-2F24-4C7E-B406-E00EFFE489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Lst>
  <p:hf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hyperlink" Target="http://blogs.phoenixnewtimes.com/valleyfever/jamesray.jp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bittenandbound.com/wp-content/uploads/2009/10/James-Arthur-Ray-booking-photo.jp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hyperlink" Target="http://www.bittenandbound.com/wp-content/uploads/2009/10/James-Arthur-Ray-booking-photo.jp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a:t>
            </a:fld>
            <a:endParaRPr lang="en-US" altLang="en-US" dirty="0"/>
          </a:p>
        </p:txBody>
      </p:sp>
      <p:pic>
        <p:nvPicPr>
          <p:cNvPr id="4" name="Picture 3">
            <a:extLst>
              <a:ext uri="{FF2B5EF4-FFF2-40B4-BE49-F238E27FC236}">
                <a16:creationId xmlns:a16="http://schemas.microsoft.com/office/drawing/2014/main" id="{CA13C4A4-E30D-4B77-9D81-CB4B0981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9" y="1441700"/>
            <a:ext cx="4909114" cy="4909114"/>
          </a:xfrm>
          <a:prstGeom prst="rect">
            <a:avLst/>
          </a:prstGeom>
        </p:spPr>
      </p:pic>
      <p:sp>
        <p:nvSpPr>
          <p:cNvPr id="6" name="Rectangle 5">
            <a:extLst>
              <a:ext uri="{FF2B5EF4-FFF2-40B4-BE49-F238E27FC236}">
                <a16:creationId xmlns:a16="http://schemas.microsoft.com/office/drawing/2014/main" id="{5946F93A-327B-4E2B-9B2E-60545C0B9529}"/>
              </a:ext>
            </a:extLst>
          </p:cNvPr>
          <p:cNvSpPr/>
          <p:nvPr/>
        </p:nvSpPr>
        <p:spPr>
          <a:xfrm>
            <a:off x="1560234" y="3203759"/>
            <a:ext cx="1338828" cy="1384995"/>
          </a:xfrm>
          <a:prstGeom prst="rect">
            <a:avLst/>
          </a:prstGeom>
        </p:spPr>
        <p:txBody>
          <a:bodyPr wrap="none">
            <a:spAutoFit/>
          </a:bodyPr>
          <a:lstStyle/>
          <a:p>
            <a:pPr algn="ctr"/>
            <a:r>
              <a:rPr lang="en-US" sz="2800" dirty="0">
                <a:solidFill>
                  <a:schemeClr val="bg1"/>
                </a:solidFill>
                <a:cs typeface="Arial" panose="020B0604020202020204" pitchFamily="34" charset="0"/>
              </a:rPr>
              <a:t>Abide </a:t>
            </a:r>
          </a:p>
          <a:p>
            <a:pPr algn="ctr"/>
            <a:r>
              <a:rPr lang="en-US" sz="2800" dirty="0">
                <a:solidFill>
                  <a:schemeClr val="bg1"/>
                </a:solidFill>
                <a:cs typeface="Arial" panose="020B0604020202020204" pitchFamily="34" charset="0"/>
              </a:rPr>
              <a:t>and </a:t>
            </a:r>
          </a:p>
          <a:p>
            <a:pPr algn="ctr"/>
            <a:r>
              <a:rPr lang="en-US" sz="2800" dirty="0">
                <a:solidFill>
                  <a:schemeClr val="bg1"/>
                </a:solidFill>
                <a:cs typeface="Arial" panose="020B0604020202020204" pitchFamily="34" charset="0"/>
              </a:rPr>
              <a:t>Abound</a:t>
            </a:r>
          </a:p>
        </p:txBody>
      </p:sp>
      <p:sp>
        <p:nvSpPr>
          <p:cNvPr id="7" name="Rectangle 6">
            <a:extLst>
              <a:ext uri="{FF2B5EF4-FFF2-40B4-BE49-F238E27FC236}">
                <a16:creationId xmlns:a16="http://schemas.microsoft.com/office/drawing/2014/main" id="{ABB93D74-9891-4AC0-92BF-50893BA294B5}"/>
              </a:ext>
            </a:extLst>
          </p:cNvPr>
          <p:cNvSpPr/>
          <p:nvPr/>
        </p:nvSpPr>
        <p:spPr>
          <a:xfrm>
            <a:off x="0" y="15502"/>
            <a:ext cx="12192000" cy="830997"/>
          </a:xfrm>
          <a:prstGeom prst="rect">
            <a:avLst/>
          </a:prstGeom>
        </p:spPr>
        <p:txBody>
          <a:bodyPr wrap="square">
            <a:spAutoFit/>
          </a:bodyPr>
          <a:lstStyle/>
          <a:p>
            <a:pPr algn="ctr"/>
            <a:r>
              <a:rPr lang="en-US" sz="4800" dirty="0">
                <a:solidFill>
                  <a:srgbClr val="FFFF00"/>
                </a:solidFill>
                <a:cs typeface="Arial" panose="020B0604020202020204" pitchFamily="34" charset="0"/>
              </a:rPr>
              <a:t>CASE STUDY 1</a:t>
            </a:r>
          </a:p>
        </p:txBody>
      </p:sp>
      <p:sp>
        <p:nvSpPr>
          <p:cNvPr id="8" name="Text Box 13">
            <a:extLst>
              <a:ext uri="{FF2B5EF4-FFF2-40B4-BE49-F238E27FC236}">
                <a16:creationId xmlns:a16="http://schemas.microsoft.com/office/drawing/2014/main" id="{09FB126C-382A-4E3C-B94C-1A906B7664A0}"/>
              </a:ext>
            </a:extLst>
          </p:cNvPr>
          <p:cNvSpPr txBox="1">
            <a:spLocks noChangeArrowheads="1"/>
          </p:cNvSpPr>
          <p:nvPr/>
        </p:nvSpPr>
        <p:spPr bwMode="auto">
          <a:xfrm>
            <a:off x="4920343" y="3542946"/>
            <a:ext cx="726043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4000" dirty="0">
                <a:solidFill>
                  <a:srgbClr val="FFFF00"/>
                </a:solidFill>
              </a:rPr>
              <a:t>Case Study 1: Primacy of Consciousness Examples</a:t>
            </a:r>
          </a:p>
        </p:txBody>
      </p:sp>
      <p:sp>
        <p:nvSpPr>
          <p:cNvPr id="9" name="Text Box 13">
            <a:extLst>
              <a:ext uri="{FF2B5EF4-FFF2-40B4-BE49-F238E27FC236}">
                <a16:creationId xmlns:a16="http://schemas.microsoft.com/office/drawing/2014/main" id="{CF06637D-3C31-4F29-B2D1-9421FD7E0C5A}"/>
              </a:ext>
            </a:extLst>
          </p:cNvPr>
          <p:cNvSpPr txBox="1">
            <a:spLocks noChangeArrowheads="1"/>
          </p:cNvSpPr>
          <p:nvPr/>
        </p:nvSpPr>
        <p:spPr bwMode="auto">
          <a:xfrm>
            <a:off x="4920344" y="1880320"/>
            <a:ext cx="69436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8000" dirty="0">
                <a:solidFill>
                  <a:srgbClr val="FFFF00"/>
                </a:solidFill>
              </a:rPr>
              <a:t>The Secret</a:t>
            </a:r>
          </a:p>
        </p:txBody>
      </p:sp>
    </p:spTree>
    <p:extLst>
      <p:ext uri="{BB962C8B-B14F-4D97-AF65-F5344CB8AC3E}">
        <p14:creationId xmlns:p14="http://schemas.microsoft.com/office/powerpoint/2010/main" val="504725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6">
            <a:extLst>
              <a:ext uri="{FF2B5EF4-FFF2-40B4-BE49-F238E27FC236}">
                <a16:creationId xmlns:a16="http://schemas.microsoft.com/office/drawing/2014/main" id="{474A0C5A-41A2-4BB2-A1A8-3CF4E5AEDBE0}"/>
              </a:ext>
            </a:extLst>
          </p:cNvPr>
          <p:cNvGrpSpPr>
            <a:grpSpLocks/>
          </p:cNvGrpSpPr>
          <p:nvPr/>
        </p:nvGrpSpPr>
        <p:grpSpPr bwMode="auto">
          <a:xfrm>
            <a:off x="9753599" y="247472"/>
            <a:ext cx="2238069" cy="1446550"/>
            <a:chOff x="6927260" y="1295400"/>
            <a:chExt cx="1454740" cy="1066800"/>
          </a:xfrm>
        </p:grpSpPr>
        <p:pic>
          <p:nvPicPr>
            <p:cNvPr id="16" name="Picture 2">
              <a:extLst>
                <a:ext uri="{FF2B5EF4-FFF2-40B4-BE49-F238E27FC236}">
                  <a16:creationId xmlns:a16="http://schemas.microsoft.com/office/drawing/2014/main" id="{527DDE37-016A-42A9-865E-D07E657989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7260" y="1295400"/>
              <a:ext cx="1445215" cy="1049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a:extLst>
                <a:ext uri="{FF2B5EF4-FFF2-40B4-BE49-F238E27FC236}">
                  <a16:creationId xmlns:a16="http://schemas.microsoft.com/office/drawing/2014/main" id="{7683AC49-41BE-4208-ACBC-C60E2299D10D}"/>
                </a:ext>
              </a:extLst>
            </p:cNvPr>
            <p:cNvSpPr/>
            <p:nvPr/>
          </p:nvSpPr>
          <p:spPr>
            <a:xfrm>
              <a:off x="6933606" y="1295400"/>
              <a:ext cx="1448394" cy="106670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10</a:t>
            </a:fld>
            <a:endParaRPr lang="en-US" dirty="0"/>
          </a:p>
        </p:txBody>
      </p:sp>
      <p:sp>
        <p:nvSpPr>
          <p:cNvPr id="8" name="Text Box 17">
            <a:extLst>
              <a:ext uri="{FF2B5EF4-FFF2-40B4-BE49-F238E27FC236}">
                <a16:creationId xmlns:a16="http://schemas.microsoft.com/office/drawing/2014/main" id="{60EB8C8E-64B9-4819-9D3E-7068509D76DB}"/>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James Arthur Ray</a:t>
            </a:r>
          </a:p>
        </p:txBody>
      </p:sp>
      <p:sp>
        <p:nvSpPr>
          <p:cNvPr id="11" name="Rectangle 10">
            <a:extLst>
              <a:ext uri="{FF2B5EF4-FFF2-40B4-BE49-F238E27FC236}">
                <a16:creationId xmlns:a16="http://schemas.microsoft.com/office/drawing/2014/main" id="{652C99D9-028F-43B2-A86E-34FC8C46AD8D}"/>
              </a:ext>
            </a:extLst>
          </p:cNvPr>
          <p:cNvSpPr/>
          <p:nvPr/>
        </p:nvSpPr>
        <p:spPr>
          <a:xfrm>
            <a:off x="186531" y="746611"/>
            <a:ext cx="10517898" cy="430887"/>
          </a:xfrm>
          <a:prstGeom prst="rect">
            <a:avLst/>
          </a:prstGeom>
        </p:spPr>
        <p:txBody>
          <a:bodyPr wrap="square">
            <a:spAutoFit/>
          </a:bodyPr>
          <a:lstStyle/>
          <a:p>
            <a:r>
              <a:rPr lang="en-US" sz="2200" b="1" dirty="0">
                <a:solidFill>
                  <a:srgbClr val="FFFF00"/>
                </a:solidFill>
                <a:latin typeface="+mn-lt"/>
              </a:rPr>
              <a:t>Larry King: </a:t>
            </a:r>
            <a:r>
              <a:rPr lang="en-US" sz="2200" i="1" dirty="0">
                <a:solidFill>
                  <a:schemeClr val="bg1"/>
                </a:solidFill>
                <a:latin typeface="+mn-lt"/>
              </a:rPr>
              <a:t>We begin with James Ray. What is the </a:t>
            </a:r>
            <a:r>
              <a:rPr lang="en-US" sz="2200" i="1" dirty="0">
                <a:solidFill>
                  <a:srgbClr val="FF0000"/>
                </a:solidFill>
                <a:latin typeface="+mn-lt"/>
              </a:rPr>
              <a:t>law of attraction</a:t>
            </a:r>
            <a:r>
              <a:rPr lang="en-US" sz="2200" i="1" dirty="0">
                <a:solidFill>
                  <a:schemeClr val="bg1"/>
                </a:solidFill>
                <a:latin typeface="+mn-lt"/>
              </a:rPr>
              <a:t>? </a:t>
            </a:r>
            <a:endParaRPr lang="en-US" sz="2200" dirty="0">
              <a:solidFill>
                <a:schemeClr val="bg1"/>
              </a:solidFill>
              <a:latin typeface="+mn-lt"/>
            </a:endParaRPr>
          </a:p>
        </p:txBody>
      </p:sp>
      <p:sp>
        <p:nvSpPr>
          <p:cNvPr id="12" name="Rectangle 11">
            <a:extLst>
              <a:ext uri="{FF2B5EF4-FFF2-40B4-BE49-F238E27FC236}">
                <a16:creationId xmlns:a16="http://schemas.microsoft.com/office/drawing/2014/main" id="{FC738AAC-062D-4738-B88E-CB05FF75BEEE}"/>
              </a:ext>
            </a:extLst>
          </p:cNvPr>
          <p:cNvSpPr/>
          <p:nvPr/>
        </p:nvSpPr>
        <p:spPr>
          <a:xfrm>
            <a:off x="176999" y="1161871"/>
            <a:ext cx="11828469" cy="1446550"/>
          </a:xfrm>
          <a:prstGeom prst="rect">
            <a:avLst/>
          </a:prstGeom>
        </p:spPr>
        <p:txBody>
          <a:bodyPr wrap="square">
            <a:spAutoFit/>
          </a:bodyPr>
          <a:lstStyle/>
          <a:p>
            <a:r>
              <a:rPr lang="en-US" sz="2200" b="1" dirty="0">
                <a:solidFill>
                  <a:srgbClr val="FF0000"/>
                </a:solidFill>
                <a:latin typeface="+mn-lt"/>
              </a:rPr>
              <a:t>James Ray:</a:t>
            </a:r>
            <a:r>
              <a:rPr lang="en-US" sz="2200" dirty="0">
                <a:solidFill>
                  <a:srgbClr val="FF0000"/>
                </a:solidFill>
                <a:latin typeface="+mn-lt"/>
              </a:rPr>
              <a:t> </a:t>
            </a:r>
            <a:r>
              <a:rPr lang="en-US" sz="2200" dirty="0">
                <a:solidFill>
                  <a:schemeClr val="bg1"/>
                </a:solidFill>
                <a:latin typeface="+mn-lt"/>
              </a:rPr>
              <a:t>Well, Larry, science tells us that every single thing that appears to be </a:t>
            </a:r>
          </a:p>
          <a:p>
            <a:r>
              <a:rPr lang="en-US" sz="2200" dirty="0">
                <a:solidFill>
                  <a:schemeClr val="bg1"/>
                </a:solidFill>
                <a:latin typeface="+mn-lt"/>
              </a:rPr>
              <a:t>solid is actually </a:t>
            </a:r>
            <a:r>
              <a:rPr lang="en-US" sz="2200" dirty="0">
                <a:solidFill>
                  <a:srgbClr val="FFFF00"/>
                </a:solidFill>
                <a:latin typeface="+mn-lt"/>
              </a:rPr>
              <a:t>energy</a:t>
            </a:r>
            <a:r>
              <a:rPr lang="en-US" sz="2200" dirty="0">
                <a:solidFill>
                  <a:schemeClr val="bg1"/>
                </a:solidFill>
                <a:latin typeface="+mn-lt"/>
              </a:rPr>
              <a:t>. Your body is energy. Your car is energy, your house, </a:t>
            </a:r>
          </a:p>
          <a:p>
            <a:r>
              <a:rPr lang="en-US" sz="2200" dirty="0">
                <a:solidFill>
                  <a:schemeClr val="bg1"/>
                </a:solidFill>
                <a:latin typeface="+mn-lt"/>
              </a:rPr>
              <a:t>everything, money, all of it is energy. … So, the </a:t>
            </a:r>
            <a:r>
              <a:rPr lang="en-US" sz="2200" dirty="0">
                <a:solidFill>
                  <a:srgbClr val="FF0000"/>
                </a:solidFill>
                <a:latin typeface="+mn-lt"/>
              </a:rPr>
              <a:t>law of attraction </a:t>
            </a:r>
            <a:r>
              <a:rPr lang="en-US" sz="2200" dirty="0">
                <a:solidFill>
                  <a:schemeClr val="bg1"/>
                </a:solidFill>
                <a:latin typeface="+mn-lt"/>
              </a:rPr>
              <a:t>says when you're in a </a:t>
            </a:r>
            <a:r>
              <a:rPr lang="en-US" sz="2200" dirty="0">
                <a:solidFill>
                  <a:srgbClr val="FF0000"/>
                </a:solidFill>
                <a:latin typeface="+mn-lt"/>
              </a:rPr>
              <a:t>certain vibration </a:t>
            </a:r>
            <a:r>
              <a:rPr lang="en-US" sz="2200" dirty="0">
                <a:solidFill>
                  <a:schemeClr val="bg1"/>
                </a:solidFill>
                <a:latin typeface="+mn-lt"/>
              </a:rPr>
              <a:t>you're going to attract to you that which you're in vibration or harmonic vibration with.”</a:t>
            </a:r>
          </a:p>
        </p:txBody>
      </p:sp>
      <p:sp>
        <p:nvSpPr>
          <p:cNvPr id="18" name="Rectangle 17">
            <a:extLst>
              <a:ext uri="{FF2B5EF4-FFF2-40B4-BE49-F238E27FC236}">
                <a16:creationId xmlns:a16="http://schemas.microsoft.com/office/drawing/2014/main" id="{83F02C38-59DE-4864-BB77-2F3A61C5C0B7}"/>
              </a:ext>
            </a:extLst>
          </p:cNvPr>
          <p:cNvSpPr/>
          <p:nvPr/>
        </p:nvSpPr>
        <p:spPr>
          <a:xfrm>
            <a:off x="176999" y="2664529"/>
            <a:ext cx="8480605" cy="2462213"/>
          </a:xfrm>
          <a:prstGeom prst="rect">
            <a:avLst/>
          </a:prstGeom>
        </p:spPr>
        <p:txBody>
          <a:bodyPr wrap="square">
            <a:spAutoFit/>
          </a:bodyPr>
          <a:lstStyle/>
          <a:p>
            <a:r>
              <a:rPr lang="en-US" sz="2200" b="1" dirty="0">
                <a:solidFill>
                  <a:srgbClr val="FF0000"/>
                </a:solidFill>
                <a:latin typeface="+mn-lt"/>
              </a:rPr>
              <a:t>James Ray </a:t>
            </a:r>
            <a:r>
              <a:rPr lang="en-US" sz="2200" dirty="0">
                <a:solidFill>
                  <a:schemeClr val="bg1"/>
                </a:solidFill>
                <a:latin typeface="+mn-lt"/>
              </a:rPr>
              <a:t>loves to sell the idea of the Universe being an all-powerful grantor of </a:t>
            </a:r>
            <a:r>
              <a:rPr lang="en-US" sz="2200" dirty="0">
                <a:solidFill>
                  <a:srgbClr val="FF0000"/>
                </a:solidFill>
                <a:latin typeface="+mn-lt"/>
              </a:rPr>
              <a:t>wishes</a:t>
            </a:r>
            <a:r>
              <a:rPr lang="en-US" sz="2200" dirty="0">
                <a:solidFill>
                  <a:schemeClr val="bg1"/>
                </a:solidFill>
                <a:latin typeface="+mn-lt"/>
              </a:rPr>
              <a:t>: “If you think about Aladdin and his lamp, Aladdin picks up the lamp, dusts it off, and out pops the Genie. The genie always says one thing: ‘Your </a:t>
            </a:r>
            <a:r>
              <a:rPr lang="en-US" sz="2200" dirty="0">
                <a:solidFill>
                  <a:srgbClr val="FF0000"/>
                </a:solidFill>
                <a:latin typeface="+mn-lt"/>
              </a:rPr>
              <a:t>wish</a:t>
            </a:r>
            <a:r>
              <a:rPr lang="en-US" sz="2200" dirty="0">
                <a:solidFill>
                  <a:schemeClr val="bg1"/>
                </a:solidFill>
                <a:latin typeface="+mn-lt"/>
              </a:rPr>
              <a:t> is my command!’ … Think about that one. Now let’s take this metaphor and </a:t>
            </a:r>
            <a:r>
              <a:rPr lang="en-US" sz="2200" dirty="0">
                <a:solidFill>
                  <a:srgbClr val="FF0000"/>
                </a:solidFill>
                <a:latin typeface="+mn-lt"/>
              </a:rPr>
              <a:t>apply it to your life</a:t>
            </a:r>
            <a:r>
              <a:rPr lang="en-US" sz="2200" dirty="0">
                <a:solidFill>
                  <a:schemeClr val="bg1"/>
                </a:solidFill>
                <a:latin typeface="+mn-lt"/>
              </a:rPr>
              <a:t>. Remember Aladdin is the one who always asks for what he wants. Then you’ve got </a:t>
            </a:r>
            <a:r>
              <a:rPr lang="en-US" sz="2200" dirty="0">
                <a:solidFill>
                  <a:srgbClr val="FF0000"/>
                </a:solidFill>
                <a:latin typeface="+mn-lt"/>
              </a:rPr>
              <a:t>the Universe at large, which is the Genie</a:t>
            </a:r>
            <a:r>
              <a:rPr lang="en-US" sz="2200" dirty="0">
                <a:solidFill>
                  <a:schemeClr val="bg1"/>
                </a:solidFill>
                <a:latin typeface="+mn-lt"/>
              </a:rPr>
              <a:t>.” </a:t>
            </a:r>
            <a:r>
              <a:rPr lang="en-US" sz="1200" dirty="0">
                <a:solidFill>
                  <a:schemeClr val="bg1"/>
                </a:solidFill>
                <a:latin typeface="+mn-lt"/>
              </a:rPr>
              <a:t>(The Secret, p.46)</a:t>
            </a:r>
          </a:p>
        </p:txBody>
      </p:sp>
      <p:sp>
        <p:nvSpPr>
          <p:cNvPr id="19" name="Rectangle 18">
            <a:extLst>
              <a:ext uri="{FF2B5EF4-FFF2-40B4-BE49-F238E27FC236}">
                <a16:creationId xmlns:a16="http://schemas.microsoft.com/office/drawing/2014/main" id="{066E0020-87D2-48A0-A8AB-D70B67B1FD66}"/>
              </a:ext>
            </a:extLst>
          </p:cNvPr>
          <p:cNvSpPr/>
          <p:nvPr/>
        </p:nvSpPr>
        <p:spPr>
          <a:xfrm>
            <a:off x="235391" y="5182850"/>
            <a:ext cx="11799273" cy="1446550"/>
          </a:xfrm>
          <a:prstGeom prst="rect">
            <a:avLst/>
          </a:prstGeom>
        </p:spPr>
        <p:txBody>
          <a:bodyPr wrap="square">
            <a:spAutoFit/>
          </a:bodyPr>
          <a:lstStyle/>
          <a:p>
            <a:r>
              <a:rPr lang="en-US" sz="2200" dirty="0">
                <a:solidFill>
                  <a:schemeClr val="bg1"/>
                </a:solidFill>
                <a:latin typeface="+mn-lt"/>
              </a:rPr>
              <a:t>“People </a:t>
            </a:r>
            <a:r>
              <a:rPr lang="en-US" sz="2200" dirty="0">
                <a:solidFill>
                  <a:srgbClr val="FF0000"/>
                </a:solidFill>
                <a:latin typeface="+mn-lt"/>
              </a:rPr>
              <a:t>hold that for awhile</a:t>
            </a:r>
            <a:r>
              <a:rPr lang="en-US" sz="2200" dirty="0">
                <a:solidFill>
                  <a:schemeClr val="bg1"/>
                </a:solidFill>
                <a:latin typeface="+mn-lt"/>
              </a:rPr>
              <a:t>, and they’re really a champion at it. … And yet </a:t>
            </a:r>
            <a:r>
              <a:rPr lang="en-US" sz="2200" dirty="0">
                <a:solidFill>
                  <a:srgbClr val="FF0000"/>
                </a:solidFill>
                <a:latin typeface="+mn-lt"/>
              </a:rPr>
              <a:t>results aren’t showing</a:t>
            </a:r>
            <a:r>
              <a:rPr lang="en-US" sz="2200" dirty="0">
                <a:solidFill>
                  <a:schemeClr val="bg1"/>
                </a:solidFill>
                <a:latin typeface="+mn-lt"/>
              </a:rPr>
              <a:t>. Beneath the surface it’s just about ready to break through, but the person will look just at the surface results and say, ‘</a:t>
            </a:r>
            <a:r>
              <a:rPr lang="en-US" sz="2200" dirty="0">
                <a:solidFill>
                  <a:srgbClr val="00FF00"/>
                </a:solidFill>
                <a:latin typeface="+mn-lt"/>
              </a:rPr>
              <a:t>This stuff doesn’t work</a:t>
            </a:r>
            <a:r>
              <a:rPr lang="en-US" sz="2200" dirty="0">
                <a:solidFill>
                  <a:schemeClr val="bg1"/>
                </a:solidFill>
                <a:latin typeface="+mn-lt"/>
              </a:rPr>
              <a:t>.’ And you know what? </a:t>
            </a:r>
            <a:r>
              <a:rPr lang="en-US" sz="2200" dirty="0">
                <a:solidFill>
                  <a:srgbClr val="FF0000"/>
                </a:solidFill>
                <a:latin typeface="+mn-lt"/>
              </a:rPr>
              <a:t>The Universe says. ‘Your wish is my command,’ and it disappears</a:t>
            </a:r>
            <a:r>
              <a:rPr lang="en-US" sz="2200" dirty="0">
                <a:solidFill>
                  <a:schemeClr val="bg1"/>
                </a:solidFill>
                <a:latin typeface="+mn-lt"/>
              </a:rPr>
              <a:t>.” </a:t>
            </a:r>
            <a:r>
              <a:rPr lang="en-US" sz="1200" dirty="0">
                <a:solidFill>
                  <a:schemeClr val="bg1"/>
                </a:solidFill>
                <a:latin typeface="+mn-lt"/>
              </a:rPr>
              <a:t>(The Secret, p.89)</a:t>
            </a:r>
          </a:p>
        </p:txBody>
      </p:sp>
      <p:pic>
        <p:nvPicPr>
          <p:cNvPr id="20" name="Picture 12" descr="jamesray.jpg">
            <a:hlinkClick r:id="rId4"/>
            <a:extLst>
              <a:ext uri="{FF2B5EF4-FFF2-40B4-BE49-F238E27FC236}">
                <a16:creationId xmlns:a16="http://schemas.microsoft.com/office/drawing/2014/main" id="{784D2519-1C60-4D13-9575-CAC03C85D5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3678" y="2844762"/>
            <a:ext cx="3046738" cy="2035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289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11</a:t>
            </a:fld>
            <a:endParaRPr lang="en-US" dirty="0"/>
          </a:p>
        </p:txBody>
      </p:sp>
      <p:sp>
        <p:nvSpPr>
          <p:cNvPr id="8" name="Text Box 17">
            <a:extLst>
              <a:ext uri="{FF2B5EF4-FFF2-40B4-BE49-F238E27FC236}">
                <a16:creationId xmlns:a16="http://schemas.microsoft.com/office/drawing/2014/main" id="{60EB8C8E-64B9-4819-9D3E-7068509D76DB}"/>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James Arthur Ray</a:t>
            </a:r>
          </a:p>
        </p:txBody>
      </p:sp>
      <p:pic>
        <p:nvPicPr>
          <p:cNvPr id="13" name="Picture 16" descr="James Arthur Ray booking photo">
            <a:hlinkClick r:id="rId3" tooltip="James Arthur Ray booking photo"/>
            <a:extLst>
              <a:ext uri="{FF2B5EF4-FFF2-40B4-BE49-F238E27FC236}">
                <a16:creationId xmlns:a16="http://schemas.microsoft.com/office/drawing/2014/main" id="{E5EE9066-0903-4C4E-ABC7-3E028741B6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10800" y="152400"/>
            <a:ext cx="1828800" cy="243874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F4439F10-B109-4B11-8C87-E15F165FA283}"/>
              </a:ext>
            </a:extLst>
          </p:cNvPr>
          <p:cNvSpPr/>
          <p:nvPr/>
        </p:nvSpPr>
        <p:spPr>
          <a:xfrm>
            <a:off x="174844" y="685800"/>
            <a:ext cx="9807356" cy="707886"/>
          </a:xfrm>
          <a:prstGeom prst="rect">
            <a:avLst/>
          </a:prstGeom>
        </p:spPr>
        <p:txBody>
          <a:bodyPr wrap="square">
            <a:spAutoFit/>
          </a:bodyPr>
          <a:lstStyle/>
          <a:p>
            <a:pPr>
              <a:defRPr/>
            </a:pPr>
            <a:r>
              <a:rPr lang="en-US" sz="2000" dirty="0">
                <a:solidFill>
                  <a:srgbClr val="FF0000"/>
                </a:solidFill>
                <a:latin typeface="+mn-lt"/>
                <a:cs typeface="Arial" charset="0"/>
              </a:rPr>
              <a:t>Then on October 8, 2009 the last night of his “Spiritual Warrior” retreat in Sedona, Arizona, reality tragically caught up with Ray and his followers.</a:t>
            </a:r>
          </a:p>
        </p:txBody>
      </p:sp>
      <p:sp>
        <p:nvSpPr>
          <p:cNvPr id="3" name="Rectangle 2">
            <a:extLst>
              <a:ext uri="{FF2B5EF4-FFF2-40B4-BE49-F238E27FC236}">
                <a16:creationId xmlns:a16="http://schemas.microsoft.com/office/drawing/2014/main" id="{AA99CD83-A6C2-451F-BF05-10B84E14D5AF}"/>
              </a:ext>
            </a:extLst>
          </p:cNvPr>
          <p:cNvSpPr/>
          <p:nvPr/>
        </p:nvSpPr>
        <p:spPr>
          <a:xfrm>
            <a:off x="174844" y="1371600"/>
            <a:ext cx="9883556" cy="1323439"/>
          </a:xfrm>
          <a:prstGeom prst="rect">
            <a:avLst/>
          </a:prstGeom>
        </p:spPr>
        <p:txBody>
          <a:bodyPr wrap="square">
            <a:spAutoFit/>
          </a:bodyPr>
          <a:lstStyle/>
          <a:p>
            <a:r>
              <a:rPr lang="en-US" sz="2000" dirty="0">
                <a:solidFill>
                  <a:schemeClr val="bg1"/>
                </a:solidFill>
                <a:latin typeface="+mn-lt"/>
              </a:rPr>
              <a:t>“During his ‘</a:t>
            </a:r>
            <a:r>
              <a:rPr lang="en-US" sz="2000" dirty="0">
                <a:solidFill>
                  <a:srgbClr val="FF0000"/>
                </a:solidFill>
                <a:latin typeface="+mn-lt"/>
              </a:rPr>
              <a:t>Spiritual Warrior</a:t>
            </a:r>
            <a:r>
              <a:rPr lang="en-US" sz="2000" dirty="0">
                <a:solidFill>
                  <a:schemeClr val="bg1"/>
                </a:solidFill>
                <a:latin typeface="+mn-lt"/>
              </a:rPr>
              <a:t>’ program, he’d asked participants to shave their heads, spend 36 hours in the desert meditating without food or water, and play the ‘Samurai Game’, in which a white-robed Ray, </a:t>
            </a:r>
            <a:r>
              <a:rPr lang="en-US" sz="2000" dirty="0">
                <a:solidFill>
                  <a:srgbClr val="FF0000"/>
                </a:solidFill>
                <a:latin typeface="+mn-lt"/>
              </a:rPr>
              <a:t>playing ‘God’, </a:t>
            </a:r>
            <a:r>
              <a:rPr lang="en-US" sz="2000" dirty="0">
                <a:solidFill>
                  <a:schemeClr val="bg1"/>
                </a:solidFill>
                <a:latin typeface="+mn-lt"/>
              </a:rPr>
              <a:t>declared people dead, forcing them to remain motionless on the ground.” </a:t>
            </a:r>
            <a:r>
              <a:rPr lang="en-US" sz="1200" dirty="0">
                <a:solidFill>
                  <a:schemeClr val="bg1"/>
                </a:solidFill>
                <a:latin typeface="+mn-lt"/>
              </a:rPr>
              <a:t>(“The Death Dealer” The Verge Article, December 4, 2013)</a:t>
            </a:r>
          </a:p>
        </p:txBody>
      </p:sp>
      <p:sp>
        <p:nvSpPr>
          <p:cNvPr id="5" name="Rectangle 4">
            <a:extLst>
              <a:ext uri="{FF2B5EF4-FFF2-40B4-BE49-F238E27FC236}">
                <a16:creationId xmlns:a16="http://schemas.microsoft.com/office/drawing/2014/main" id="{0070A46F-E77B-42DF-AE5C-30159CC90D77}"/>
              </a:ext>
            </a:extLst>
          </p:cNvPr>
          <p:cNvSpPr/>
          <p:nvPr/>
        </p:nvSpPr>
        <p:spPr>
          <a:xfrm>
            <a:off x="174844" y="2667000"/>
            <a:ext cx="11940956" cy="1938992"/>
          </a:xfrm>
          <a:prstGeom prst="rect">
            <a:avLst/>
          </a:prstGeom>
        </p:spPr>
        <p:txBody>
          <a:bodyPr wrap="square">
            <a:spAutoFit/>
          </a:bodyPr>
          <a:lstStyle/>
          <a:p>
            <a:r>
              <a:rPr lang="en-US" sz="2000" dirty="0">
                <a:solidFill>
                  <a:srgbClr val="FF0000"/>
                </a:solidFill>
                <a:latin typeface="+mn-lt"/>
              </a:rPr>
              <a:t>The next day, the attendees were thrust together in the heat and darkness under the dome of the heated sweat lodge. </a:t>
            </a:r>
            <a:r>
              <a:rPr lang="en-US" sz="2000" dirty="0">
                <a:solidFill>
                  <a:schemeClr val="bg1"/>
                </a:solidFill>
                <a:latin typeface="+mn-lt"/>
              </a:rPr>
              <a:t>“Outside Ray told them they were about to have an experience unlike any other. According to several attendees, he said, ‘You are not going to die. You might think you are, but you're not going to die.’ Each attendee should listen to his or her body, he said. Anyone could leave if necessary, but those seeking a higher level of consciousness would complete the experience. No one knew how many rounds that might be. Ray told them they ‘needed to surrender to death to survive it.’ </a:t>
            </a:r>
            <a:r>
              <a:rPr lang="en-US" sz="2000" dirty="0">
                <a:solidFill>
                  <a:srgbClr val="FF0000"/>
                </a:solidFill>
                <a:latin typeface="+mn-lt"/>
              </a:rPr>
              <a:t>Then they entered the lodge</a:t>
            </a:r>
            <a:r>
              <a:rPr lang="en-US" sz="2000" dirty="0">
                <a:solidFill>
                  <a:schemeClr val="bg1"/>
                </a:solidFill>
                <a:latin typeface="+mn-lt"/>
              </a:rPr>
              <a:t>.” </a:t>
            </a:r>
            <a:r>
              <a:rPr lang="en-US" sz="1200" dirty="0">
                <a:solidFill>
                  <a:schemeClr val="bg1"/>
                </a:solidFill>
                <a:latin typeface="+mn-lt"/>
              </a:rPr>
              <a:t>(“The Death Dealer” The Verge Article, December 4, 2013)</a:t>
            </a:r>
          </a:p>
        </p:txBody>
      </p:sp>
      <p:sp>
        <p:nvSpPr>
          <p:cNvPr id="6" name="Rectangle 5">
            <a:extLst>
              <a:ext uri="{FF2B5EF4-FFF2-40B4-BE49-F238E27FC236}">
                <a16:creationId xmlns:a16="http://schemas.microsoft.com/office/drawing/2014/main" id="{AC250163-0044-4C1B-ADB4-3A618E125B1C}"/>
              </a:ext>
            </a:extLst>
          </p:cNvPr>
          <p:cNvSpPr/>
          <p:nvPr/>
        </p:nvSpPr>
        <p:spPr>
          <a:xfrm>
            <a:off x="174844" y="4572000"/>
            <a:ext cx="11940955" cy="707886"/>
          </a:xfrm>
          <a:prstGeom prst="rect">
            <a:avLst/>
          </a:prstGeom>
        </p:spPr>
        <p:txBody>
          <a:bodyPr wrap="square">
            <a:spAutoFit/>
          </a:bodyPr>
          <a:lstStyle/>
          <a:p>
            <a:pPr>
              <a:defRPr/>
            </a:pPr>
            <a:r>
              <a:rPr lang="en-US" sz="2000" dirty="0">
                <a:solidFill>
                  <a:srgbClr val="FF0000"/>
                </a:solidFill>
                <a:latin typeface="+mn-lt"/>
                <a:cs typeface="Arial" charset="0"/>
              </a:rPr>
              <a:t>As a result of the nontraditional sweat lodge exercise, three participants died and Eighteen others were hospitalized after suffering burns, dehydration, breathing problems, kidney failure, or elevated body temperature.</a:t>
            </a:r>
          </a:p>
        </p:txBody>
      </p:sp>
      <p:sp>
        <p:nvSpPr>
          <p:cNvPr id="7" name="Rectangle 6">
            <a:extLst>
              <a:ext uri="{FF2B5EF4-FFF2-40B4-BE49-F238E27FC236}">
                <a16:creationId xmlns:a16="http://schemas.microsoft.com/office/drawing/2014/main" id="{82B6E361-5B94-44E3-BF4A-34548115F837}"/>
              </a:ext>
            </a:extLst>
          </p:cNvPr>
          <p:cNvSpPr/>
          <p:nvPr/>
        </p:nvSpPr>
        <p:spPr>
          <a:xfrm>
            <a:off x="174843" y="5305961"/>
            <a:ext cx="11940956" cy="1323439"/>
          </a:xfrm>
          <a:prstGeom prst="rect">
            <a:avLst/>
          </a:prstGeom>
        </p:spPr>
        <p:txBody>
          <a:bodyPr wrap="square">
            <a:spAutoFit/>
          </a:bodyPr>
          <a:lstStyle/>
          <a:p>
            <a:r>
              <a:rPr lang="en-US" sz="2000" dirty="0">
                <a:solidFill>
                  <a:schemeClr val="bg1"/>
                </a:solidFill>
                <a:latin typeface="+mn-lt"/>
              </a:rPr>
              <a:t>“… emergency responders arrived at what one first took for a mass suicide, according to a witness. Many participants were dazed and disoriented, speaking or yelling deliriously. There was vomiting and crying; people frantically doused others with cold water. One man had fallen into the heated rocks, badly burning his arm. Medics performed CPR on at least three unconscious participants.” </a:t>
            </a:r>
            <a:r>
              <a:rPr lang="en-US" sz="1200" dirty="0">
                <a:solidFill>
                  <a:prstClr val="white"/>
                </a:solidFill>
                <a:latin typeface="Calibri"/>
              </a:rPr>
              <a:t>(“The Death Dealer” The Verge Article, December 4, 2013)</a:t>
            </a:r>
            <a:endParaRPr lang="en-US" sz="2000" dirty="0">
              <a:solidFill>
                <a:schemeClr val="bg1"/>
              </a:solidFill>
              <a:latin typeface="+mn-lt"/>
            </a:endParaRPr>
          </a:p>
        </p:txBody>
      </p:sp>
    </p:spTree>
    <p:extLst>
      <p:ext uri="{BB962C8B-B14F-4D97-AF65-F5344CB8AC3E}">
        <p14:creationId xmlns:p14="http://schemas.microsoft.com/office/powerpoint/2010/main" val="187688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12</a:t>
            </a:fld>
            <a:endParaRPr lang="en-US" dirty="0"/>
          </a:p>
        </p:txBody>
      </p:sp>
      <p:sp>
        <p:nvSpPr>
          <p:cNvPr id="8" name="Text Box 17">
            <a:extLst>
              <a:ext uri="{FF2B5EF4-FFF2-40B4-BE49-F238E27FC236}">
                <a16:creationId xmlns:a16="http://schemas.microsoft.com/office/drawing/2014/main" id="{60EB8C8E-64B9-4819-9D3E-7068509D76DB}"/>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James Arthur Ray</a:t>
            </a:r>
          </a:p>
        </p:txBody>
      </p:sp>
      <p:pic>
        <p:nvPicPr>
          <p:cNvPr id="13" name="Picture 16" descr="James Arthur Ray booking photo">
            <a:hlinkClick r:id="rId3" tooltip="James Arthur Ray booking photo"/>
            <a:extLst>
              <a:ext uri="{FF2B5EF4-FFF2-40B4-BE49-F238E27FC236}">
                <a16:creationId xmlns:a16="http://schemas.microsoft.com/office/drawing/2014/main" id="{E5EE9066-0903-4C4E-ABC7-3E028741B6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10800" y="152400"/>
            <a:ext cx="1828800" cy="243874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AA99CD83-A6C2-451F-BF05-10B84E14D5AF}"/>
              </a:ext>
            </a:extLst>
          </p:cNvPr>
          <p:cNvSpPr/>
          <p:nvPr/>
        </p:nvSpPr>
        <p:spPr>
          <a:xfrm>
            <a:off x="149942" y="965537"/>
            <a:ext cx="10058400" cy="1015663"/>
          </a:xfrm>
          <a:prstGeom prst="rect">
            <a:avLst/>
          </a:prstGeom>
        </p:spPr>
        <p:txBody>
          <a:bodyPr wrap="square">
            <a:spAutoFit/>
          </a:bodyPr>
          <a:lstStyle/>
          <a:p>
            <a:r>
              <a:rPr lang="en-US" sz="2000" dirty="0">
                <a:solidFill>
                  <a:schemeClr val="bg1"/>
                </a:solidFill>
                <a:latin typeface="+mn-lt"/>
              </a:rPr>
              <a:t>Ray was convicted of three counts of </a:t>
            </a:r>
            <a:r>
              <a:rPr lang="en-US" sz="2000" dirty="0">
                <a:solidFill>
                  <a:srgbClr val="FF0000"/>
                </a:solidFill>
                <a:latin typeface="+mn-lt"/>
              </a:rPr>
              <a:t>negligent homicide </a:t>
            </a:r>
            <a:r>
              <a:rPr lang="en-US" sz="2000" dirty="0">
                <a:solidFill>
                  <a:schemeClr val="bg1"/>
                </a:solidFill>
                <a:latin typeface="+mn-lt"/>
              </a:rPr>
              <a:t>following his arrest on February 3, 2010. He was sentenced to two years in Arizona state prison and was released under supervision on July 12, 2013. </a:t>
            </a:r>
            <a:r>
              <a:rPr lang="en-US" sz="1200" dirty="0">
                <a:solidFill>
                  <a:schemeClr val="bg1"/>
                </a:solidFill>
                <a:latin typeface="+mn-lt"/>
              </a:rPr>
              <a:t>(Wikipedia.org: James Arthur Ray)</a:t>
            </a:r>
          </a:p>
        </p:txBody>
      </p:sp>
      <p:sp>
        <p:nvSpPr>
          <p:cNvPr id="9" name="Rectangle 8">
            <a:extLst>
              <a:ext uri="{FF2B5EF4-FFF2-40B4-BE49-F238E27FC236}">
                <a16:creationId xmlns:a16="http://schemas.microsoft.com/office/drawing/2014/main" id="{6EF55A6D-9AD2-44EB-859C-F340DE4BA264}"/>
              </a:ext>
            </a:extLst>
          </p:cNvPr>
          <p:cNvSpPr/>
          <p:nvPr/>
        </p:nvSpPr>
        <p:spPr>
          <a:xfrm>
            <a:off x="149942" y="2111514"/>
            <a:ext cx="11887200" cy="1323439"/>
          </a:xfrm>
          <a:prstGeom prst="rect">
            <a:avLst/>
          </a:prstGeom>
        </p:spPr>
        <p:txBody>
          <a:bodyPr wrap="square">
            <a:spAutoFit/>
          </a:bodyPr>
          <a:lstStyle/>
          <a:p>
            <a:r>
              <a:rPr lang="en-US" sz="2000" dirty="0">
                <a:solidFill>
                  <a:schemeClr val="bg1"/>
                </a:solidFill>
                <a:latin typeface="+mn-lt"/>
              </a:rPr>
              <a:t>On November 25, 2013, Ray </a:t>
            </a:r>
            <a:r>
              <a:rPr lang="en-US" sz="2000" dirty="0">
                <a:solidFill>
                  <a:srgbClr val="FF0000"/>
                </a:solidFill>
                <a:latin typeface="+mn-lt"/>
              </a:rPr>
              <a:t>re-launched his self-help business </a:t>
            </a:r>
            <a:r>
              <a:rPr lang="en-US" sz="2000" dirty="0">
                <a:solidFill>
                  <a:schemeClr val="bg1"/>
                </a:solidFill>
                <a:latin typeface="+mn-lt"/>
              </a:rPr>
              <a:t>on CNN’s Piers Morgan Live. He </a:t>
            </a:r>
          </a:p>
          <a:p>
            <a:r>
              <a:rPr lang="en-US" sz="2000" dirty="0">
                <a:solidFill>
                  <a:schemeClr val="bg1"/>
                </a:solidFill>
                <a:latin typeface="+mn-lt"/>
              </a:rPr>
              <a:t>had stipulated that no other guests could participate in the interview. Morgan asked whether </a:t>
            </a:r>
          </a:p>
          <a:p>
            <a:r>
              <a:rPr lang="en-US" sz="2000" dirty="0">
                <a:solidFill>
                  <a:schemeClr val="bg1"/>
                </a:solidFill>
                <a:latin typeface="+mn-lt"/>
              </a:rPr>
              <a:t>Ray would return to self-help work, suggesting, </a:t>
            </a:r>
            <a:r>
              <a:rPr lang="en-US" sz="2000" dirty="0">
                <a:solidFill>
                  <a:srgbClr val="FF0000"/>
                </a:solidFill>
                <a:latin typeface="+mn-lt"/>
              </a:rPr>
              <a:t>‘You could be in an even better position now to help people who had been through a nightmarish experience.’</a:t>
            </a:r>
            <a:r>
              <a:rPr lang="en-US" sz="2000" dirty="0">
                <a:solidFill>
                  <a:schemeClr val="bg1"/>
                </a:solidFill>
                <a:latin typeface="+mn-lt"/>
              </a:rPr>
              <a:t>“ </a:t>
            </a:r>
            <a:r>
              <a:rPr lang="en-US" sz="1200" dirty="0">
                <a:solidFill>
                  <a:schemeClr val="bg1"/>
                </a:solidFill>
                <a:latin typeface="+mn-lt"/>
              </a:rPr>
              <a:t>(“The Death Dealer” The Verge Article, December 4, 2013)</a:t>
            </a:r>
          </a:p>
        </p:txBody>
      </p:sp>
      <p:sp>
        <p:nvSpPr>
          <p:cNvPr id="12" name="Rectangle 11">
            <a:extLst>
              <a:ext uri="{FF2B5EF4-FFF2-40B4-BE49-F238E27FC236}">
                <a16:creationId xmlns:a16="http://schemas.microsoft.com/office/drawing/2014/main" id="{ED613C57-73C3-47A9-A98F-85CA3D45FC5B}"/>
              </a:ext>
            </a:extLst>
          </p:cNvPr>
          <p:cNvSpPr>
            <a:spLocks noChangeArrowheads="1"/>
          </p:cNvSpPr>
          <p:nvPr/>
        </p:nvSpPr>
        <p:spPr bwMode="auto">
          <a:xfrm>
            <a:off x="152400" y="4617184"/>
            <a:ext cx="11887200" cy="1631216"/>
          </a:xfrm>
          <a:prstGeom prst="rect">
            <a:avLst/>
          </a:prstGeom>
          <a:noFill/>
          <a:ln w="9525">
            <a:noFill/>
            <a:miter lim="800000"/>
            <a:headEnd/>
            <a:tailEnd/>
          </a:ln>
        </p:spPr>
        <p:txBody>
          <a:bodyPr wrap="square">
            <a:spAutoFit/>
          </a:bodyPr>
          <a:lstStyle/>
          <a:p>
            <a:r>
              <a:rPr lang="en-US" sz="2000" dirty="0">
                <a:solidFill>
                  <a:schemeClr val="bg1"/>
                </a:solidFill>
                <a:latin typeface="+mn-lt"/>
                <a:cs typeface="Arial" charset="0"/>
              </a:rPr>
              <a:t>In 2016, Ray told CNN that returning to </a:t>
            </a:r>
            <a:r>
              <a:rPr lang="en-US" sz="2000" dirty="0">
                <a:solidFill>
                  <a:srgbClr val="FFFF00"/>
                </a:solidFill>
                <a:latin typeface="+mn-lt"/>
                <a:cs typeface="Arial" charset="0"/>
              </a:rPr>
              <a:t>self-help</a:t>
            </a:r>
            <a:r>
              <a:rPr lang="en-US" sz="2000" dirty="0">
                <a:solidFill>
                  <a:schemeClr val="bg1"/>
                </a:solidFill>
                <a:latin typeface="+mn-lt"/>
                <a:cs typeface="Arial" charset="0"/>
              </a:rPr>
              <a:t> is "exactly where I should be, and absolutely must be." He said to quit now "would be disrespectful to the memory" of those who died. "</a:t>
            </a:r>
            <a:r>
              <a:rPr lang="en-US" sz="2000" dirty="0">
                <a:solidFill>
                  <a:srgbClr val="FFFF00"/>
                </a:solidFill>
                <a:latin typeface="+mn-lt"/>
                <a:cs typeface="Arial" charset="0"/>
              </a:rPr>
              <a:t>They're heroes, not victims</a:t>
            </a:r>
            <a:r>
              <a:rPr lang="en-US" sz="2000" dirty="0">
                <a:solidFill>
                  <a:schemeClr val="bg1"/>
                </a:solidFill>
                <a:latin typeface="+mn-lt"/>
                <a:cs typeface="Arial" charset="0"/>
              </a:rPr>
              <a:t>" Ray said. "</a:t>
            </a:r>
            <a:r>
              <a:rPr lang="en-US" sz="2000" dirty="0">
                <a:solidFill>
                  <a:srgbClr val="FF0000"/>
                </a:solidFill>
                <a:latin typeface="+mn-lt"/>
                <a:cs typeface="Arial" charset="0"/>
              </a:rPr>
              <a:t>Like all of us they were there for a specific reason — something they believed in</a:t>
            </a:r>
            <a:r>
              <a:rPr lang="en-US" sz="2000" dirty="0">
                <a:solidFill>
                  <a:schemeClr val="bg1"/>
                </a:solidFill>
                <a:latin typeface="+mn-lt"/>
                <a:cs typeface="Arial" charset="0"/>
              </a:rPr>
              <a:t>. So if their memories are going to live beyond the tragedy, to continue to have meaning, I really believe I have a responsibility to tell that over and over.“ </a:t>
            </a:r>
            <a:r>
              <a:rPr lang="en-US" sz="1200" dirty="0">
                <a:solidFill>
                  <a:schemeClr val="bg1"/>
                </a:solidFill>
                <a:latin typeface="+mn-lt"/>
                <a:cs typeface="Arial" charset="0"/>
              </a:rPr>
              <a:t>(CNN.com, 2016-12-01, S</a:t>
            </a:r>
            <a:r>
              <a:rPr lang="en-US" sz="1200" dirty="0">
                <a:solidFill>
                  <a:schemeClr val="bg1"/>
                </a:solidFill>
                <a:latin typeface="+mn-lt"/>
              </a:rPr>
              <a:t>weat Lodge-James Arthur Ray Victims”)</a:t>
            </a:r>
          </a:p>
        </p:txBody>
      </p:sp>
      <p:sp>
        <p:nvSpPr>
          <p:cNvPr id="14" name="Rectangle 13">
            <a:extLst>
              <a:ext uri="{FF2B5EF4-FFF2-40B4-BE49-F238E27FC236}">
                <a16:creationId xmlns:a16="http://schemas.microsoft.com/office/drawing/2014/main" id="{69287012-4046-4AE8-AD0D-193F882C2201}"/>
              </a:ext>
            </a:extLst>
          </p:cNvPr>
          <p:cNvSpPr/>
          <p:nvPr/>
        </p:nvSpPr>
        <p:spPr>
          <a:xfrm>
            <a:off x="154858" y="3559314"/>
            <a:ext cx="11960942" cy="707886"/>
          </a:xfrm>
          <a:prstGeom prst="rect">
            <a:avLst/>
          </a:prstGeom>
        </p:spPr>
        <p:txBody>
          <a:bodyPr wrap="square">
            <a:spAutoFit/>
          </a:bodyPr>
          <a:lstStyle/>
          <a:p>
            <a:r>
              <a:rPr lang="en-US" sz="2000" dirty="0">
                <a:solidFill>
                  <a:schemeClr val="bg1"/>
                </a:solidFill>
                <a:latin typeface="+mn-lt"/>
              </a:rPr>
              <a:t>Note: As of December 4, 2013, Piers Morgan’s manager, John </a:t>
            </a:r>
            <a:r>
              <a:rPr lang="en-US" sz="2000" dirty="0" err="1">
                <a:solidFill>
                  <a:schemeClr val="bg1"/>
                </a:solidFill>
                <a:latin typeface="+mn-lt"/>
              </a:rPr>
              <a:t>Ferriter</a:t>
            </a:r>
            <a:r>
              <a:rPr lang="en-US" sz="2000" dirty="0">
                <a:solidFill>
                  <a:schemeClr val="bg1"/>
                </a:solidFill>
                <a:latin typeface="+mn-lt"/>
              </a:rPr>
              <a:t>, was James Arthur Ray’s manager and media contact. </a:t>
            </a:r>
            <a:endParaRPr lang="en-US" sz="2000" dirty="0">
              <a:latin typeface="+mn-lt"/>
            </a:endParaRPr>
          </a:p>
        </p:txBody>
      </p:sp>
    </p:spTree>
    <p:extLst>
      <p:ext uri="{BB962C8B-B14F-4D97-AF65-F5344CB8AC3E}">
        <p14:creationId xmlns:p14="http://schemas.microsoft.com/office/powerpoint/2010/main" val="420273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pic>
        <p:nvPicPr>
          <p:cNvPr id="6" name="Picture 3">
            <a:extLst>
              <a:ext uri="{FF2B5EF4-FFF2-40B4-BE49-F238E27FC236}">
                <a16:creationId xmlns:a16="http://schemas.microsoft.com/office/drawing/2014/main" id="{81278C0B-4D41-4611-89CF-F2A70A437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4254" y="2743200"/>
            <a:ext cx="27463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4">
            <a:extLst>
              <a:ext uri="{FF2B5EF4-FFF2-40B4-BE49-F238E27FC236}">
                <a16:creationId xmlns:a16="http://schemas.microsoft.com/office/drawing/2014/main" id="{13636ABE-8E56-4CF9-AE81-71D27245F0AC}"/>
              </a:ext>
            </a:extLst>
          </p:cNvPr>
          <p:cNvSpPr txBox="1">
            <a:spLocks noChangeArrowheads="1"/>
          </p:cNvSpPr>
          <p:nvPr/>
        </p:nvSpPr>
        <p:spPr bwMode="auto">
          <a:xfrm>
            <a:off x="152400" y="762000"/>
            <a:ext cx="11277600"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200" b="1" dirty="0">
                <a:solidFill>
                  <a:srgbClr val="00FF00"/>
                </a:solidFill>
                <a:latin typeface="Calibri" panose="020F0502020204030204" pitchFamily="34" charset="0"/>
              </a:rPr>
              <a:t>President Dieter F. Uchtdorf: </a:t>
            </a:r>
            <a:r>
              <a:rPr lang="en-US" altLang="en-US" sz="2200" dirty="0">
                <a:solidFill>
                  <a:schemeClr val="bg1"/>
                </a:solidFill>
                <a:latin typeface="Calibri" panose="020F0502020204030204" pitchFamily="34" charset="0"/>
              </a:rPr>
              <a:t>"Many have experienced personal misfortune and sadness, they hunger for meaning and purpose in life. Because there is such a great interest in these issues </a:t>
            </a:r>
            <a:r>
              <a:rPr lang="en-US" altLang="en-US" sz="2200" dirty="0">
                <a:solidFill>
                  <a:srgbClr val="FF0000"/>
                </a:solidFill>
                <a:latin typeface="Calibri" panose="020F0502020204030204" pitchFamily="34" charset="0"/>
              </a:rPr>
              <a:t>the world is not bashful in offering numerous new answers </a:t>
            </a:r>
            <a:r>
              <a:rPr lang="en-US" altLang="en-US" sz="2200" dirty="0">
                <a:solidFill>
                  <a:schemeClr val="bg1"/>
                </a:solidFill>
                <a:latin typeface="Calibri" panose="020F0502020204030204" pitchFamily="34" charset="0"/>
              </a:rPr>
              <a:t>to every problem we face. People run from one new idea to the next hoping to find something that will answer the burning questions of their souls. </a:t>
            </a:r>
            <a:r>
              <a:rPr lang="en-US" altLang="en-US" sz="2200" dirty="0">
                <a:solidFill>
                  <a:srgbClr val="FFFF00"/>
                </a:solidFill>
                <a:latin typeface="Calibri" panose="020F0502020204030204" pitchFamily="34" charset="0"/>
              </a:rPr>
              <a:t>They attend seminars and buy books, CDs, and other products. They get caught up in the excitement of looking for something new, but, inevitably, the flame of each new theory fades only to be replaced by another new and improved solution that promises to do what the others before could not. </a:t>
            </a:r>
            <a:r>
              <a:rPr lang="en-US" altLang="en-US" sz="2200" dirty="0">
                <a:solidFill>
                  <a:schemeClr val="bg1"/>
                </a:solidFill>
                <a:latin typeface="Calibri" panose="020F0502020204030204" pitchFamily="34" charset="0"/>
              </a:rPr>
              <a:t>It’s not that these worldly</a:t>
            </a:r>
            <a:r>
              <a:rPr lang="en-US" altLang="en-US" sz="2200" b="1" dirty="0">
                <a:solidFill>
                  <a:schemeClr val="bg1"/>
                </a:solidFill>
                <a:latin typeface="Calibri" panose="020F0502020204030204" pitchFamily="34" charset="0"/>
              </a:rPr>
              <a:t> </a:t>
            </a:r>
            <a:r>
              <a:rPr lang="en-US" altLang="en-US" sz="2200" dirty="0">
                <a:solidFill>
                  <a:schemeClr val="bg1"/>
                </a:solidFill>
                <a:latin typeface="Calibri" panose="020F0502020204030204" pitchFamily="34" charset="0"/>
              </a:rPr>
              <a:t>options don’t contain elements of truth, many of them do. Nevertheless, they all fall short of the lasting change we seek in our lives. After the excitement wears off the hollowness remains as we look for the next new idea to unlock the </a:t>
            </a:r>
            <a:r>
              <a:rPr lang="en-US" altLang="en-US" sz="2200" b="1" dirty="0">
                <a:solidFill>
                  <a:srgbClr val="FF0000"/>
                </a:solidFill>
                <a:latin typeface="Calibri" panose="020F0502020204030204" pitchFamily="34" charset="0"/>
              </a:rPr>
              <a:t>secrets</a:t>
            </a:r>
            <a:r>
              <a:rPr lang="en-US" altLang="en-US" sz="2200" dirty="0">
                <a:solidFill>
                  <a:schemeClr val="bg1"/>
                </a:solidFill>
                <a:latin typeface="Calibri" panose="020F0502020204030204" pitchFamily="34" charset="0"/>
              </a:rPr>
              <a:t> of happiness. In contrast, the </a:t>
            </a:r>
            <a:r>
              <a:rPr lang="en-US" altLang="en-US" sz="2200" dirty="0">
                <a:solidFill>
                  <a:srgbClr val="00FF00"/>
                </a:solidFill>
                <a:latin typeface="Calibri" panose="020F0502020204030204" pitchFamily="34" charset="0"/>
              </a:rPr>
              <a:t>gospel of Jesus Christ </a:t>
            </a:r>
            <a:r>
              <a:rPr lang="en-US" altLang="en-US" sz="2200" dirty="0">
                <a:solidFill>
                  <a:schemeClr val="bg1"/>
                </a:solidFill>
                <a:latin typeface="Calibri" panose="020F0502020204030204" pitchFamily="34" charset="0"/>
              </a:rPr>
              <a:t>has the answers to our problems—to all of our problems. The gospel is not a </a:t>
            </a:r>
            <a:r>
              <a:rPr lang="en-US" altLang="en-US" sz="2200" b="1" dirty="0">
                <a:solidFill>
                  <a:srgbClr val="FF0000"/>
                </a:solidFill>
                <a:latin typeface="Calibri" panose="020F0502020204030204" pitchFamily="34" charset="0"/>
              </a:rPr>
              <a:t>secret</a:t>
            </a:r>
            <a:r>
              <a:rPr lang="en-US" altLang="en-US" sz="2200" dirty="0">
                <a:solidFill>
                  <a:schemeClr val="bg1"/>
                </a:solidFill>
                <a:latin typeface="Calibri" panose="020F0502020204030204" pitchFamily="34" charset="0"/>
              </a:rPr>
              <a:t>, it is not complicated or hidden. It can unlock the door to true happiness. It is not someone's theory or proposition. It does not come from man at all. It springs from the pure and everlasting waters of the Creator of the universe who knows truths we cannot even begin to comprehend, and </a:t>
            </a:r>
            <a:r>
              <a:rPr lang="en-US" altLang="en-US" sz="2200" dirty="0">
                <a:solidFill>
                  <a:srgbClr val="00FF00"/>
                </a:solidFill>
                <a:latin typeface="Calibri" panose="020F0502020204030204" pitchFamily="34" charset="0"/>
              </a:rPr>
              <a:t>with that knowledge He has given </a:t>
            </a:r>
          </a:p>
          <a:p>
            <a:pPr eaLnBrk="1" hangingPunct="1"/>
            <a:r>
              <a:rPr lang="en-US" altLang="en-US" sz="2200" dirty="0">
                <a:solidFill>
                  <a:srgbClr val="00FF00"/>
                </a:solidFill>
                <a:latin typeface="Calibri" panose="020F0502020204030204" pitchFamily="34" charset="0"/>
              </a:rPr>
              <a:t>us the gospel—a divine gift—the ultimate formula for happiness and success.” </a:t>
            </a:r>
          </a:p>
          <a:p>
            <a:pPr eaLnBrk="1" hangingPunct="1"/>
            <a:r>
              <a:rPr lang="en-US" altLang="en-US" sz="1400" dirty="0">
                <a:solidFill>
                  <a:schemeClr val="bg1"/>
                </a:solidFill>
                <a:latin typeface="Calibri" panose="020F0502020204030204" pitchFamily="34" charset="0"/>
              </a:rPr>
              <a:t>(“The Way of the Disciple”, April 2009 General Conference).</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13</a:t>
            </a:fld>
            <a:endParaRPr lang="en-US" dirty="0"/>
          </a:p>
        </p:txBody>
      </p:sp>
      <p:sp>
        <p:nvSpPr>
          <p:cNvPr id="8" name="Text Box 17">
            <a:extLst>
              <a:ext uri="{FF2B5EF4-FFF2-40B4-BE49-F238E27FC236}">
                <a16:creationId xmlns:a16="http://schemas.microsoft.com/office/drawing/2014/main" id="{60EB8C8E-64B9-4819-9D3E-7068509D76DB}"/>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00FF00"/>
                </a:solidFill>
                <a:latin typeface="+mn-lt"/>
                <a:cs typeface="Arial" charset="0"/>
              </a:rPr>
              <a:t>GOSPEL OF JESUS CHRIST IS NOT A </a:t>
            </a:r>
            <a:r>
              <a:rPr lang="en-US" sz="4000" b="1" dirty="0">
                <a:solidFill>
                  <a:srgbClr val="FF0000"/>
                </a:solidFill>
                <a:latin typeface="+mn-lt"/>
                <a:cs typeface="Arial" charset="0"/>
              </a:rPr>
              <a:t>SECRET</a:t>
            </a:r>
          </a:p>
        </p:txBody>
      </p:sp>
    </p:spTree>
    <p:extLst>
      <p:ext uri="{BB962C8B-B14F-4D97-AF65-F5344CB8AC3E}">
        <p14:creationId xmlns:p14="http://schemas.microsoft.com/office/powerpoint/2010/main" val="23415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24" name="Rectangle 46">
            <a:extLst>
              <a:ext uri="{FF2B5EF4-FFF2-40B4-BE49-F238E27FC236}">
                <a16:creationId xmlns:a16="http://schemas.microsoft.com/office/drawing/2014/main" id="{CF2B936E-2546-457C-8CD4-AC9C9D18024F}"/>
              </a:ext>
            </a:extLst>
          </p:cNvPr>
          <p:cNvSpPr>
            <a:spLocks noChangeArrowheads="1"/>
          </p:cNvSpPr>
          <p:nvPr/>
        </p:nvSpPr>
        <p:spPr bwMode="auto">
          <a:xfrm>
            <a:off x="0" y="2767280"/>
            <a:ext cx="121773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8000" dirty="0">
                <a:solidFill>
                  <a:srgbClr val="00FF00"/>
                </a:solidFill>
                <a:latin typeface="+mn-lt"/>
              </a:rPr>
              <a:t>Questions?</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14</a:t>
            </a:fld>
            <a:endParaRPr lang="en-US" dirty="0"/>
          </a:p>
        </p:txBody>
      </p:sp>
    </p:spTree>
    <p:extLst>
      <p:ext uri="{BB962C8B-B14F-4D97-AF65-F5344CB8AC3E}">
        <p14:creationId xmlns:p14="http://schemas.microsoft.com/office/powerpoint/2010/main" val="409053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2</a:t>
            </a:fld>
            <a:endParaRPr lang="en-US" dirty="0"/>
          </a:p>
        </p:txBody>
      </p:sp>
      <p:sp>
        <p:nvSpPr>
          <p:cNvPr id="8" name="Text Box 17">
            <a:extLst>
              <a:ext uri="{FF2B5EF4-FFF2-40B4-BE49-F238E27FC236}">
                <a16:creationId xmlns:a16="http://schemas.microsoft.com/office/drawing/2014/main" id="{5700096A-360B-4D04-A993-28D0A09A2560}"/>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THE SECRET</a:t>
            </a:r>
          </a:p>
        </p:txBody>
      </p:sp>
      <p:sp>
        <p:nvSpPr>
          <p:cNvPr id="9" name="TextBox 8">
            <a:extLst>
              <a:ext uri="{FF2B5EF4-FFF2-40B4-BE49-F238E27FC236}">
                <a16:creationId xmlns:a16="http://schemas.microsoft.com/office/drawing/2014/main" id="{4AA4D474-7CFB-4849-9768-37D9E22A7C1B}"/>
              </a:ext>
            </a:extLst>
          </p:cNvPr>
          <p:cNvSpPr txBox="1"/>
          <p:nvPr/>
        </p:nvSpPr>
        <p:spPr>
          <a:xfrm>
            <a:off x="2079569" y="777751"/>
            <a:ext cx="9803253" cy="1938992"/>
          </a:xfrm>
          <a:prstGeom prst="rect">
            <a:avLst/>
          </a:prstGeom>
          <a:noFill/>
        </p:spPr>
        <p:txBody>
          <a:bodyPr wrap="square">
            <a:spAutoFit/>
          </a:bodyPr>
          <a:lstStyle/>
          <a:p>
            <a:pPr>
              <a:defRPr/>
            </a:pPr>
            <a:r>
              <a:rPr lang="en-US" sz="2400" dirty="0">
                <a:solidFill>
                  <a:schemeClr val="accent6">
                    <a:lumMod val="20000"/>
                    <a:lumOff val="80000"/>
                  </a:schemeClr>
                </a:solidFill>
                <a:latin typeface="+mn-lt"/>
              </a:rPr>
              <a:t>The Secret is a best-selling 2006 self-help book and film by Rhonda Byrne. It is based on a claim of a “universal law of attraction”, which states that </a:t>
            </a:r>
            <a:r>
              <a:rPr lang="en-US" sz="2400" dirty="0">
                <a:solidFill>
                  <a:srgbClr val="FF0000"/>
                </a:solidFill>
                <a:latin typeface="+mn-lt"/>
              </a:rPr>
              <a:t>thoughts can change the world directly</a:t>
            </a:r>
            <a:r>
              <a:rPr lang="en-US" sz="2400" dirty="0">
                <a:solidFill>
                  <a:schemeClr val="accent6">
                    <a:lumMod val="20000"/>
                    <a:lumOff val="80000"/>
                  </a:schemeClr>
                </a:solidFill>
                <a:latin typeface="+mn-lt"/>
              </a:rPr>
              <a:t>. The universal law of attraction claims positive thinking is the key to the universe. What you visualize you materialize, as you </a:t>
            </a:r>
            <a:r>
              <a:rPr lang="en-US" sz="2400" dirty="0">
                <a:solidFill>
                  <a:srgbClr val="FF0000"/>
                </a:solidFill>
                <a:latin typeface="+mn-lt"/>
              </a:rPr>
              <a:t>create your own reality </a:t>
            </a:r>
            <a:r>
              <a:rPr lang="en-US" sz="2400" dirty="0">
                <a:solidFill>
                  <a:schemeClr val="accent6">
                    <a:lumMod val="20000"/>
                    <a:lumOff val="80000"/>
                  </a:schemeClr>
                </a:solidFill>
                <a:latin typeface="+mn-lt"/>
              </a:rPr>
              <a:t>by what you attract.</a:t>
            </a:r>
          </a:p>
        </p:txBody>
      </p:sp>
      <p:graphicFrame>
        <p:nvGraphicFramePr>
          <p:cNvPr id="11" name="Object 10">
            <a:extLst>
              <a:ext uri="{FF2B5EF4-FFF2-40B4-BE49-F238E27FC236}">
                <a16:creationId xmlns:a16="http://schemas.microsoft.com/office/drawing/2014/main" id="{4FE51F9B-9195-4F99-9296-AEED2EDE570A}"/>
              </a:ext>
            </a:extLst>
          </p:cNvPr>
          <p:cNvGraphicFramePr>
            <a:graphicFrameLocks noChangeAspect="1"/>
          </p:cNvGraphicFramePr>
          <p:nvPr>
            <p:extLst>
              <p:ext uri="{D42A27DB-BD31-4B8C-83A1-F6EECF244321}">
                <p14:modId xmlns:p14="http://schemas.microsoft.com/office/powerpoint/2010/main" val="2687344396"/>
              </p:ext>
            </p:extLst>
          </p:nvPr>
        </p:nvGraphicFramePr>
        <p:xfrm>
          <a:off x="255147" y="914400"/>
          <a:ext cx="1793169" cy="1752600"/>
        </p:xfrm>
        <a:graphic>
          <a:graphicData uri="http://schemas.openxmlformats.org/presentationml/2006/ole">
            <mc:AlternateContent xmlns:mc="http://schemas.openxmlformats.org/markup-compatibility/2006">
              <mc:Choice xmlns:v="urn:schemas-microsoft-com:vml" Requires="v">
                <p:oleObj r:id="rId2" imgW="2806200" imgH="2742840" progId="">
                  <p:embed/>
                </p:oleObj>
              </mc:Choice>
              <mc:Fallback>
                <p:oleObj r:id="rId2" imgW="2806200" imgH="2742840" progId="">
                  <p:embed/>
                  <p:pic>
                    <p:nvPicPr>
                      <p:cNvPr id="3" name="Object 2"/>
                      <p:cNvPicPr/>
                      <p:nvPr/>
                    </p:nvPicPr>
                    <p:blipFill>
                      <a:blip r:embed="rId3"/>
                      <a:stretch>
                        <a:fillRect/>
                      </a:stretch>
                    </p:blipFill>
                    <p:spPr>
                      <a:xfrm>
                        <a:off x="255147" y="914400"/>
                        <a:ext cx="1793169" cy="17526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91175814-3789-44ED-8C29-67885695256E}"/>
              </a:ext>
            </a:extLst>
          </p:cNvPr>
          <p:cNvGraphicFramePr>
            <a:graphicFrameLocks noChangeAspect="1"/>
          </p:cNvGraphicFramePr>
          <p:nvPr>
            <p:extLst>
              <p:ext uri="{D42A27DB-BD31-4B8C-83A1-F6EECF244321}">
                <p14:modId xmlns:p14="http://schemas.microsoft.com/office/powerpoint/2010/main" val="1150352731"/>
              </p:ext>
            </p:extLst>
          </p:nvPr>
        </p:nvGraphicFramePr>
        <p:xfrm>
          <a:off x="309178" y="4114800"/>
          <a:ext cx="1751838" cy="1676400"/>
        </p:xfrm>
        <a:graphic>
          <a:graphicData uri="http://schemas.openxmlformats.org/presentationml/2006/ole">
            <mc:AlternateContent xmlns:mc="http://schemas.openxmlformats.org/markup-compatibility/2006">
              <mc:Choice xmlns:v="urn:schemas-microsoft-com:vml" Requires="v">
                <p:oleObj r:id="rId4" imgW="2653920" imgH="2539440" progId="">
                  <p:embed/>
                </p:oleObj>
              </mc:Choice>
              <mc:Fallback>
                <p:oleObj r:id="rId4" imgW="2653920" imgH="2539440" progId="">
                  <p:embed/>
                  <p:pic>
                    <p:nvPicPr>
                      <p:cNvPr id="4" name="Object 3"/>
                      <p:cNvPicPr/>
                      <p:nvPr/>
                    </p:nvPicPr>
                    <p:blipFill>
                      <a:blip r:embed="rId5"/>
                      <a:stretch>
                        <a:fillRect/>
                      </a:stretch>
                    </p:blipFill>
                    <p:spPr>
                      <a:xfrm>
                        <a:off x="309178" y="4114800"/>
                        <a:ext cx="1751838" cy="1676400"/>
                      </a:xfrm>
                      <a:prstGeom prst="rect">
                        <a:avLst/>
                      </a:prstGeom>
                    </p:spPr>
                  </p:pic>
                </p:oleObj>
              </mc:Fallback>
            </mc:AlternateContent>
          </a:graphicData>
        </a:graphic>
      </p:graphicFrame>
      <p:sp>
        <p:nvSpPr>
          <p:cNvPr id="13" name="TextBox 12">
            <a:extLst>
              <a:ext uri="{FF2B5EF4-FFF2-40B4-BE49-F238E27FC236}">
                <a16:creationId xmlns:a16="http://schemas.microsoft.com/office/drawing/2014/main" id="{C077B9F3-576F-4ECE-A8B5-83459562B325}"/>
              </a:ext>
            </a:extLst>
          </p:cNvPr>
          <p:cNvSpPr txBox="1"/>
          <p:nvPr/>
        </p:nvSpPr>
        <p:spPr>
          <a:xfrm>
            <a:off x="2079569" y="3150037"/>
            <a:ext cx="9803253" cy="3631763"/>
          </a:xfrm>
          <a:prstGeom prst="rect">
            <a:avLst/>
          </a:prstGeom>
          <a:noFill/>
        </p:spPr>
        <p:txBody>
          <a:bodyPr wrap="square">
            <a:spAutoFit/>
          </a:bodyPr>
          <a:lstStyle/>
          <a:p>
            <a:pPr>
              <a:defRPr/>
            </a:pPr>
            <a:r>
              <a:rPr lang="en-US" sz="2400" dirty="0">
                <a:solidFill>
                  <a:schemeClr val="accent6">
                    <a:lumMod val="20000"/>
                    <a:lumOff val="80000"/>
                  </a:schemeClr>
                </a:solidFill>
                <a:latin typeface="+mn-lt"/>
              </a:rPr>
              <a:t>“The Creative Process used in </a:t>
            </a:r>
            <a:r>
              <a:rPr lang="en-US" sz="2400" dirty="0">
                <a:solidFill>
                  <a:srgbClr val="FF0000"/>
                </a:solidFill>
                <a:latin typeface="+mn-lt"/>
              </a:rPr>
              <a:t>The Secret</a:t>
            </a:r>
            <a:r>
              <a:rPr lang="en-US" sz="2400" dirty="0">
                <a:solidFill>
                  <a:schemeClr val="accent6">
                    <a:lumMod val="20000"/>
                    <a:lumOff val="80000"/>
                  </a:schemeClr>
                </a:solidFill>
                <a:latin typeface="+mn-lt"/>
              </a:rPr>
              <a:t>, which was taken from the New Testament in the Bible </a:t>
            </a:r>
            <a:r>
              <a:rPr lang="en-US" sz="2400" dirty="0">
                <a:solidFill>
                  <a:srgbClr val="FFFF00"/>
                </a:solidFill>
                <a:latin typeface="+mn-lt"/>
              </a:rPr>
              <a:t>[Matthew 21:22, Mark 11:24]</a:t>
            </a:r>
            <a:r>
              <a:rPr lang="en-US" sz="2400" dirty="0">
                <a:solidFill>
                  <a:schemeClr val="accent6">
                    <a:lumMod val="20000"/>
                    <a:lumOff val="80000"/>
                  </a:schemeClr>
                </a:solidFill>
                <a:latin typeface="+mn-lt"/>
              </a:rPr>
              <a:t>, is an easy guideline for you to create what you want in three simple steps.</a:t>
            </a:r>
          </a:p>
          <a:p>
            <a:pPr>
              <a:defRPr/>
            </a:pPr>
            <a:r>
              <a:rPr lang="en-US" sz="2400" dirty="0">
                <a:solidFill>
                  <a:srgbClr val="FF0000"/>
                </a:solidFill>
                <a:latin typeface="+mn-lt"/>
              </a:rPr>
              <a:t>Step 1: </a:t>
            </a:r>
            <a:r>
              <a:rPr lang="en-US" sz="2400" dirty="0">
                <a:solidFill>
                  <a:schemeClr val="accent6">
                    <a:lumMod val="20000"/>
                    <a:lumOff val="80000"/>
                  </a:schemeClr>
                </a:solidFill>
                <a:latin typeface="+mn-lt"/>
              </a:rPr>
              <a:t>The first step is to ask. Make a command to the universe. Let the Universe know what you want. The Universe responds to your thoughts. </a:t>
            </a:r>
          </a:p>
          <a:p>
            <a:pPr>
              <a:defRPr/>
            </a:pPr>
            <a:r>
              <a:rPr lang="en-US" sz="2400" dirty="0">
                <a:solidFill>
                  <a:srgbClr val="FF0000"/>
                </a:solidFill>
                <a:latin typeface="+mn-lt"/>
              </a:rPr>
              <a:t>Step 2: </a:t>
            </a:r>
            <a:r>
              <a:rPr lang="en-US" sz="2400" dirty="0">
                <a:solidFill>
                  <a:schemeClr val="accent6">
                    <a:lumMod val="20000"/>
                    <a:lumOff val="80000"/>
                  </a:schemeClr>
                </a:solidFill>
                <a:latin typeface="+mn-lt"/>
              </a:rPr>
              <a:t>Step two is believe. Believe that it’s already yours. Have what I love to call unwavering faith. Believing in the unseen. </a:t>
            </a:r>
          </a:p>
          <a:p>
            <a:pPr>
              <a:defRPr/>
            </a:pPr>
            <a:r>
              <a:rPr lang="en-US" sz="2400" dirty="0">
                <a:solidFill>
                  <a:srgbClr val="FF0000"/>
                </a:solidFill>
                <a:latin typeface="+mn-lt"/>
              </a:rPr>
              <a:t>Step 3: </a:t>
            </a:r>
            <a:r>
              <a:rPr lang="en-US" sz="2400" dirty="0">
                <a:solidFill>
                  <a:schemeClr val="accent6">
                    <a:lumMod val="20000"/>
                    <a:lumOff val="80000"/>
                  </a:schemeClr>
                </a:solidFill>
                <a:latin typeface="+mn-lt"/>
              </a:rPr>
              <a:t>Step three, and the final step in the process is to receive. Begin to feel wonderful about it. Feel the way you will feel once it arrives. Feel it now.”</a:t>
            </a:r>
          </a:p>
          <a:p>
            <a:pPr>
              <a:defRPr/>
            </a:pPr>
            <a:r>
              <a:rPr lang="en-US" sz="1200" dirty="0">
                <a:solidFill>
                  <a:schemeClr val="accent6">
                    <a:lumMod val="20000"/>
                    <a:lumOff val="80000"/>
                  </a:schemeClr>
                </a:solidFill>
                <a:latin typeface="+mn-lt"/>
              </a:rPr>
              <a:t>(p.47, p.48, p.52, p.54)</a:t>
            </a:r>
          </a:p>
        </p:txBody>
      </p:sp>
    </p:spTree>
    <p:extLst>
      <p:ext uri="{BB962C8B-B14F-4D97-AF65-F5344CB8AC3E}">
        <p14:creationId xmlns:p14="http://schemas.microsoft.com/office/powerpoint/2010/main" val="84420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3</a:t>
            </a:fld>
            <a:endParaRPr lang="en-US" dirty="0"/>
          </a:p>
        </p:txBody>
      </p:sp>
      <p:sp>
        <p:nvSpPr>
          <p:cNvPr id="12" name="Text Box 17">
            <a:extLst>
              <a:ext uri="{FF2B5EF4-FFF2-40B4-BE49-F238E27FC236}">
                <a16:creationId xmlns:a16="http://schemas.microsoft.com/office/drawing/2014/main" id="{2AE2B82C-5AED-4AFB-AF09-8B5BCB72AA66}"/>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A FEELING UNIVERSE</a:t>
            </a:r>
          </a:p>
        </p:txBody>
      </p:sp>
      <p:sp>
        <p:nvSpPr>
          <p:cNvPr id="2" name="Rectangle 1">
            <a:extLst>
              <a:ext uri="{FF2B5EF4-FFF2-40B4-BE49-F238E27FC236}">
                <a16:creationId xmlns:a16="http://schemas.microsoft.com/office/drawing/2014/main" id="{F192899F-BC51-4D63-B2BE-DB901900D7FB}"/>
              </a:ext>
            </a:extLst>
          </p:cNvPr>
          <p:cNvSpPr/>
          <p:nvPr/>
        </p:nvSpPr>
        <p:spPr>
          <a:xfrm>
            <a:off x="304800" y="914400"/>
            <a:ext cx="11658600" cy="1200329"/>
          </a:xfrm>
          <a:prstGeom prst="rect">
            <a:avLst/>
          </a:prstGeom>
        </p:spPr>
        <p:txBody>
          <a:bodyPr wrap="square">
            <a:spAutoFit/>
          </a:bodyPr>
          <a:lstStyle/>
          <a:p>
            <a:r>
              <a:rPr lang="en-US" sz="2400" dirty="0">
                <a:solidFill>
                  <a:schemeClr val="bg1"/>
                </a:solidFill>
                <a:latin typeface="+mn-lt"/>
              </a:rPr>
              <a:t>“This is a </a:t>
            </a:r>
            <a:r>
              <a:rPr lang="en-US" sz="2400" dirty="0">
                <a:solidFill>
                  <a:srgbClr val="FF0000"/>
                </a:solidFill>
                <a:latin typeface="+mn-lt"/>
              </a:rPr>
              <a:t>feeling universe</a:t>
            </a:r>
            <a:r>
              <a:rPr lang="en-US" sz="2400" dirty="0">
                <a:solidFill>
                  <a:schemeClr val="bg1"/>
                </a:solidFill>
                <a:latin typeface="+mn-lt"/>
              </a:rPr>
              <a:t>. If you just intellectually believe something, but you have no </a:t>
            </a:r>
            <a:r>
              <a:rPr lang="en-US" sz="2400" dirty="0">
                <a:solidFill>
                  <a:srgbClr val="FF0000"/>
                </a:solidFill>
                <a:latin typeface="+mn-lt"/>
              </a:rPr>
              <a:t>corresponding feeling </a:t>
            </a:r>
            <a:r>
              <a:rPr lang="en-US" sz="2400" dirty="0">
                <a:solidFill>
                  <a:schemeClr val="bg1"/>
                </a:solidFill>
                <a:latin typeface="+mn-lt"/>
              </a:rPr>
              <a:t>underneath that, you don’t necessarily have enough </a:t>
            </a:r>
            <a:r>
              <a:rPr lang="en-US" sz="2400" dirty="0">
                <a:solidFill>
                  <a:srgbClr val="FF0000"/>
                </a:solidFill>
                <a:latin typeface="+mn-lt"/>
              </a:rPr>
              <a:t>power</a:t>
            </a:r>
            <a:r>
              <a:rPr lang="en-US" sz="2400" dirty="0">
                <a:solidFill>
                  <a:schemeClr val="bg1"/>
                </a:solidFill>
                <a:latin typeface="+mn-lt"/>
              </a:rPr>
              <a:t> to manifest what you want in your life. You have to feel it.”</a:t>
            </a:r>
            <a:r>
              <a:rPr lang="en-US" sz="2000" dirty="0">
                <a:solidFill>
                  <a:schemeClr val="bg1"/>
                </a:solidFill>
                <a:latin typeface="+mn-lt"/>
              </a:rPr>
              <a:t> </a:t>
            </a:r>
            <a:r>
              <a:rPr lang="en-US" sz="1200" dirty="0">
                <a:solidFill>
                  <a:schemeClr val="bg1"/>
                </a:solidFill>
                <a:latin typeface="+mn-lt"/>
              </a:rPr>
              <a:t>(p.52-53)</a:t>
            </a:r>
          </a:p>
        </p:txBody>
      </p:sp>
      <p:sp>
        <p:nvSpPr>
          <p:cNvPr id="9" name="Text Box 17">
            <a:extLst>
              <a:ext uri="{FF2B5EF4-FFF2-40B4-BE49-F238E27FC236}">
                <a16:creationId xmlns:a16="http://schemas.microsoft.com/office/drawing/2014/main" id="{2C19BA03-520B-431A-9957-23955BD3D38B}"/>
              </a:ext>
            </a:extLst>
          </p:cNvPr>
          <p:cNvSpPr txBox="1">
            <a:spLocks noChangeArrowheads="1"/>
          </p:cNvSpPr>
          <p:nvPr/>
        </p:nvSpPr>
        <p:spPr bwMode="auto">
          <a:xfrm>
            <a:off x="0" y="4702314"/>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FF00"/>
                </a:solidFill>
                <a:latin typeface="+mn-lt"/>
                <a:cs typeface="Arial" charset="0"/>
              </a:rPr>
              <a:t>And what is the most powerful thing in the Universe?</a:t>
            </a:r>
          </a:p>
        </p:txBody>
      </p:sp>
      <p:sp>
        <p:nvSpPr>
          <p:cNvPr id="13" name="Rectangle 12">
            <a:extLst>
              <a:ext uri="{FF2B5EF4-FFF2-40B4-BE49-F238E27FC236}">
                <a16:creationId xmlns:a16="http://schemas.microsoft.com/office/drawing/2014/main" id="{6502730C-01B1-423B-BD07-244ACAF51A60}"/>
              </a:ext>
            </a:extLst>
          </p:cNvPr>
          <p:cNvSpPr/>
          <p:nvPr/>
        </p:nvSpPr>
        <p:spPr>
          <a:xfrm>
            <a:off x="342900" y="5352871"/>
            <a:ext cx="11658600" cy="1200329"/>
          </a:xfrm>
          <a:prstGeom prst="rect">
            <a:avLst/>
          </a:prstGeom>
        </p:spPr>
        <p:txBody>
          <a:bodyPr wrap="square">
            <a:spAutoFit/>
          </a:bodyPr>
          <a:lstStyle/>
          <a:p>
            <a:r>
              <a:rPr lang="en-US" sz="2400" dirty="0">
                <a:solidFill>
                  <a:schemeClr val="bg1"/>
                </a:solidFill>
                <a:latin typeface="+mn-lt"/>
              </a:rPr>
              <a:t>“There is no greater power in the Universe than the </a:t>
            </a:r>
            <a:r>
              <a:rPr lang="en-US" sz="2400" dirty="0">
                <a:solidFill>
                  <a:srgbClr val="FFFF00"/>
                </a:solidFill>
                <a:latin typeface="+mn-lt"/>
              </a:rPr>
              <a:t>power of love</a:t>
            </a:r>
            <a:r>
              <a:rPr lang="en-US" sz="2400" dirty="0">
                <a:solidFill>
                  <a:schemeClr val="bg1"/>
                </a:solidFill>
                <a:latin typeface="+mn-lt"/>
              </a:rPr>
              <a:t>. The </a:t>
            </a:r>
            <a:r>
              <a:rPr lang="en-US" sz="2400" dirty="0">
                <a:solidFill>
                  <a:srgbClr val="FFFF00"/>
                </a:solidFill>
                <a:latin typeface="+mn-lt"/>
              </a:rPr>
              <a:t>feeling of love </a:t>
            </a:r>
            <a:r>
              <a:rPr lang="en-US" sz="2400" dirty="0">
                <a:solidFill>
                  <a:schemeClr val="bg1"/>
                </a:solidFill>
                <a:latin typeface="+mn-lt"/>
              </a:rPr>
              <a:t>is the highest frequency you can emit. … In fact, some of the great thinkers of the past referred to the law of attraction as the law of love.” </a:t>
            </a:r>
            <a:r>
              <a:rPr lang="en-US" sz="1200" dirty="0">
                <a:solidFill>
                  <a:schemeClr val="bg1"/>
                </a:solidFill>
                <a:latin typeface="+mn-lt"/>
              </a:rPr>
              <a:t>(p.38)</a:t>
            </a:r>
          </a:p>
        </p:txBody>
      </p:sp>
      <p:sp>
        <p:nvSpPr>
          <p:cNvPr id="14" name="Rectangle 13">
            <a:extLst>
              <a:ext uri="{FF2B5EF4-FFF2-40B4-BE49-F238E27FC236}">
                <a16:creationId xmlns:a16="http://schemas.microsoft.com/office/drawing/2014/main" id="{85407241-BEC0-4FEE-A3F6-814F53F567C3}"/>
              </a:ext>
            </a:extLst>
          </p:cNvPr>
          <p:cNvSpPr/>
          <p:nvPr/>
        </p:nvSpPr>
        <p:spPr>
          <a:xfrm>
            <a:off x="266700" y="2251501"/>
            <a:ext cx="11620500" cy="830997"/>
          </a:xfrm>
          <a:prstGeom prst="rect">
            <a:avLst/>
          </a:prstGeom>
        </p:spPr>
        <p:txBody>
          <a:bodyPr wrap="square">
            <a:spAutoFit/>
          </a:bodyPr>
          <a:lstStyle/>
          <a:p>
            <a:r>
              <a:rPr lang="en-US" sz="2400" dirty="0">
                <a:solidFill>
                  <a:schemeClr val="bg1"/>
                </a:solidFill>
                <a:latin typeface="+mn-lt"/>
              </a:rPr>
              <a:t>“If you have an intuitive or </a:t>
            </a:r>
            <a:r>
              <a:rPr lang="en-US" sz="2400" dirty="0">
                <a:solidFill>
                  <a:srgbClr val="FF0000"/>
                </a:solidFill>
                <a:latin typeface="+mn-lt"/>
              </a:rPr>
              <a:t>instinctive feeling, follow it</a:t>
            </a:r>
            <a:r>
              <a:rPr lang="en-US" sz="2400" dirty="0">
                <a:solidFill>
                  <a:schemeClr val="bg1"/>
                </a:solidFill>
                <a:latin typeface="+mn-lt"/>
              </a:rPr>
              <a:t>, and you will find that the Universe is magnetically moving you to receive what you asked for.” </a:t>
            </a:r>
            <a:r>
              <a:rPr lang="en-US" sz="1200" dirty="0">
                <a:solidFill>
                  <a:schemeClr val="bg1"/>
                </a:solidFill>
                <a:latin typeface="+mn-lt"/>
              </a:rPr>
              <a:t>(p.56)</a:t>
            </a:r>
          </a:p>
        </p:txBody>
      </p:sp>
      <p:sp>
        <p:nvSpPr>
          <p:cNvPr id="15" name="Rectangle 14">
            <a:extLst>
              <a:ext uri="{FF2B5EF4-FFF2-40B4-BE49-F238E27FC236}">
                <a16:creationId xmlns:a16="http://schemas.microsoft.com/office/drawing/2014/main" id="{36952E3A-8D41-4BC7-836B-0B22EC5940D7}"/>
              </a:ext>
            </a:extLst>
          </p:cNvPr>
          <p:cNvSpPr/>
          <p:nvPr/>
        </p:nvSpPr>
        <p:spPr>
          <a:xfrm>
            <a:off x="266700" y="3219271"/>
            <a:ext cx="11658600" cy="1200329"/>
          </a:xfrm>
          <a:prstGeom prst="rect">
            <a:avLst/>
          </a:prstGeom>
        </p:spPr>
        <p:txBody>
          <a:bodyPr wrap="square">
            <a:spAutoFit/>
          </a:bodyPr>
          <a:lstStyle/>
          <a:p>
            <a:r>
              <a:rPr lang="en-US" sz="2400" dirty="0">
                <a:solidFill>
                  <a:schemeClr val="bg1"/>
                </a:solidFill>
                <a:latin typeface="+mn-lt"/>
              </a:rPr>
              <a:t>“You have to </a:t>
            </a:r>
            <a:r>
              <a:rPr lang="en-US" sz="2400" dirty="0">
                <a:solidFill>
                  <a:srgbClr val="FF0000"/>
                </a:solidFill>
                <a:latin typeface="+mn-lt"/>
              </a:rPr>
              <a:t>emit the feeling frequency </a:t>
            </a:r>
            <a:r>
              <a:rPr lang="en-US" sz="2400" dirty="0">
                <a:solidFill>
                  <a:schemeClr val="bg1"/>
                </a:solidFill>
                <a:latin typeface="+mn-lt"/>
              </a:rPr>
              <a:t>of having received it, to bring those pictures back as your life. When you do that, the law of attraction will powerfully </a:t>
            </a:r>
            <a:r>
              <a:rPr lang="en-US" sz="2400" dirty="0">
                <a:solidFill>
                  <a:srgbClr val="FF0000"/>
                </a:solidFill>
                <a:latin typeface="+mn-lt"/>
              </a:rPr>
              <a:t>move all circumstances</a:t>
            </a:r>
            <a:r>
              <a:rPr lang="en-US" sz="2400" dirty="0">
                <a:solidFill>
                  <a:schemeClr val="bg1"/>
                </a:solidFill>
                <a:latin typeface="+mn-lt"/>
              </a:rPr>
              <a:t>, people, and events, for you to receive.” </a:t>
            </a:r>
            <a:r>
              <a:rPr lang="en-US" sz="1200" dirty="0">
                <a:solidFill>
                  <a:schemeClr val="bg1"/>
                </a:solidFill>
                <a:latin typeface="+mn-lt"/>
              </a:rPr>
              <a:t>(p.49)</a:t>
            </a:r>
          </a:p>
        </p:txBody>
      </p:sp>
    </p:spTree>
    <p:extLst>
      <p:ext uri="{BB962C8B-B14F-4D97-AF65-F5344CB8AC3E}">
        <p14:creationId xmlns:p14="http://schemas.microsoft.com/office/powerpoint/2010/main" val="397687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4</a:t>
            </a:fld>
            <a:endParaRPr lang="en-US" dirty="0"/>
          </a:p>
        </p:txBody>
      </p:sp>
      <p:sp>
        <p:nvSpPr>
          <p:cNvPr id="12" name="Text Box 17">
            <a:extLst>
              <a:ext uri="{FF2B5EF4-FFF2-40B4-BE49-F238E27FC236}">
                <a16:creationId xmlns:a16="http://schemas.microsoft.com/office/drawing/2014/main" id="{2AE2B82C-5AED-4AFB-AF09-8B5BCB72AA66}"/>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CONSCIOUSNESS CREATES THE UNIVERSE</a:t>
            </a:r>
          </a:p>
        </p:txBody>
      </p:sp>
      <p:sp>
        <p:nvSpPr>
          <p:cNvPr id="3" name="Rectangle 2">
            <a:extLst>
              <a:ext uri="{FF2B5EF4-FFF2-40B4-BE49-F238E27FC236}">
                <a16:creationId xmlns:a16="http://schemas.microsoft.com/office/drawing/2014/main" id="{8C6FFEC9-4200-458D-B893-2D2B72E2EB86}"/>
              </a:ext>
            </a:extLst>
          </p:cNvPr>
          <p:cNvSpPr/>
          <p:nvPr/>
        </p:nvSpPr>
        <p:spPr>
          <a:xfrm>
            <a:off x="304800" y="833735"/>
            <a:ext cx="11320670" cy="461665"/>
          </a:xfrm>
          <a:prstGeom prst="rect">
            <a:avLst/>
          </a:prstGeom>
        </p:spPr>
        <p:txBody>
          <a:bodyPr wrap="square">
            <a:spAutoFit/>
          </a:bodyPr>
          <a:lstStyle/>
          <a:p>
            <a:r>
              <a:rPr lang="en-US" sz="2400" dirty="0">
                <a:solidFill>
                  <a:schemeClr val="bg1"/>
                </a:solidFill>
                <a:latin typeface="+mn-lt"/>
              </a:rPr>
              <a:t>“Remember that your </a:t>
            </a:r>
            <a:r>
              <a:rPr lang="en-US" sz="2400" dirty="0">
                <a:solidFill>
                  <a:srgbClr val="FF0000"/>
                </a:solidFill>
                <a:latin typeface="+mn-lt"/>
              </a:rPr>
              <a:t>thoughts are the primary cause </a:t>
            </a:r>
            <a:r>
              <a:rPr lang="en-US" sz="2400" dirty="0">
                <a:solidFill>
                  <a:schemeClr val="bg1"/>
                </a:solidFill>
                <a:latin typeface="+mn-lt"/>
              </a:rPr>
              <a:t>of everything.” </a:t>
            </a:r>
            <a:r>
              <a:rPr lang="en-US" sz="1200" dirty="0">
                <a:solidFill>
                  <a:schemeClr val="bg1"/>
                </a:solidFill>
                <a:latin typeface="+mn-lt"/>
              </a:rPr>
              <a:t>(p.33)</a:t>
            </a:r>
          </a:p>
        </p:txBody>
      </p:sp>
      <p:sp>
        <p:nvSpPr>
          <p:cNvPr id="13" name="Rectangle 12">
            <a:extLst>
              <a:ext uri="{FF2B5EF4-FFF2-40B4-BE49-F238E27FC236}">
                <a16:creationId xmlns:a16="http://schemas.microsoft.com/office/drawing/2014/main" id="{23B0E4CE-A14E-4EDC-8CCF-2A87640CCAAC}"/>
              </a:ext>
            </a:extLst>
          </p:cNvPr>
          <p:cNvSpPr/>
          <p:nvPr/>
        </p:nvSpPr>
        <p:spPr>
          <a:xfrm>
            <a:off x="304800" y="1514207"/>
            <a:ext cx="11734800" cy="830997"/>
          </a:xfrm>
          <a:prstGeom prst="rect">
            <a:avLst/>
          </a:prstGeom>
        </p:spPr>
        <p:txBody>
          <a:bodyPr wrap="square">
            <a:spAutoFit/>
          </a:bodyPr>
          <a:lstStyle/>
          <a:p>
            <a:r>
              <a:rPr lang="en-US" sz="2400" dirty="0">
                <a:solidFill>
                  <a:schemeClr val="bg1"/>
                </a:solidFill>
                <a:latin typeface="+mn-lt"/>
              </a:rPr>
              <a:t>“Once you begin to understand and truly master your thoughts and feelings, that’s when you see how you </a:t>
            </a:r>
            <a:r>
              <a:rPr lang="en-US" sz="2400" dirty="0">
                <a:solidFill>
                  <a:srgbClr val="FF0000"/>
                </a:solidFill>
                <a:latin typeface="+mn-lt"/>
              </a:rPr>
              <a:t>create your own reality</a:t>
            </a:r>
            <a:r>
              <a:rPr lang="en-US" sz="2400" dirty="0">
                <a:solidFill>
                  <a:schemeClr val="bg1"/>
                </a:solidFill>
                <a:latin typeface="+mn-lt"/>
              </a:rPr>
              <a:t>.” </a:t>
            </a:r>
            <a:r>
              <a:rPr lang="en-US" sz="1200" dirty="0">
                <a:solidFill>
                  <a:schemeClr val="bg1"/>
                </a:solidFill>
                <a:latin typeface="+mn-lt"/>
              </a:rPr>
              <a:t>(p.39)</a:t>
            </a:r>
          </a:p>
        </p:txBody>
      </p:sp>
      <p:sp>
        <p:nvSpPr>
          <p:cNvPr id="17" name="Rectangle 16">
            <a:extLst>
              <a:ext uri="{FF2B5EF4-FFF2-40B4-BE49-F238E27FC236}">
                <a16:creationId xmlns:a16="http://schemas.microsoft.com/office/drawing/2014/main" id="{CC37C45C-E151-425D-BA1C-7B5350F2A3EE}"/>
              </a:ext>
            </a:extLst>
          </p:cNvPr>
          <p:cNvSpPr/>
          <p:nvPr/>
        </p:nvSpPr>
        <p:spPr>
          <a:xfrm>
            <a:off x="304800" y="2564011"/>
            <a:ext cx="11920330" cy="1938992"/>
          </a:xfrm>
          <a:prstGeom prst="rect">
            <a:avLst/>
          </a:prstGeom>
        </p:spPr>
        <p:txBody>
          <a:bodyPr wrap="square">
            <a:spAutoFit/>
          </a:bodyPr>
          <a:lstStyle/>
          <a:p>
            <a:r>
              <a:rPr lang="en-US" sz="2400" dirty="0">
                <a:solidFill>
                  <a:schemeClr val="bg1"/>
                </a:solidFill>
                <a:latin typeface="+mn-lt"/>
              </a:rPr>
              <a:t>“That the </a:t>
            </a:r>
            <a:r>
              <a:rPr lang="en-US" sz="2400" dirty="0">
                <a:solidFill>
                  <a:srgbClr val="FF0000"/>
                </a:solidFill>
                <a:latin typeface="+mn-lt"/>
              </a:rPr>
              <a:t>Universe essentially emerges from thought </a:t>
            </a:r>
            <a:r>
              <a:rPr lang="en-US" sz="2400" dirty="0">
                <a:solidFill>
                  <a:schemeClr val="bg1"/>
                </a:solidFill>
                <a:latin typeface="+mn-lt"/>
              </a:rPr>
              <a:t>and all of this matter around us is just </a:t>
            </a:r>
            <a:r>
              <a:rPr lang="en-US" sz="2400" dirty="0">
                <a:solidFill>
                  <a:srgbClr val="FF0000"/>
                </a:solidFill>
                <a:latin typeface="+mn-lt"/>
              </a:rPr>
              <a:t>precipitated thought</a:t>
            </a:r>
            <a:r>
              <a:rPr lang="en-US" sz="2400" dirty="0">
                <a:solidFill>
                  <a:schemeClr val="bg1"/>
                </a:solidFill>
                <a:latin typeface="+mn-lt"/>
              </a:rPr>
              <a:t>. Ultimately we are the source of the Universe, and when we understand that power directly by experience, we can start to exercise our authority and begin to achieve more and more. Create anything. Know anything from within the field of our own consciousness, which ultimately is </a:t>
            </a:r>
            <a:r>
              <a:rPr lang="en-US" sz="2400" dirty="0">
                <a:solidFill>
                  <a:srgbClr val="FF0000"/>
                </a:solidFill>
                <a:latin typeface="+mn-lt"/>
              </a:rPr>
              <a:t>Universal consciousness </a:t>
            </a:r>
            <a:r>
              <a:rPr lang="en-US" sz="2400" dirty="0">
                <a:solidFill>
                  <a:schemeClr val="bg1"/>
                </a:solidFill>
                <a:latin typeface="+mn-lt"/>
              </a:rPr>
              <a:t>that runs the Universe.”</a:t>
            </a:r>
            <a:r>
              <a:rPr lang="en-US" sz="1200" dirty="0">
                <a:solidFill>
                  <a:schemeClr val="bg1"/>
                </a:solidFill>
                <a:latin typeface="+mn-lt"/>
              </a:rPr>
              <a:t> (p.160)</a:t>
            </a:r>
          </a:p>
        </p:txBody>
      </p:sp>
      <p:sp>
        <p:nvSpPr>
          <p:cNvPr id="18" name="Rectangle 17">
            <a:extLst>
              <a:ext uri="{FF2B5EF4-FFF2-40B4-BE49-F238E27FC236}">
                <a16:creationId xmlns:a16="http://schemas.microsoft.com/office/drawing/2014/main" id="{752984A8-D4D2-442B-B2F9-3902BF73FDA3}"/>
              </a:ext>
            </a:extLst>
          </p:cNvPr>
          <p:cNvSpPr/>
          <p:nvPr/>
        </p:nvSpPr>
        <p:spPr>
          <a:xfrm>
            <a:off x="304800" y="4721810"/>
            <a:ext cx="11353800" cy="830997"/>
          </a:xfrm>
          <a:prstGeom prst="rect">
            <a:avLst/>
          </a:prstGeom>
        </p:spPr>
        <p:txBody>
          <a:bodyPr wrap="square">
            <a:spAutoFit/>
          </a:bodyPr>
          <a:lstStyle/>
          <a:p>
            <a:r>
              <a:rPr lang="en-US" sz="2400" dirty="0">
                <a:solidFill>
                  <a:schemeClr val="bg1"/>
                </a:solidFill>
                <a:latin typeface="+mn-lt"/>
              </a:rPr>
              <a:t>“…you can’t have a Universe without mind entering into it, and that the </a:t>
            </a:r>
            <a:r>
              <a:rPr lang="en-US" sz="2400" dirty="0">
                <a:solidFill>
                  <a:srgbClr val="FF0000"/>
                </a:solidFill>
                <a:latin typeface="+mn-lt"/>
              </a:rPr>
              <a:t>mind is actually shaping the very thing </a:t>
            </a:r>
            <a:r>
              <a:rPr lang="en-US" sz="2400" dirty="0">
                <a:solidFill>
                  <a:schemeClr val="bg1"/>
                </a:solidFill>
                <a:latin typeface="+mn-lt"/>
              </a:rPr>
              <a:t>that is being perceived.” </a:t>
            </a:r>
            <a:r>
              <a:rPr lang="en-US" sz="1200" dirty="0">
                <a:solidFill>
                  <a:schemeClr val="bg1"/>
                </a:solidFill>
                <a:latin typeface="+mn-lt"/>
              </a:rPr>
              <a:t>(p.21)</a:t>
            </a:r>
          </a:p>
        </p:txBody>
      </p:sp>
    </p:spTree>
    <p:extLst>
      <p:ext uri="{BB962C8B-B14F-4D97-AF65-F5344CB8AC3E}">
        <p14:creationId xmlns:p14="http://schemas.microsoft.com/office/powerpoint/2010/main" val="197875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5</a:t>
            </a:fld>
            <a:endParaRPr lang="en-US" dirty="0"/>
          </a:p>
        </p:txBody>
      </p:sp>
      <p:sp>
        <p:nvSpPr>
          <p:cNvPr id="2" name="Rectangle 1">
            <a:extLst>
              <a:ext uri="{FF2B5EF4-FFF2-40B4-BE49-F238E27FC236}">
                <a16:creationId xmlns:a16="http://schemas.microsoft.com/office/drawing/2014/main" id="{CF7E0192-B21E-44D5-A168-73B2BC3D8C86}"/>
              </a:ext>
            </a:extLst>
          </p:cNvPr>
          <p:cNvSpPr/>
          <p:nvPr/>
        </p:nvSpPr>
        <p:spPr>
          <a:xfrm>
            <a:off x="152400" y="609600"/>
            <a:ext cx="11658600" cy="707886"/>
          </a:xfrm>
          <a:prstGeom prst="rect">
            <a:avLst/>
          </a:prstGeom>
        </p:spPr>
        <p:txBody>
          <a:bodyPr wrap="square">
            <a:spAutoFit/>
          </a:bodyPr>
          <a:lstStyle/>
          <a:p>
            <a:r>
              <a:rPr lang="en-US" sz="2000" b="1" dirty="0">
                <a:solidFill>
                  <a:srgbClr val="FF0000"/>
                </a:solidFill>
                <a:latin typeface="+mn-lt"/>
              </a:rPr>
              <a:t>WEIGHT: </a:t>
            </a:r>
            <a:r>
              <a:rPr lang="en-US" sz="2000" dirty="0">
                <a:solidFill>
                  <a:schemeClr val="bg1"/>
                </a:solidFill>
                <a:latin typeface="+mn-lt"/>
              </a:rPr>
              <a:t>“To put it in the most basic terms, if someone is overweight, it came from </a:t>
            </a:r>
            <a:r>
              <a:rPr lang="en-US" sz="2000" dirty="0">
                <a:solidFill>
                  <a:srgbClr val="FF0000"/>
                </a:solidFill>
                <a:latin typeface="+mn-lt"/>
              </a:rPr>
              <a:t>thinking ‘fat thoughts’</a:t>
            </a:r>
            <a:r>
              <a:rPr lang="en-US" sz="2000" dirty="0">
                <a:solidFill>
                  <a:schemeClr val="bg1"/>
                </a:solidFill>
                <a:latin typeface="+mn-lt"/>
              </a:rPr>
              <a:t>, whether that person was aware of it or not. A person cannot think ‘thin thoughts’ and be fat.” </a:t>
            </a:r>
            <a:r>
              <a:rPr lang="en-US" sz="1200" dirty="0">
                <a:solidFill>
                  <a:schemeClr val="bg1"/>
                </a:solidFill>
                <a:latin typeface="+mn-lt"/>
              </a:rPr>
              <a:t>(p.58)</a:t>
            </a:r>
          </a:p>
        </p:txBody>
      </p:sp>
      <p:sp>
        <p:nvSpPr>
          <p:cNvPr id="5" name="Rectangle 4">
            <a:extLst>
              <a:ext uri="{FF2B5EF4-FFF2-40B4-BE49-F238E27FC236}">
                <a16:creationId xmlns:a16="http://schemas.microsoft.com/office/drawing/2014/main" id="{1821A858-F63C-40D5-B3F6-BF0873517C02}"/>
              </a:ext>
            </a:extLst>
          </p:cNvPr>
          <p:cNvSpPr/>
          <p:nvPr/>
        </p:nvSpPr>
        <p:spPr>
          <a:xfrm>
            <a:off x="152400" y="1386690"/>
            <a:ext cx="12001500" cy="2246769"/>
          </a:xfrm>
          <a:prstGeom prst="rect">
            <a:avLst/>
          </a:prstGeom>
        </p:spPr>
        <p:txBody>
          <a:bodyPr wrap="square">
            <a:spAutoFit/>
          </a:bodyPr>
          <a:lstStyle/>
          <a:p>
            <a:r>
              <a:rPr lang="en-US" sz="2000" b="1" dirty="0">
                <a:solidFill>
                  <a:srgbClr val="FF0000"/>
                </a:solidFill>
                <a:latin typeface="+mn-lt"/>
              </a:rPr>
              <a:t>BILLS: </a:t>
            </a:r>
            <a:r>
              <a:rPr lang="en-US" sz="2000" dirty="0">
                <a:solidFill>
                  <a:schemeClr val="bg1"/>
                </a:solidFill>
                <a:latin typeface="+mn-lt"/>
              </a:rPr>
              <a:t>“When I first understood The Secret, every day I would get a bunch of bills in the mail. I thought, ‘How do I turn this around?’ … ‘What if I just </a:t>
            </a:r>
            <a:r>
              <a:rPr lang="en-US" sz="2000" dirty="0">
                <a:solidFill>
                  <a:srgbClr val="FF0000"/>
                </a:solidFill>
                <a:latin typeface="+mn-lt"/>
              </a:rPr>
              <a:t>visualized checks coming </a:t>
            </a:r>
            <a:r>
              <a:rPr lang="en-US" sz="2000" dirty="0">
                <a:solidFill>
                  <a:schemeClr val="bg1"/>
                </a:solidFill>
                <a:latin typeface="+mn-lt"/>
              </a:rPr>
              <a:t>in the mail. Within just one month, things started to change. It is amazing; today I just get checks in the mail. I get a few bills, but I get more checks than bills. … A game I created that helped </a:t>
            </a:r>
            <a:r>
              <a:rPr lang="en-US" sz="2000" dirty="0">
                <a:solidFill>
                  <a:srgbClr val="FF0000"/>
                </a:solidFill>
                <a:latin typeface="+mn-lt"/>
              </a:rPr>
              <a:t>shift my feelings </a:t>
            </a:r>
            <a:r>
              <a:rPr lang="en-US" sz="2000" dirty="0">
                <a:solidFill>
                  <a:schemeClr val="bg1"/>
                </a:solidFill>
                <a:latin typeface="+mn-lt"/>
              </a:rPr>
              <a:t>about my pile of bills was to </a:t>
            </a:r>
            <a:r>
              <a:rPr lang="en-US" sz="2000" dirty="0">
                <a:solidFill>
                  <a:srgbClr val="FF0000"/>
                </a:solidFill>
                <a:latin typeface="+mn-lt"/>
              </a:rPr>
              <a:t>pretend that the bills were actually checks</a:t>
            </a:r>
            <a:r>
              <a:rPr lang="en-US" sz="2000" dirty="0">
                <a:solidFill>
                  <a:schemeClr val="bg1"/>
                </a:solidFill>
                <a:latin typeface="+mn-lt"/>
              </a:rPr>
              <a:t>. I would jump for joy as I opened them and say, ‘More money for me! Thank you. Thank you. </a:t>
            </a:r>
            <a:r>
              <a:rPr lang="en-US" sz="2000" dirty="0">
                <a:solidFill>
                  <a:srgbClr val="FF0000"/>
                </a:solidFill>
                <a:latin typeface="+mn-lt"/>
              </a:rPr>
              <a:t>I took each bill, imagined it was a check</a:t>
            </a:r>
            <a:r>
              <a:rPr lang="en-US" sz="2000" dirty="0">
                <a:solidFill>
                  <a:schemeClr val="bg1"/>
                </a:solidFill>
                <a:latin typeface="+mn-lt"/>
              </a:rPr>
              <a:t>, and then </a:t>
            </a:r>
            <a:r>
              <a:rPr lang="en-US" sz="2000" dirty="0">
                <a:solidFill>
                  <a:srgbClr val="FF0000"/>
                </a:solidFill>
                <a:latin typeface="+mn-lt"/>
              </a:rPr>
              <a:t>added a zero to it </a:t>
            </a:r>
            <a:r>
              <a:rPr lang="en-US" sz="2000" dirty="0">
                <a:solidFill>
                  <a:schemeClr val="bg1"/>
                </a:solidFill>
                <a:latin typeface="+mn-lt"/>
              </a:rPr>
              <a:t>in my mind to make it even more. … I never opened my bills before convincing myself they were checks. … </a:t>
            </a:r>
            <a:r>
              <a:rPr lang="en-US" sz="2000" dirty="0">
                <a:solidFill>
                  <a:srgbClr val="FF0000"/>
                </a:solidFill>
                <a:latin typeface="+mn-lt"/>
              </a:rPr>
              <a:t>When you make believe, the results come fast!</a:t>
            </a:r>
            <a:r>
              <a:rPr lang="en-US" sz="2000" dirty="0">
                <a:solidFill>
                  <a:schemeClr val="bg1"/>
                </a:solidFill>
                <a:latin typeface="+mn-lt"/>
              </a:rPr>
              <a:t>” </a:t>
            </a:r>
            <a:r>
              <a:rPr lang="en-US" sz="1200" dirty="0">
                <a:solidFill>
                  <a:schemeClr val="bg1"/>
                </a:solidFill>
                <a:latin typeface="+mn-lt"/>
              </a:rPr>
              <a:t>(p.104-105)</a:t>
            </a:r>
          </a:p>
        </p:txBody>
      </p:sp>
      <p:sp>
        <p:nvSpPr>
          <p:cNvPr id="6" name="Rectangle 5">
            <a:extLst>
              <a:ext uri="{FF2B5EF4-FFF2-40B4-BE49-F238E27FC236}">
                <a16:creationId xmlns:a16="http://schemas.microsoft.com/office/drawing/2014/main" id="{2900C444-FBE2-4849-85AA-CFEED5242E97}"/>
              </a:ext>
            </a:extLst>
          </p:cNvPr>
          <p:cNvSpPr/>
          <p:nvPr/>
        </p:nvSpPr>
        <p:spPr>
          <a:xfrm>
            <a:off x="152400" y="3705469"/>
            <a:ext cx="11910389" cy="707886"/>
          </a:xfrm>
          <a:prstGeom prst="rect">
            <a:avLst/>
          </a:prstGeom>
        </p:spPr>
        <p:txBody>
          <a:bodyPr wrap="square">
            <a:spAutoFit/>
          </a:bodyPr>
          <a:lstStyle/>
          <a:p>
            <a:r>
              <a:rPr lang="en-US" sz="2000" b="1" dirty="0">
                <a:solidFill>
                  <a:srgbClr val="FF0000"/>
                </a:solidFill>
                <a:latin typeface="+mn-lt"/>
              </a:rPr>
              <a:t>MONEY: </a:t>
            </a:r>
            <a:r>
              <a:rPr lang="en-US" sz="2000" dirty="0">
                <a:solidFill>
                  <a:schemeClr val="bg1"/>
                </a:solidFill>
                <a:latin typeface="+mn-lt"/>
              </a:rPr>
              <a:t>“The only reason any person does not have enough money is because they are </a:t>
            </a:r>
            <a:r>
              <a:rPr lang="en-US" sz="2000" dirty="0">
                <a:solidFill>
                  <a:srgbClr val="FF0000"/>
                </a:solidFill>
                <a:latin typeface="+mn-lt"/>
              </a:rPr>
              <a:t>blocking money </a:t>
            </a:r>
            <a:r>
              <a:rPr lang="en-US" sz="2000" dirty="0">
                <a:solidFill>
                  <a:schemeClr val="bg1"/>
                </a:solidFill>
                <a:latin typeface="+mn-lt"/>
              </a:rPr>
              <a:t>from coming to them </a:t>
            </a:r>
            <a:r>
              <a:rPr lang="en-US" sz="2000" dirty="0">
                <a:solidFill>
                  <a:srgbClr val="FF0000"/>
                </a:solidFill>
                <a:latin typeface="+mn-lt"/>
              </a:rPr>
              <a:t>with their thoughts</a:t>
            </a:r>
            <a:r>
              <a:rPr lang="en-US" sz="2000" dirty="0">
                <a:solidFill>
                  <a:schemeClr val="bg1"/>
                </a:solidFill>
                <a:latin typeface="+mn-lt"/>
              </a:rPr>
              <a:t>.”</a:t>
            </a:r>
            <a:r>
              <a:rPr lang="en-US" sz="1400" dirty="0">
                <a:solidFill>
                  <a:schemeClr val="bg1"/>
                </a:solidFill>
                <a:latin typeface="+mn-lt"/>
              </a:rPr>
              <a:t> </a:t>
            </a:r>
            <a:r>
              <a:rPr lang="en-US" sz="1200" dirty="0">
                <a:solidFill>
                  <a:schemeClr val="bg1"/>
                </a:solidFill>
                <a:latin typeface="+mn-lt"/>
              </a:rPr>
              <a:t>(p.99)</a:t>
            </a:r>
          </a:p>
        </p:txBody>
      </p:sp>
      <p:sp>
        <p:nvSpPr>
          <p:cNvPr id="7" name="Rectangle 6">
            <a:extLst>
              <a:ext uri="{FF2B5EF4-FFF2-40B4-BE49-F238E27FC236}">
                <a16:creationId xmlns:a16="http://schemas.microsoft.com/office/drawing/2014/main" id="{A98C1C20-14B0-4124-AAF9-E237EB0DCBE5}"/>
              </a:ext>
            </a:extLst>
          </p:cNvPr>
          <p:cNvSpPr/>
          <p:nvPr/>
        </p:nvSpPr>
        <p:spPr>
          <a:xfrm>
            <a:off x="152400" y="4498128"/>
            <a:ext cx="11887200" cy="1015663"/>
          </a:xfrm>
          <a:prstGeom prst="rect">
            <a:avLst/>
          </a:prstGeom>
        </p:spPr>
        <p:txBody>
          <a:bodyPr wrap="square">
            <a:spAutoFit/>
          </a:bodyPr>
          <a:lstStyle/>
          <a:p>
            <a:r>
              <a:rPr lang="en-US" sz="2000" b="1" dirty="0">
                <a:solidFill>
                  <a:srgbClr val="FF0000"/>
                </a:solidFill>
                <a:latin typeface="+mn-lt"/>
              </a:rPr>
              <a:t>DISEASE: </a:t>
            </a:r>
            <a:r>
              <a:rPr lang="en-US" sz="2000" dirty="0">
                <a:solidFill>
                  <a:schemeClr val="bg1"/>
                </a:solidFill>
                <a:latin typeface="+mn-lt"/>
              </a:rPr>
              <a:t>“</a:t>
            </a:r>
            <a:r>
              <a:rPr lang="en-US" sz="2000" dirty="0">
                <a:solidFill>
                  <a:srgbClr val="FF0000"/>
                </a:solidFill>
                <a:latin typeface="+mn-lt"/>
              </a:rPr>
              <a:t>Disease is held in the body by thought</a:t>
            </a:r>
            <a:r>
              <a:rPr lang="en-US" sz="2000" dirty="0">
                <a:solidFill>
                  <a:schemeClr val="bg1"/>
                </a:solidFill>
                <a:latin typeface="+mn-lt"/>
              </a:rPr>
              <a:t>, by observation of the illness, and by the attention given to the illness. … You don’t have to fight to get rid of disease. Just the simple process of </a:t>
            </a:r>
            <a:r>
              <a:rPr lang="en-US" sz="2000" dirty="0">
                <a:solidFill>
                  <a:srgbClr val="FF0000"/>
                </a:solidFill>
                <a:latin typeface="+mn-lt"/>
              </a:rPr>
              <a:t>letting go of negative thoughts </a:t>
            </a:r>
            <a:r>
              <a:rPr lang="en-US" sz="2000" dirty="0">
                <a:solidFill>
                  <a:schemeClr val="bg1"/>
                </a:solidFill>
                <a:latin typeface="+mn-lt"/>
              </a:rPr>
              <a:t>will allow your natural state of health to emerge within you.”</a:t>
            </a:r>
            <a:r>
              <a:rPr lang="en-US" sz="1200" dirty="0">
                <a:solidFill>
                  <a:schemeClr val="bg1"/>
                </a:solidFill>
                <a:latin typeface="+mn-lt"/>
              </a:rPr>
              <a:t> (p.139, p.134) </a:t>
            </a:r>
          </a:p>
        </p:txBody>
      </p:sp>
      <p:sp>
        <p:nvSpPr>
          <p:cNvPr id="8" name="Rectangle 7">
            <a:extLst>
              <a:ext uri="{FF2B5EF4-FFF2-40B4-BE49-F238E27FC236}">
                <a16:creationId xmlns:a16="http://schemas.microsoft.com/office/drawing/2014/main" id="{272EE4D9-E8BA-4D9C-8B5C-76991071F511}"/>
              </a:ext>
            </a:extLst>
          </p:cNvPr>
          <p:cNvSpPr/>
          <p:nvPr/>
        </p:nvSpPr>
        <p:spPr>
          <a:xfrm>
            <a:off x="152400" y="5616065"/>
            <a:ext cx="11963400" cy="1015663"/>
          </a:xfrm>
          <a:prstGeom prst="rect">
            <a:avLst/>
          </a:prstGeom>
        </p:spPr>
        <p:txBody>
          <a:bodyPr wrap="square">
            <a:spAutoFit/>
          </a:bodyPr>
          <a:lstStyle/>
          <a:p>
            <a:r>
              <a:rPr lang="en-US" sz="2000" b="1" dirty="0">
                <a:solidFill>
                  <a:srgbClr val="FF0000"/>
                </a:solidFill>
                <a:latin typeface="+mn-lt"/>
              </a:rPr>
              <a:t>AGING: </a:t>
            </a:r>
            <a:r>
              <a:rPr lang="en-US" sz="2000" dirty="0">
                <a:solidFill>
                  <a:schemeClr val="bg1"/>
                </a:solidFill>
                <a:latin typeface="+mn-lt"/>
              </a:rPr>
              <a:t>“Beliefs about </a:t>
            </a:r>
            <a:r>
              <a:rPr lang="en-US" sz="2000" dirty="0">
                <a:solidFill>
                  <a:srgbClr val="FF0000"/>
                </a:solidFill>
                <a:latin typeface="+mn-lt"/>
              </a:rPr>
              <a:t>aging are all in our minds</a:t>
            </a:r>
            <a:r>
              <a:rPr lang="en-US" sz="2000" dirty="0">
                <a:solidFill>
                  <a:schemeClr val="bg1"/>
                </a:solidFill>
                <a:latin typeface="+mn-lt"/>
              </a:rPr>
              <a:t>, so release those thoughts from your consciousness. Focus on health and eternal youth. Don’t listen to </a:t>
            </a:r>
            <a:r>
              <a:rPr lang="en-US" sz="2000" dirty="0">
                <a:solidFill>
                  <a:srgbClr val="FF0000"/>
                </a:solidFill>
                <a:latin typeface="+mn-lt"/>
              </a:rPr>
              <a:t>society’s messages about diseases and aging</a:t>
            </a:r>
            <a:r>
              <a:rPr lang="en-US" sz="2000" dirty="0">
                <a:solidFill>
                  <a:schemeClr val="bg1"/>
                </a:solidFill>
                <a:latin typeface="+mn-lt"/>
              </a:rPr>
              <a:t>. Negative messages do not serve you.” </a:t>
            </a:r>
            <a:r>
              <a:rPr lang="en-US" sz="1200" dirty="0">
                <a:solidFill>
                  <a:schemeClr val="bg1"/>
                </a:solidFill>
                <a:latin typeface="+mn-lt"/>
              </a:rPr>
              <a:t>(p.139)</a:t>
            </a:r>
          </a:p>
        </p:txBody>
      </p:sp>
      <p:sp>
        <p:nvSpPr>
          <p:cNvPr id="13" name="Text Box 17">
            <a:extLst>
              <a:ext uri="{FF2B5EF4-FFF2-40B4-BE49-F238E27FC236}">
                <a16:creationId xmlns:a16="http://schemas.microsoft.com/office/drawing/2014/main" id="{A64067A6-61FA-4FB3-B0D8-79FF2E28015D}"/>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EXAMPLES</a:t>
            </a:r>
          </a:p>
        </p:txBody>
      </p:sp>
    </p:spTree>
    <p:extLst>
      <p:ext uri="{BB962C8B-B14F-4D97-AF65-F5344CB8AC3E}">
        <p14:creationId xmlns:p14="http://schemas.microsoft.com/office/powerpoint/2010/main" val="85641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6</a:t>
            </a:fld>
            <a:endParaRPr lang="en-US" dirty="0"/>
          </a:p>
        </p:txBody>
      </p:sp>
      <p:sp>
        <p:nvSpPr>
          <p:cNvPr id="3" name="Rectangle 2">
            <a:extLst>
              <a:ext uri="{FF2B5EF4-FFF2-40B4-BE49-F238E27FC236}">
                <a16:creationId xmlns:a16="http://schemas.microsoft.com/office/drawing/2014/main" id="{BE592184-0FAD-4B07-8302-94AE8BD86FD9}"/>
              </a:ext>
            </a:extLst>
          </p:cNvPr>
          <p:cNvSpPr/>
          <p:nvPr/>
        </p:nvSpPr>
        <p:spPr>
          <a:xfrm>
            <a:off x="194171" y="751344"/>
            <a:ext cx="11921629" cy="1015663"/>
          </a:xfrm>
          <a:prstGeom prst="rect">
            <a:avLst/>
          </a:prstGeom>
        </p:spPr>
        <p:txBody>
          <a:bodyPr wrap="square">
            <a:spAutoFit/>
          </a:bodyPr>
          <a:lstStyle/>
          <a:p>
            <a:r>
              <a:rPr lang="en-US" sz="2000" dirty="0">
                <a:solidFill>
                  <a:schemeClr val="bg1"/>
                </a:solidFill>
                <a:latin typeface="+mn-lt"/>
              </a:rPr>
              <a:t>“The law of attraction, the study and practice of the </a:t>
            </a:r>
            <a:r>
              <a:rPr lang="en-US" sz="2000" dirty="0">
                <a:solidFill>
                  <a:srgbClr val="FF0000"/>
                </a:solidFill>
                <a:latin typeface="+mn-lt"/>
              </a:rPr>
              <a:t>law of attraction</a:t>
            </a:r>
            <a:r>
              <a:rPr lang="en-US" sz="2000" dirty="0">
                <a:solidFill>
                  <a:schemeClr val="bg1"/>
                </a:solidFill>
                <a:latin typeface="+mn-lt"/>
              </a:rPr>
              <a:t>, is just figuring out what will help you generate the </a:t>
            </a:r>
            <a:r>
              <a:rPr lang="en-US" sz="2000" dirty="0">
                <a:solidFill>
                  <a:srgbClr val="FF0000"/>
                </a:solidFill>
                <a:latin typeface="+mn-lt"/>
              </a:rPr>
              <a:t>feelings of having it now</a:t>
            </a:r>
            <a:r>
              <a:rPr lang="en-US" sz="2000" dirty="0">
                <a:solidFill>
                  <a:schemeClr val="bg1"/>
                </a:solidFill>
                <a:latin typeface="+mn-lt"/>
              </a:rPr>
              <a:t>. Go test drive that car. Go shop for that home. Get in the house. Do whatever you have to do to generate the feelings of having it now, and remember them.” </a:t>
            </a:r>
            <a:r>
              <a:rPr lang="en-US" sz="1200" dirty="0">
                <a:solidFill>
                  <a:schemeClr val="bg1"/>
                </a:solidFill>
                <a:latin typeface="+mn-lt"/>
              </a:rPr>
              <a:t>(p.54)</a:t>
            </a:r>
          </a:p>
        </p:txBody>
      </p:sp>
      <p:sp>
        <p:nvSpPr>
          <p:cNvPr id="13" name="Text Box 17">
            <a:extLst>
              <a:ext uri="{FF2B5EF4-FFF2-40B4-BE49-F238E27FC236}">
                <a16:creationId xmlns:a16="http://schemas.microsoft.com/office/drawing/2014/main" id="{F785F450-51D2-4242-ACAB-DD1D8FBA44A4}"/>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HAVE IT ALL RIGHT NOW</a:t>
            </a:r>
          </a:p>
        </p:txBody>
      </p:sp>
      <p:sp>
        <p:nvSpPr>
          <p:cNvPr id="14" name="Rectangle 13">
            <a:extLst>
              <a:ext uri="{FF2B5EF4-FFF2-40B4-BE49-F238E27FC236}">
                <a16:creationId xmlns:a16="http://schemas.microsoft.com/office/drawing/2014/main" id="{546C0712-1A84-47DF-881E-CCA530BCC568}"/>
              </a:ext>
            </a:extLst>
          </p:cNvPr>
          <p:cNvSpPr/>
          <p:nvPr/>
        </p:nvSpPr>
        <p:spPr>
          <a:xfrm>
            <a:off x="194172" y="1828800"/>
            <a:ext cx="11624174" cy="707886"/>
          </a:xfrm>
          <a:prstGeom prst="rect">
            <a:avLst/>
          </a:prstGeom>
        </p:spPr>
        <p:txBody>
          <a:bodyPr wrap="square">
            <a:spAutoFit/>
          </a:bodyPr>
          <a:lstStyle/>
          <a:p>
            <a:r>
              <a:rPr lang="en-US" sz="2000" dirty="0">
                <a:solidFill>
                  <a:schemeClr val="bg1"/>
                </a:solidFill>
                <a:latin typeface="+mn-lt"/>
              </a:rPr>
              <a:t>“If the words ‘</a:t>
            </a:r>
            <a:r>
              <a:rPr lang="en-US" sz="2000" dirty="0">
                <a:solidFill>
                  <a:srgbClr val="FFFF00"/>
                </a:solidFill>
                <a:latin typeface="+mn-lt"/>
              </a:rPr>
              <a:t>I can’t afford it</a:t>
            </a:r>
            <a:r>
              <a:rPr lang="en-US" sz="2000" dirty="0">
                <a:solidFill>
                  <a:schemeClr val="bg1"/>
                </a:solidFill>
                <a:latin typeface="+mn-lt"/>
              </a:rPr>
              <a:t>’ have passed your lips, your power to change that is now. Change it with ‘I can afford that! </a:t>
            </a:r>
            <a:r>
              <a:rPr lang="en-US" sz="2000" dirty="0">
                <a:solidFill>
                  <a:srgbClr val="FF0000"/>
                </a:solidFill>
                <a:latin typeface="+mn-lt"/>
              </a:rPr>
              <a:t>I can buy that!</a:t>
            </a:r>
            <a:r>
              <a:rPr lang="en-US" sz="2000" dirty="0">
                <a:solidFill>
                  <a:schemeClr val="bg1"/>
                </a:solidFill>
                <a:latin typeface="+mn-lt"/>
              </a:rPr>
              <a:t>’ Say it over and over. </a:t>
            </a:r>
            <a:r>
              <a:rPr lang="en-US" sz="2000" dirty="0">
                <a:solidFill>
                  <a:srgbClr val="FF0000"/>
                </a:solidFill>
                <a:latin typeface="+mn-lt"/>
              </a:rPr>
              <a:t>Become like a parrot</a:t>
            </a:r>
            <a:r>
              <a:rPr lang="en-US" sz="2000" dirty="0">
                <a:solidFill>
                  <a:schemeClr val="bg1"/>
                </a:solidFill>
                <a:latin typeface="+mn-lt"/>
              </a:rPr>
              <a:t>.” </a:t>
            </a:r>
            <a:r>
              <a:rPr lang="en-US" sz="1200" dirty="0">
                <a:solidFill>
                  <a:schemeClr val="bg1"/>
                </a:solidFill>
                <a:latin typeface="+mn-lt"/>
              </a:rPr>
              <a:t>(p.102)</a:t>
            </a:r>
          </a:p>
        </p:txBody>
      </p:sp>
      <p:sp>
        <p:nvSpPr>
          <p:cNvPr id="16" name="Rectangle 15">
            <a:extLst>
              <a:ext uri="{FF2B5EF4-FFF2-40B4-BE49-F238E27FC236}">
                <a16:creationId xmlns:a16="http://schemas.microsoft.com/office/drawing/2014/main" id="{750DCC94-729A-4AD3-8A0A-41B5857BA091}"/>
              </a:ext>
            </a:extLst>
          </p:cNvPr>
          <p:cNvSpPr/>
          <p:nvPr/>
        </p:nvSpPr>
        <p:spPr>
          <a:xfrm>
            <a:off x="194172" y="4038600"/>
            <a:ext cx="11770606" cy="400110"/>
          </a:xfrm>
          <a:prstGeom prst="rect">
            <a:avLst/>
          </a:prstGeom>
        </p:spPr>
        <p:txBody>
          <a:bodyPr wrap="square">
            <a:spAutoFit/>
          </a:bodyPr>
          <a:lstStyle/>
          <a:p>
            <a:r>
              <a:rPr lang="en-US" sz="2000" dirty="0">
                <a:solidFill>
                  <a:schemeClr val="bg1"/>
                </a:solidFill>
                <a:latin typeface="+mn-lt"/>
              </a:rPr>
              <a:t>“Begin right now to </a:t>
            </a:r>
            <a:r>
              <a:rPr lang="en-US" sz="2000" dirty="0">
                <a:solidFill>
                  <a:srgbClr val="FF0000"/>
                </a:solidFill>
                <a:latin typeface="+mn-lt"/>
              </a:rPr>
              <a:t>shout to the universe</a:t>
            </a:r>
            <a:r>
              <a:rPr lang="en-US" sz="2000" dirty="0">
                <a:solidFill>
                  <a:schemeClr val="bg1"/>
                </a:solidFill>
                <a:latin typeface="+mn-lt"/>
              </a:rPr>
              <a:t>, ‘Life is so easy! Life is so good! All good things come to me.’” </a:t>
            </a:r>
            <a:r>
              <a:rPr lang="en-US" sz="1400" dirty="0">
                <a:solidFill>
                  <a:schemeClr val="bg1"/>
                </a:solidFill>
                <a:latin typeface="+mn-lt"/>
              </a:rPr>
              <a:t>(p.41)</a:t>
            </a:r>
            <a:r>
              <a:rPr lang="en-US" sz="800" dirty="0">
                <a:solidFill>
                  <a:schemeClr val="bg1"/>
                </a:solidFill>
                <a:latin typeface="+mn-lt"/>
              </a:rPr>
              <a:t> </a:t>
            </a:r>
            <a:endParaRPr lang="en-US" dirty="0">
              <a:solidFill>
                <a:schemeClr val="bg1"/>
              </a:solidFill>
              <a:latin typeface="+mn-lt"/>
            </a:endParaRPr>
          </a:p>
        </p:txBody>
      </p:sp>
      <p:sp>
        <p:nvSpPr>
          <p:cNvPr id="17" name="TextBox 16">
            <a:extLst>
              <a:ext uri="{FF2B5EF4-FFF2-40B4-BE49-F238E27FC236}">
                <a16:creationId xmlns:a16="http://schemas.microsoft.com/office/drawing/2014/main" id="{5BB79B77-062E-40B2-A0A0-BC576BCD5BD2}"/>
              </a:ext>
            </a:extLst>
          </p:cNvPr>
          <p:cNvSpPr txBox="1"/>
          <p:nvPr/>
        </p:nvSpPr>
        <p:spPr>
          <a:xfrm>
            <a:off x="194171" y="4724400"/>
            <a:ext cx="11887199" cy="1569660"/>
          </a:xfrm>
          <a:prstGeom prst="rect">
            <a:avLst/>
          </a:prstGeom>
          <a:noFill/>
        </p:spPr>
        <p:txBody>
          <a:bodyPr wrap="square">
            <a:spAutoFit/>
          </a:bodyPr>
          <a:lstStyle/>
          <a:p>
            <a:pPr>
              <a:defRPr/>
            </a:pPr>
            <a:r>
              <a:rPr lang="en-US" sz="3600" b="1" dirty="0">
                <a:solidFill>
                  <a:srgbClr val="FF0000"/>
                </a:solidFill>
                <a:latin typeface="+mn-lt"/>
              </a:rPr>
              <a:t>$$$ </a:t>
            </a:r>
            <a:r>
              <a:rPr lang="en-US" sz="2000" dirty="0">
                <a:solidFill>
                  <a:schemeClr val="bg1"/>
                </a:solidFill>
                <a:latin typeface="+mn-lt"/>
              </a:rPr>
              <a:t>“The book has sold 30 million copies worldwide and has been translated into 50 languages. Due partly to an appearance on The Oprah Winfrey Show, the book and film had grossed $300 million in sales by 2009. TV host Oprah Winfrey is a proponent of the book. On The Larry King Show she said that </a:t>
            </a:r>
            <a:r>
              <a:rPr lang="en-US" sz="2000" dirty="0">
                <a:solidFill>
                  <a:srgbClr val="FF0000"/>
                </a:solidFill>
                <a:latin typeface="+mn-lt"/>
              </a:rPr>
              <a:t>the message of The Secret is the message she's been trying to share with the world on her show for the past 21 years</a:t>
            </a:r>
            <a:r>
              <a:rPr lang="en-US" sz="2000" dirty="0">
                <a:solidFill>
                  <a:schemeClr val="bg1"/>
                </a:solidFill>
                <a:latin typeface="+mn-lt"/>
              </a:rPr>
              <a:t>. </a:t>
            </a:r>
            <a:r>
              <a:rPr lang="en-US" sz="1200" dirty="0">
                <a:solidFill>
                  <a:schemeClr val="bg1"/>
                </a:solidFill>
                <a:latin typeface="+mn-lt"/>
              </a:rPr>
              <a:t>(Wikipedia.org: The Secret)</a:t>
            </a:r>
          </a:p>
        </p:txBody>
      </p:sp>
      <p:sp>
        <p:nvSpPr>
          <p:cNvPr id="18" name="Rectangle 17">
            <a:extLst>
              <a:ext uri="{FF2B5EF4-FFF2-40B4-BE49-F238E27FC236}">
                <a16:creationId xmlns:a16="http://schemas.microsoft.com/office/drawing/2014/main" id="{13BAFB05-DF45-419C-8DEF-BFB302F0E169}"/>
              </a:ext>
            </a:extLst>
          </p:cNvPr>
          <p:cNvSpPr/>
          <p:nvPr/>
        </p:nvSpPr>
        <p:spPr>
          <a:xfrm>
            <a:off x="990599" y="2565737"/>
            <a:ext cx="10959257" cy="1015663"/>
          </a:xfrm>
          <a:prstGeom prst="rect">
            <a:avLst/>
          </a:prstGeom>
        </p:spPr>
        <p:txBody>
          <a:bodyPr wrap="square">
            <a:spAutoFit/>
          </a:bodyPr>
          <a:lstStyle/>
          <a:p>
            <a:r>
              <a:rPr lang="en-US" sz="2000" b="1" dirty="0">
                <a:solidFill>
                  <a:srgbClr val="00FF00"/>
                </a:solidFill>
                <a:latin typeface="+mn-lt"/>
              </a:rPr>
              <a:t>Elder Robert D. Hales: </a:t>
            </a:r>
            <a:r>
              <a:rPr lang="en-US" sz="2000" dirty="0">
                <a:solidFill>
                  <a:schemeClr val="bg1"/>
                </a:solidFill>
                <a:latin typeface="+mn-lt"/>
              </a:rPr>
              <a:t>“We live in an age of entitlement.  Many believe they should have all that others have – right now.  Unable to delay gratification, they go into debt to buy what they cannot afford. … It takes </a:t>
            </a:r>
            <a:r>
              <a:rPr lang="en-US" sz="2000" dirty="0">
                <a:solidFill>
                  <a:srgbClr val="00FF00"/>
                </a:solidFill>
                <a:latin typeface="+mn-lt"/>
              </a:rPr>
              <a:t>great faith </a:t>
            </a:r>
            <a:r>
              <a:rPr lang="en-US" sz="2000" dirty="0">
                <a:solidFill>
                  <a:schemeClr val="bg1"/>
                </a:solidFill>
                <a:latin typeface="+mn-lt"/>
              </a:rPr>
              <a:t>to utter those simple words, ‘</a:t>
            </a:r>
            <a:r>
              <a:rPr lang="en-US" sz="2000" dirty="0">
                <a:solidFill>
                  <a:srgbClr val="00FF00"/>
                </a:solidFill>
                <a:latin typeface="+mn-lt"/>
              </a:rPr>
              <a:t>we can’t afford it</a:t>
            </a:r>
            <a:r>
              <a:rPr lang="en-US" sz="2000" dirty="0">
                <a:solidFill>
                  <a:schemeClr val="bg1"/>
                </a:solidFill>
                <a:latin typeface="+mn-lt"/>
              </a:rPr>
              <a:t>.’” </a:t>
            </a:r>
            <a:r>
              <a:rPr lang="en-US" sz="1200" dirty="0">
                <a:solidFill>
                  <a:schemeClr val="bg1"/>
                </a:solidFill>
                <a:latin typeface="+mn-lt"/>
              </a:rPr>
              <a:t>(“Basic Principles of Welfare and Self-Reliance”, p.1)</a:t>
            </a:r>
          </a:p>
        </p:txBody>
      </p:sp>
    </p:spTree>
    <p:extLst>
      <p:ext uri="{BB962C8B-B14F-4D97-AF65-F5344CB8AC3E}">
        <p14:creationId xmlns:p14="http://schemas.microsoft.com/office/powerpoint/2010/main" val="418679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16"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91F45AF-D523-4061-AA71-C5CF395FC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0"/>
            <a:ext cx="8077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7</a:t>
            </a:fld>
            <a:endParaRPr lang="en-US" dirty="0"/>
          </a:p>
        </p:txBody>
      </p:sp>
      <p:pic>
        <p:nvPicPr>
          <p:cNvPr id="5" name="Picture 2">
            <a:extLst>
              <a:ext uri="{FF2B5EF4-FFF2-40B4-BE49-F238E27FC236}">
                <a16:creationId xmlns:a16="http://schemas.microsoft.com/office/drawing/2014/main" id="{26F8D485-0681-4C02-AB0A-8C8EB2F0A6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1370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CD08CAC0-1F6D-4352-A1EF-0E3AE52E9268}"/>
              </a:ext>
            </a:extLst>
          </p:cNvPr>
          <p:cNvSpPr txBox="1">
            <a:spLocks noChangeArrowheads="1"/>
          </p:cNvSpPr>
          <p:nvPr/>
        </p:nvSpPr>
        <p:spPr bwMode="auto">
          <a:xfrm>
            <a:off x="6096000" y="2669163"/>
            <a:ext cx="6095999" cy="1384995"/>
          </a:xfrm>
          <a:prstGeom prst="rect">
            <a:avLst/>
          </a:prstGeom>
          <a:noFill/>
          <a:ln w="9525">
            <a:noFill/>
            <a:miter lim="800000"/>
            <a:headEnd/>
            <a:tailEnd/>
          </a:ln>
        </p:spPr>
        <p:txBody>
          <a:bodyPr wrap="square">
            <a:spAutoFit/>
          </a:bodyPr>
          <a:lstStyle/>
          <a:p>
            <a:pPr algn="ctr">
              <a:defRPr/>
            </a:pPr>
            <a:r>
              <a:rPr lang="en-US" sz="3600" dirty="0">
                <a:solidFill>
                  <a:srgbClr val="00FF00"/>
                </a:solidFill>
                <a:latin typeface="+mn-lt"/>
              </a:rPr>
              <a:t>Primacy of Existence</a:t>
            </a:r>
            <a:endParaRPr lang="en-US" sz="3600" dirty="0">
              <a:solidFill>
                <a:schemeClr val="bg1"/>
              </a:solidFill>
              <a:latin typeface="+mn-lt"/>
            </a:endParaRPr>
          </a:p>
          <a:p>
            <a:pPr algn="ctr">
              <a:defRPr/>
            </a:pPr>
            <a:r>
              <a:rPr lang="en-US" sz="2400" dirty="0">
                <a:solidFill>
                  <a:schemeClr val="bg1"/>
                </a:solidFill>
                <a:latin typeface="+mn-lt"/>
              </a:rPr>
              <a:t>You must Obey the Laws of the Universe </a:t>
            </a:r>
          </a:p>
          <a:p>
            <a:pPr algn="ctr">
              <a:defRPr/>
            </a:pPr>
            <a:r>
              <a:rPr lang="en-US" sz="2400" dirty="0">
                <a:solidFill>
                  <a:schemeClr val="bg1"/>
                </a:solidFill>
                <a:latin typeface="+mn-lt"/>
              </a:rPr>
              <a:t>to Coax the Genie out of the Bottle.</a:t>
            </a:r>
          </a:p>
        </p:txBody>
      </p:sp>
      <p:sp>
        <p:nvSpPr>
          <p:cNvPr id="9" name="TextBox 8">
            <a:extLst>
              <a:ext uri="{FF2B5EF4-FFF2-40B4-BE49-F238E27FC236}">
                <a16:creationId xmlns:a16="http://schemas.microsoft.com/office/drawing/2014/main" id="{18C4CBEA-2F93-4B91-A8BB-8BD11016AB4F}"/>
              </a:ext>
            </a:extLst>
          </p:cNvPr>
          <p:cNvSpPr txBox="1">
            <a:spLocks noChangeArrowheads="1"/>
          </p:cNvSpPr>
          <p:nvPr/>
        </p:nvSpPr>
        <p:spPr bwMode="auto">
          <a:xfrm>
            <a:off x="6096000" y="4978910"/>
            <a:ext cx="6096000" cy="1384995"/>
          </a:xfrm>
          <a:prstGeom prst="rect">
            <a:avLst/>
          </a:prstGeom>
          <a:noFill/>
          <a:ln w="9525">
            <a:noFill/>
            <a:miter lim="800000"/>
            <a:headEnd/>
            <a:tailEnd/>
          </a:ln>
        </p:spPr>
        <p:txBody>
          <a:bodyPr wrap="square">
            <a:spAutoFit/>
          </a:bodyPr>
          <a:lstStyle/>
          <a:p>
            <a:pPr algn="ctr">
              <a:defRPr/>
            </a:pPr>
            <a:r>
              <a:rPr lang="en-US" sz="3600" dirty="0">
                <a:solidFill>
                  <a:srgbClr val="FF0000"/>
                </a:solidFill>
                <a:latin typeface="+mn-lt"/>
              </a:rPr>
              <a:t>Primacy of Consciousness</a:t>
            </a:r>
            <a:endParaRPr lang="en-US" sz="1400" dirty="0">
              <a:solidFill>
                <a:schemeClr val="bg1"/>
              </a:solidFill>
              <a:latin typeface="+mn-lt"/>
            </a:endParaRPr>
          </a:p>
          <a:p>
            <a:pPr algn="ctr">
              <a:defRPr/>
            </a:pPr>
            <a:r>
              <a:rPr lang="en-US" sz="2400" dirty="0">
                <a:solidFill>
                  <a:schemeClr val="bg1"/>
                </a:solidFill>
                <a:latin typeface="+mn-lt"/>
              </a:rPr>
              <a:t>Once the Genie Is out of the Bottle You </a:t>
            </a:r>
          </a:p>
          <a:p>
            <a:pPr algn="ctr">
              <a:defRPr/>
            </a:pPr>
            <a:r>
              <a:rPr lang="en-US" sz="2400" dirty="0">
                <a:solidFill>
                  <a:schemeClr val="bg1"/>
                </a:solidFill>
                <a:latin typeface="+mn-lt"/>
              </a:rPr>
              <a:t>Can Have Anything You Wish or Desire</a:t>
            </a:r>
          </a:p>
        </p:txBody>
      </p:sp>
      <p:cxnSp>
        <p:nvCxnSpPr>
          <p:cNvPr id="11" name="Straight Connector 10">
            <a:extLst>
              <a:ext uri="{FF2B5EF4-FFF2-40B4-BE49-F238E27FC236}">
                <a16:creationId xmlns:a16="http://schemas.microsoft.com/office/drawing/2014/main" id="{1DD1EF61-8545-40AC-BE5D-B2342D48913B}"/>
              </a:ext>
            </a:extLst>
          </p:cNvPr>
          <p:cNvCxnSpPr>
            <a:cxnSpLocks/>
          </p:cNvCxnSpPr>
          <p:nvPr/>
        </p:nvCxnSpPr>
        <p:spPr bwMode="auto">
          <a:xfrm>
            <a:off x="4282281" y="4724400"/>
            <a:ext cx="7604919" cy="0"/>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2" name="TextBox 5">
            <a:extLst>
              <a:ext uri="{FF2B5EF4-FFF2-40B4-BE49-F238E27FC236}">
                <a16:creationId xmlns:a16="http://schemas.microsoft.com/office/drawing/2014/main" id="{CF03E5A5-B5F5-41F8-9CA2-CC2651F11EF5}"/>
              </a:ext>
            </a:extLst>
          </p:cNvPr>
          <p:cNvSpPr txBox="1">
            <a:spLocks noChangeArrowheads="1"/>
          </p:cNvSpPr>
          <p:nvPr/>
        </p:nvSpPr>
        <p:spPr bwMode="auto">
          <a:xfrm>
            <a:off x="4137024" y="0"/>
            <a:ext cx="8054975" cy="830997"/>
          </a:xfrm>
          <a:prstGeom prst="rect">
            <a:avLst/>
          </a:prstGeom>
          <a:noFill/>
          <a:ln w="9525">
            <a:noFill/>
            <a:miter lim="800000"/>
            <a:headEnd/>
            <a:tailEnd/>
          </a:ln>
        </p:spPr>
        <p:txBody>
          <a:bodyPr wrap="square">
            <a:spAutoFit/>
          </a:bodyPr>
          <a:lstStyle/>
          <a:p>
            <a:pPr algn="ctr">
              <a:defRPr/>
            </a:pPr>
            <a:r>
              <a:rPr lang="en-US" sz="4800" dirty="0">
                <a:solidFill>
                  <a:srgbClr val="FFFF00"/>
                </a:solidFill>
                <a:latin typeface="+mn-lt"/>
              </a:rPr>
              <a:t>The</a:t>
            </a:r>
            <a:r>
              <a:rPr lang="en-US" sz="4800" dirty="0">
                <a:solidFill>
                  <a:schemeClr val="bg1"/>
                </a:solidFill>
                <a:latin typeface="+mn-lt"/>
              </a:rPr>
              <a:t> </a:t>
            </a:r>
            <a:r>
              <a:rPr lang="en-US" sz="4800" dirty="0">
                <a:solidFill>
                  <a:srgbClr val="00FF00"/>
                </a:solidFill>
                <a:latin typeface="+mn-lt"/>
              </a:rPr>
              <a:t>Science</a:t>
            </a:r>
            <a:r>
              <a:rPr lang="en-US" sz="4800" dirty="0">
                <a:solidFill>
                  <a:schemeClr val="bg1"/>
                </a:solidFill>
                <a:latin typeface="+mn-lt"/>
              </a:rPr>
              <a:t> </a:t>
            </a:r>
            <a:r>
              <a:rPr lang="en-US" sz="4800" dirty="0">
                <a:solidFill>
                  <a:srgbClr val="FFFF00"/>
                </a:solidFill>
                <a:latin typeface="+mn-lt"/>
              </a:rPr>
              <a:t>of</a:t>
            </a:r>
            <a:r>
              <a:rPr lang="en-US" sz="4800" dirty="0">
                <a:solidFill>
                  <a:schemeClr val="bg1"/>
                </a:solidFill>
                <a:latin typeface="+mn-lt"/>
              </a:rPr>
              <a:t> </a:t>
            </a:r>
            <a:r>
              <a:rPr lang="en-US" sz="4800" dirty="0">
                <a:solidFill>
                  <a:srgbClr val="FF0000"/>
                </a:solidFill>
                <a:latin typeface="+mn-lt"/>
              </a:rPr>
              <a:t>Wishful</a:t>
            </a:r>
            <a:r>
              <a:rPr lang="en-US" sz="4800" dirty="0">
                <a:solidFill>
                  <a:schemeClr val="bg1"/>
                </a:solidFill>
                <a:latin typeface="+mn-lt"/>
              </a:rPr>
              <a:t> </a:t>
            </a:r>
            <a:r>
              <a:rPr lang="en-US" sz="4800" dirty="0">
                <a:solidFill>
                  <a:srgbClr val="FFFF00"/>
                </a:solidFill>
                <a:latin typeface="+mn-lt"/>
              </a:rPr>
              <a:t>Thinking</a:t>
            </a:r>
          </a:p>
        </p:txBody>
      </p:sp>
      <p:sp>
        <p:nvSpPr>
          <p:cNvPr id="13" name="Text Box 17">
            <a:extLst>
              <a:ext uri="{FF2B5EF4-FFF2-40B4-BE49-F238E27FC236}">
                <a16:creationId xmlns:a16="http://schemas.microsoft.com/office/drawing/2014/main" id="{37DF9D38-A682-4CBB-9A0F-F3650EC30041}"/>
              </a:ext>
            </a:extLst>
          </p:cNvPr>
          <p:cNvSpPr txBox="1">
            <a:spLocks noChangeArrowheads="1"/>
          </p:cNvSpPr>
          <p:nvPr/>
        </p:nvSpPr>
        <p:spPr bwMode="auto">
          <a:xfrm>
            <a:off x="4137024" y="762000"/>
            <a:ext cx="8054975" cy="646331"/>
          </a:xfrm>
          <a:prstGeom prst="rect">
            <a:avLst/>
          </a:prstGeom>
          <a:noFill/>
          <a:ln w="9525">
            <a:noFill/>
            <a:miter lim="800000"/>
            <a:headEnd/>
            <a:tailEnd/>
          </a:ln>
        </p:spPr>
        <p:txBody>
          <a:bodyPr wrap="square">
            <a:spAutoFit/>
          </a:bodyPr>
          <a:lstStyle/>
          <a:p>
            <a:pPr algn="ctr">
              <a:defRPr/>
            </a:pPr>
            <a:r>
              <a:rPr lang="en-US" sz="3600" dirty="0">
                <a:solidFill>
                  <a:srgbClr val="FFFF00"/>
                </a:solidFill>
                <a:latin typeface="+mn-lt"/>
                <a:cs typeface="+mn-cs"/>
              </a:rPr>
              <a:t>Perfect Example of Mixed Premises</a:t>
            </a:r>
          </a:p>
        </p:txBody>
      </p:sp>
      <p:grpSp>
        <p:nvGrpSpPr>
          <p:cNvPr id="25" name="Group 24">
            <a:extLst>
              <a:ext uri="{FF2B5EF4-FFF2-40B4-BE49-F238E27FC236}">
                <a16:creationId xmlns:a16="http://schemas.microsoft.com/office/drawing/2014/main" id="{39C98825-33D2-41BE-9948-7AB1514CE086}"/>
              </a:ext>
            </a:extLst>
          </p:cNvPr>
          <p:cNvGrpSpPr/>
          <p:nvPr/>
        </p:nvGrpSpPr>
        <p:grpSpPr>
          <a:xfrm>
            <a:off x="4267200" y="2667000"/>
            <a:ext cx="1752600" cy="1752600"/>
            <a:chOff x="4428972" y="4373218"/>
            <a:chExt cx="1752600" cy="1752600"/>
          </a:xfrm>
        </p:grpSpPr>
        <p:sp>
          <p:nvSpPr>
            <p:cNvPr id="14" name="Oval 129">
              <a:extLst>
                <a:ext uri="{FF2B5EF4-FFF2-40B4-BE49-F238E27FC236}">
                  <a16:creationId xmlns:a16="http://schemas.microsoft.com/office/drawing/2014/main" id="{DB14ED06-3941-473E-9501-2791C7D90A8B}"/>
                </a:ext>
              </a:extLst>
            </p:cNvPr>
            <p:cNvSpPr>
              <a:spLocks noChangeArrowheads="1"/>
            </p:cNvSpPr>
            <p:nvPr/>
          </p:nvSpPr>
          <p:spPr bwMode="auto">
            <a:xfrm>
              <a:off x="4428972" y="4373218"/>
              <a:ext cx="1752600" cy="1752600"/>
            </a:xfrm>
            <a:prstGeom prst="ellipse">
              <a:avLst/>
            </a:prstGeom>
            <a:noFill/>
            <a:ln w="76200">
              <a:solidFill>
                <a:srgbClr val="00FF00"/>
              </a:solidFill>
              <a:round/>
              <a:headEnd/>
              <a:tailEnd/>
            </a:ln>
          </p:spPr>
          <p:txBody>
            <a:bodyPr wrap="none" anchor="ctr"/>
            <a:lstStyle/>
            <a:p>
              <a:pPr>
                <a:defRPr/>
              </a:pPr>
              <a:endParaRPr lang="en-US">
                <a:solidFill>
                  <a:schemeClr val="bg1"/>
                </a:solidFill>
                <a:latin typeface="+mn-lt"/>
              </a:endParaRPr>
            </a:p>
          </p:txBody>
        </p:sp>
        <p:grpSp>
          <p:nvGrpSpPr>
            <p:cNvPr id="15" name="Group 33">
              <a:extLst>
                <a:ext uri="{FF2B5EF4-FFF2-40B4-BE49-F238E27FC236}">
                  <a16:creationId xmlns:a16="http://schemas.microsoft.com/office/drawing/2014/main" id="{80355FBC-6679-4089-9366-C260FEABFA77}"/>
                </a:ext>
              </a:extLst>
            </p:cNvPr>
            <p:cNvGrpSpPr>
              <a:grpSpLocks/>
            </p:cNvGrpSpPr>
            <p:nvPr/>
          </p:nvGrpSpPr>
          <p:grpSpPr bwMode="auto">
            <a:xfrm>
              <a:off x="4782984" y="4644680"/>
              <a:ext cx="1074738" cy="1200150"/>
              <a:chOff x="1706402" y="4146664"/>
              <a:chExt cx="1074622" cy="1199102"/>
            </a:xfrm>
          </p:grpSpPr>
          <p:sp>
            <p:nvSpPr>
              <p:cNvPr id="16" name="Text Box 16">
                <a:extLst>
                  <a:ext uri="{FF2B5EF4-FFF2-40B4-BE49-F238E27FC236}">
                    <a16:creationId xmlns:a16="http://schemas.microsoft.com/office/drawing/2014/main" id="{ACB842BF-C646-4908-98B9-B16F22BA5F12}"/>
                  </a:ext>
                </a:extLst>
              </p:cNvPr>
              <p:cNvSpPr txBox="1">
                <a:spLocks noChangeArrowheads="1"/>
              </p:cNvSpPr>
              <p:nvPr/>
            </p:nvSpPr>
            <p:spPr bwMode="auto">
              <a:xfrm>
                <a:off x="1706402" y="4146664"/>
                <a:ext cx="1074622" cy="1199102"/>
              </a:xfrm>
              <a:prstGeom prst="rect">
                <a:avLst/>
              </a:prstGeom>
              <a:noFill/>
              <a:ln w="9525">
                <a:noFill/>
                <a:miter lim="800000"/>
                <a:headEnd/>
                <a:tailEnd/>
              </a:ln>
            </p:spPr>
            <p:txBody>
              <a:bodyPr wrap="none">
                <a:spAutoFit/>
              </a:bodyPr>
              <a:lstStyle/>
              <a:p>
                <a:pPr algn="ctr">
                  <a:defRPr/>
                </a:pPr>
                <a:r>
                  <a:rPr lang="en-US" sz="2400" b="1" dirty="0">
                    <a:solidFill>
                      <a:schemeClr val="bg1"/>
                    </a:solidFill>
                    <a:latin typeface="+mn-lt"/>
                  </a:rPr>
                  <a:t>Matter</a:t>
                </a:r>
              </a:p>
              <a:p>
                <a:pPr algn="ctr">
                  <a:defRPr/>
                </a:pPr>
                <a:endParaRPr lang="en-US" sz="2400" b="1" dirty="0">
                  <a:solidFill>
                    <a:schemeClr val="bg1"/>
                  </a:solidFill>
                  <a:latin typeface="+mn-lt"/>
                </a:endParaRPr>
              </a:p>
              <a:p>
                <a:pPr algn="ctr">
                  <a:defRPr/>
                </a:pPr>
                <a:r>
                  <a:rPr lang="en-US" sz="2400" b="1" dirty="0">
                    <a:solidFill>
                      <a:schemeClr val="bg1"/>
                    </a:solidFill>
                    <a:latin typeface="+mn-lt"/>
                  </a:rPr>
                  <a:t>Mind</a:t>
                </a:r>
              </a:p>
            </p:txBody>
          </p:sp>
          <p:sp>
            <p:nvSpPr>
              <p:cNvPr id="17" name="Line 17">
                <a:extLst>
                  <a:ext uri="{FF2B5EF4-FFF2-40B4-BE49-F238E27FC236}">
                    <a16:creationId xmlns:a16="http://schemas.microsoft.com/office/drawing/2014/main" id="{22C4B40F-D698-47C8-AAC0-BD54F8034C6E}"/>
                  </a:ext>
                </a:extLst>
              </p:cNvPr>
              <p:cNvSpPr>
                <a:spLocks noChangeShapeType="1"/>
              </p:cNvSpPr>
              <p:nvPr/>
            </p:nvSpPr>
            <p:spPr bwMode="auto">
              <a:xfrm>
                <a:off x="1814340" y="4744629"/>
                <a:ext cx="839697" cy="0"/>
              </a:xfrm>
              <a:prstGeom prst="line">
                <a:avLst/>
              </a:prstGeom>
              <a:noFill/>
              <a:ln w="9525">
                <a:solidFill>
                  <a:schemeClr val="bg1"/>
                </a:solidFill>
                <a:round/>
                <a:headEnd/>
                <a:tailEnd/>
              </a:ln>
            </p:spPr>
            <p:txBody>
              <a:bodyPr/>
              <a:lstStyle/>
              <a:p>
                <a:pPr>
                  <a:defRPr/>
                </a:pPr>
                <a:endParaRPr lang="en-US">
                  <a:solidFill>
                    <a:schemeClr val="bg1"/>
                  </a:solidFill>
                  <a:latin typeface="+mn-lt"/>
                </a:endParaRPr>
              </a:p>
            </p:txBody>
          </p:sp>
        </p:grpSp>
      </p:grpSp>
      <p:sp>
        <p:nvSpPr>
          <p:cNvPr id="18" name="TextBox 17">
            <a:extLst>
              <a:ext uri="{FF2B5EF4-FFF2-40B4-BE49-F238E27FC236}">
                <a16:creationId xmlns:a16="http://schemas.microsoft.com/office/drawing/2014/main" id="{59287969-8A05-490D-B3CD-BFA3F486B44B}"/>
              </a:ext>
            </a:extLst>
          </p:cNvPr>
          <p:cNvSpPr txBox="1"/>
          <p:nvPr/>
        </p:nvSpPr>
        <p:spPr>
          <a:xfrm>
            <a:off x="6096001" y="3943290"/>
            <a:ext cx="6095998" cy="461665"/>
          </a:xfrm>
          <a:prstGeom prst="rect">
            <a:avLst/>
          </a:prstGeom>
          <a:noFill/>
        </p:spPr>
        <p:txBody>
          <a:bodyPr wrap="square">
            <a:spAutoFit/>
          </a:bodyPr>
          <a:lstStyle/>
          <a:p>
            <a:pPr algn="ctr">
              <a:defRPr/>
            </a:pPr>
            <a:r>
              <a:rPr lang="en-US" sz="2400" dirty="0">
                <a:solidFill>
                  <a:srgbClr val="00FF00"/>
                </a:solidFill>
                <a:latin typeface="+mn-lt"/>
                <a:cs typeface="Arial" charset="0"/>
              </a:rPr>
              <a:t>Reality / Consciousness = </a:t>
            </a:r>
            <a:r>
              <a:rPr lang="en-US" sz="2400" i="1" dirty="0">
                <a:solidFill>
                  <a:srgbClr val="00FF00"/>
                </a:solidFill>
                <a:latin typeface="+mn-lt"/>
                <a:cs typeface="Arial" charset="0"/>
              </a:rPr>
              <a:t>Lawfulness</a:t>
            </a:r>
          </a:p>
        </p:txBody>
      </p:sp>
      <p:grpSp>
        <p:nvGrpSpPr>
          <p:cNvPr id="3" name="Group 2">
            <a:extLst>
              <a:ext uri="{FF2B5EF4-FFF2-40B4-BE49-F238E27FC236}">
                <a16:creationId xmlns:a16="http://schemas.microsoft.com/office/drawing/2014/main" id="{A281E76A-A637-4F88-A1DE-406ACB4AC079}"/>
              </a:ext>
            </a:extLst>
          </p:cNvPr>
          <p:cNvGrpSpPr/>
          <p:nvPr/>
        </p:nvGrpSpPr>
        <p:grpSpPr>
          <a:xfrm>
            <a:off x="4282281" y="4951631"/>
            <a:ext cx="1752600" cy="1752600"/>
            <a:chOff x="6978497" y="4374805"/>
            <a:chExt cx="1752600" cy="1752600"/>
          </a:xfrm>
        </p:grpSpPr>
        <p:sp>
          <p:nvSpPr>
            <p:cNvPr id="19" name="Oval 129">
              <a:extLst>
                <a:ext uri="{FF2B5EF4-FFF2-40B4-BE49-F238E27FC236}">
                  <a16:creationId xmlns:a16="http://schemas.microsoft.com/office/drawing/2014/main" id="{77FA50F0-FCE0-431A-A817-3FCECD5B9199}"/>
                </a:ext>
              </a:extLst>
            </p:cNvPr>
            <p:cNvSpPr>
              <a:spLocks noChangeArrowheads="1"/>
            </p:cNvSpPr>
            <p:nvPr/>
          </p:nvSpPr>
          <p:spPr bwMode="auto">
            <a:xfrm>
              <a:off x="6978497" y="4374805"/>
              <a:ext cx="1752600" cy="1752600"/>
            </a:xfrm>
            <a:prstGeom prst="ellipse">
              <a:avLst/>
            </a:prstGeom>
            <a:noFill/>
            <a:ln w="76200">
              <a:solidFill>
                <a:srgbClr val="FF0000"/>
              </a:solidFill>
              <a:round/>
              <a:headEnd/>
              <a:tailEnd/>
            </a:ln>
          </p:spPr>
          <p:txBody>
            <a:bodyPr wrap="none" anchor="ctr"/>
            <a:lstStyle/>
            <a:p>
              <a:pPr>
                <a:defRPr/>
              </a:pPr>
              <a:endParaRPr lang="en-US">
                <a:solidFill>
                  <a:schemeClr val="bg1"/>
                </a:solidFill>
                <a:latin typeface="+mn-lt"/>
              </a:endParaRPr>
            </a:p>
          </p:txBody>
        </p:sp>
        <p:grpSp>
          <p:nvGrpSpPr>
            <p:cNvPr id="20" name="Group 33">
              <a:extLst>
                <a:ext uri="{FF2B5EF4-FFF2-40B4-BE49-F238E27FC236}">
                  <a16:creationId xmlns:a16="http://schemas.microsoft.com/office/drawing/2014/main" id="{3905B3A5-E90E-47A5-BDDB-5EA4FCF3C52C}"/>
                </a:ext>
              </a:extLst>
            </p:cNvPr>
            <p:cNvGrpSpPr>
              <a:grpSpLocks/>
            </p:cNvGrpSpPr>
            <p:nvPr/>
          </p:nvGrpSpPr>
          <p:grpSpPr bwMode="auto">
            <a:xfrm>
              <a:off x="7326159" y="4633568"/>
              <a:ext cx="1074738" cy="1200150"/>
              <a:chOff x="1791426" y="4069446"/>
              <a:chExt cx="1074622" cy="1199102"/>
            </a:xfrm>
          </p:grpSpPr>
          <p:sp>
            <p:nvSpPr>
              <p:cNvPr id="21" name="Text Box 16">
                <a:extLst>
                  <a:ext uri="{FF2B5EF4-FFF2-40B4-BE49-F238E27FC236}">
                    <a16:creationId xmlns:a16="http://schemas.microsoft.com/office/drawing/2014/main" id="{83A9B8BC-202E-48F3-8B13-FF48BB18E295}"/>
                  </a:ext>
                </a:extLst>
              </p:cNvPr>
              <p:cNvSpPr txBox="1">
                <a:spLocks noChangeArrowheads="1"/>
              </p:cNvSpPr>
              <p:nvPr/>
            </p:nvSpPr>
            <p:spPr bwMode="auto">
              <a:xfrm>
                <a:off x="1791426" y="4069446"/>
                <a:ext cx="1074622" cy="1199102"/>
              </a:xfrm>
              <a:prstGeom prst="rect">
                <a:avLst/>
              </a:prstGeom>
              <a:noFill/>
              <a:ln w="9525">
                <a:noFill/>
                <a:miter lim="800000"/>
                <a:headEnd/>
                <a:tailEnd/>
              </a:ln>
            </p:spPr>
            <p:txBody>
              <a:bodyPr wrap="none">
                <a:spAutoFit/>
              </a:bodyPr>
              <a:lstStyle/>
              <a:p>
                <a:pPr algn="ctr">
                  <a:defRPr/>
                </a:pPr>
                <a:r>
                  <a:rPr lang="en-US" sz="2400" b="1" dirty="0">
                    <a:solidFill>
                      <a:schemeClr val="bg1"/>
                    </a:solidFill>
                    <a:latin typeface="+mn-lt"/>
                  </a:rPr>
                  <a:t>Mind</a:t>
                </a:r>
              </a:p>
              <a:p>
                <a:pPr algn="ctr">
                  <a:defRPr/>
                </a:pPr>
                <a:endParaRPr lang="en-US" sz="2400" b="1" dirty="0">
                  <a:solidFill>
                    <a:schemeClr val="bg1"/>
                  </a:solidFill>
                  <a:latin typeface="+mn-lt"/>
                </a:endParaRPr>
              </a:p>
              <a:p>
                <a:pPr algn="ctr">
                  <a:defRPr/>
                </a:pPr>
                <a:r>
                  <a:rPr lang="en-US" sz="2400" b="1" dirty="0">
                    <a:solidFill>
                      <a:schemeClr val="bg1"/>
                    </a:solidFill>
                    <a:latin typeface="+mn-lt"/>
                  </a:rPr>
                  <a:t>Matter</a:t>
                </a:r>
              </a:p>
            </p:txBody>
          </p:sp>
          <p:sp>
            <p:nvSpPr>
              <p:cNvPr id="22" name="Line 17">
                <a:extLst>
                  <a:ext uri="{FF2B5EF4-FFF2-40B4-BE49-F238E27FC236}">
                    <a16:creationId xmlns:a16="http://schemas.microsoft.com/office/drawing/2014/main" id="{B963D8AF-6296-455E-A995-F8BC11A5F86D}"/>
                  </a:ext>
                </a:extLst>
              </p:cNvPr>
              <p:cNvSpPr>
                <a:spLocks noChangeShapeType="1"/>
              </p:cNvSpPr>
              <p:nvPr/>
            </p:nvSpPr>
            <p:spPr bwMode="auto">
              <a:xfrm>
                <a:off x="1899364" y="4664238"/>
                <a:ext cx="839697" cy="0"/>
              </a:xfrm>
              <a:prstGeom prst="line">
                <a:avLst/>
              </a:prstGeom>
              <a:noFill/>
              <a:ln w="9525">
                <a:solidFill>
                  <a:schemeClr val="bg1"/>
                </a:solidFill>
                <a:round/>
                <a:headEnd/>
                <a:tailEnd/>
              </a:ln>
            </p:spPr>
            <p:txBody>
              <a:bodyPr/>
              <a:lstStyle/>
              <a:p>
                <a:pPr>
                  <a:defRPr/>
                </a:pPr>
                <a:endParaRPr lang="en-US">
                  <a:latin typeface="+mn-lt"/>
                </a:endParaRPr>
              </a:p>
            </p:txBody>
          </p:sp>
        </p:grpSp>
      </p:grpSp>
      <p:sp>
        <p:nvSpPr>
          <p:cNvPr id="23" name="TextBox 22">
            <a:extLst>
              <a:ext uri="{FF2B5EF4-FFF2-40B4-BE49-F238E27FC236}">
                <a16:creationId xmlns:a16="http://schemas.microsoft.com/office/drawing/2014/main" id="{AAF48BF9-F4B9-4F9C-8952-75D1D1EC3B1D}"/>
              </a:ext>
            </a:extLst>
          </p:cNvPr>
          <p:cNvSpPr txBox="1"/>
          <p:nvPr/>
        </p:nvSpPr>
        <p:spPr>
          <a:xfrm>
            <a:off x="6095999" y="6229290"/>
            <a:ext cx="6095999" cy="461665"/>
          </a:xfrm>
          <a:prstGeom prst="rect">
            <a:avLst/>
          </a:prstGeom>
          <a:noFill/>
        </p:spPr>
        <p:txBody>
          <a:bodyPr wrap="square">
            <a:spAutoFit/>
          </a:bodyPr>
          <a:lstStyle/>
          <a:p>
            <a:pPr algn="ctr">
              <a:defRPr/>
            </a:pPr>
            <a:r>
              <a:rPr lang="en-US" sz="2400" dirty="0">
                <a:solidFill>
                  <a:srgbClr val="FF0000"/>
                </a:solidFill>
                <a:latin typeface="+mn-lt"/>
                <a:cs typeface="Arial" charset="0"/>
              </a:rPr>
              <a:t>Consciousness / Reality = </a:t>
            </a:r>
            <a:r>
              <a:rPr lang="en-US" sz="2400" i="1" dirty="0">
                <a:solidFill>
                  <a:srgbClr val="FF0000"/>
                </a:solidFill>
                <a:latin typeface="+mn-lt"/>
                <a:cs typeface="Arial" charset="0"/>
              </a:rPr>
              <a:t>Willfulness</a:t>
            </a:r>
          </a:p>
        </p:txBody>
      </p:sp>
      <p:sp>
        <p:nvSpPr>
          <p:cNvPr id="24" name="Text Box 17">
            <a:extLst>
              <a:ext uri="{FF2B5EF4-FFF2-40B4-BE49-F238E27FC236}">
                <a16:creationId xmlns:a16="http://schemas.microsoft.com/office/drawing/2014/main" id="{5250BD8B-F704-47F4-9C20-CE6775930DED}"/>
              </a:ext>
            </a:extLst>
          </p:cNvPr>
          <p:cNvSpPr txBox="1">
            <a:spLocks noChangeArrowheads="1"/>
          </p:cNvSpPr>
          <p:nvPr/>
        </p:nvSpPr>
        <p:spPr bwMode="auto">
          <a:xfrm>
            <a:off x="4114799" y="1981200"/>
            <a:ext cx="8077200" cy="646331"/>
          </a:xfrm>
          <a:prstGeom prst="rect">
            <a:avLst/>
          </a:prstGeom>
          <a:noFill/>
          <a:ln w="9525">
            <a:noFill/>
            <a:miter lim="800000"/>
            <a:headEnd/>
            <a:tailEnd/>
          </a:ln>
        </p:spPr>
        <p:txBody>
          <a:bodyPr wrap="square">
            <a:spAutoFit/>
          </a:bodyPr>
          <a:lstStyle/>
          <a:p>
            <a:pPr algn="ctr">
              <a:defRPr/>
            </a:pPr>
            <a:r>
              <a:rPr lang="en-US" sz="3600" dirty="0">
                <a:solidFill>
                  <a:srgbClr val="FFFF00"/>
                </a:solidFill>
                <a:latin typeface="+mn-lt"/>
                <a:cs typeface="+mn-cs"/>
              </a:rPr>
              <a:t>Two Contradictory Standing Orders</a:t>
            </a:r>
          </a:p>
        </p:txBody>
      </p:sp>
    </p:spTree>
    <p:extLst>
      <p:ext uri="{BB962C8B-B14F-4D97-AF65-F5344CB8AC3E}">
        <p14:creationId xmlns:p14="http://schemas.microsoft.com/office/powerpoint/2010/main" val="308560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3" grpId="0"/>
      <p:bldP spid="18" grpId="0"/>
      <p:bldP spid="2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E0CE28F-A1AE-40C8-98CB-56B5E552CE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8</a:t>
            </a:fld>
            <a:endParaRPr lang="en-US" dirty="0"/>
          </a:p>
        </p:txBody>
      </p:sp>
      <p:pic>
        <p:nvPicPr>
          <p:cNvPr id="9" name="Picture 2">
            <a:extLst>
              <a:ext uri="{FF2B5EF4-FFF2-40B4-BE49-F238E27FC236}">
                <a16:creationId xmlns:a16="http://schemas.microsoft.com/office/drawing/2014/main" id="{9EC97937-E226-48F4-9532-54798DFEEE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81" y="1459941"/>
            <a:ext cx="2505189" cy="4151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050DB26B-090F-4D06-9366-E220780F06C5}"/>
              </a:ext>
            </a:extLst>
          </p:cNvPr>
          <p:cNvSpPr txBox="1">
            <a:spLocks noChangeArrowheads="1"/>
          </p:cNvSpPr>
          <p:nvPr/>
        </p:nvSpPr>
        <p:spPr bwMode="auto">
          <a:xfrm>
            <a:off x="3048000" y="2011233"/>
            <a:ext cx="8991600" cy="400110"/>
          </a:xfrm>
          <a:prstGeom prst="rect">
            <a:avLst/>
          </a:prstGeom>
          <a:noFill/>
          <a:ln w="9525">
            <a:noFill/>
            <a:miter lim="800000"/>
            <a:headEnd/>
            <a:tailEnd/>
          </a:ln>
        </p:spPr>
        <p:txBody>
          <a:bodyPr wrap="square">
            <a:spAutoFit/>
          </a:bodyPr>
          <a:lstStyle/>
          <a:p>
            <a:pPr>
              <a:defRPr/>
            </a:pPr>
            <a:r>
              <a:rPr lang="en-US" sz="2000" dirty="0">
                <a:solidFill>
                  <a:schemeClr val="bg1"/>
                </a:solidFill>
                <a:latin typeface="+mn-lt"/>
              </a:rPr>
              <a:t>The universe is your personal genie:  “</a:t>
            </a:r>
            <a:r>
              <a:rPr lang="en-US" sz="2000" dirty="0">
                <a:solidFill>
                  <a:srgbClr val="FF0000"/>
                </a:solidFill>
                <a:latin typeface="+mn-lt"/>
              </a:rPr>
              <a:t>Your wish is my command</a:t>
            </a:r>
            <a:r>
              <a:rPr lang="en-US" sz="2000" dirty="0">
                <a:solidFill>
                  <a:schemeClr val="bg1"/>
                </a:solidFill>
                <a:latin typeface="+mn-lt"/>
              </a:rPr>
              <a:t>”.</a:t>
            </a:r>
          </a:p>
        </p:txBody>
      </p:sp>
      <p:sp>
        <p:nvSpPr>
          <p:cNvPr id="12" name="TextBox 11">
            <a:extLst>
              <a:ext uri="{FF2B5EF4-FFF2-40B4-BE49-F238E27FC236}">
                <a16:creationId xmlns:a16="http://schemas.microsoft.com/office/drawing/2014/main" id="{5C49A740-FAF6-43C0-AEC8-E66820CFE44E}"/>
              </a:ext>
            </a:extLst>
          </p:cNvPr>
          <p:cNvSpPr txBox="1">
            <a:spLocks noChangeArrowheads="1"/>
          </p:cNvSpPr>
          <p:nvPr/>
        </p:nvSpPr>
        <p:spPr bwMode="auto">
          <a:xfrm>
            <a:off x="3048000" y="2392233"/>
            <a:ext cx="8991600" cy="400110"/>
          </a:xfrm>
          <a:prstGeom prst="rect">
            <a:avLst/>
          </a:prstGeom>
          <a:noFill/>
          <a:ln w="9525">
            <a:noFill/>
            <a:miter lim="800000"/>
            <a:headEnd/>
            <a:tailEnd/>
          </a:ln>
        </p:spPr>
        <p:txBody>
          <a:bodyPr wrap="square">
            <a:spAutoFit/>
          </a:bodyPr>
          <a:lstStyle/>
          <a:p>
            <a:pPr>
              <a:defRPr/>
            </a:pPr>
            <a:r>
              <a:rPr lang="en-US" sz="2000" dirty="0">
                <a:solidFill>
                  <a:schemeClr val="bg1"/>
                </a:solidFill>
                <a:latin typeface="+mn-lt"/>
              </a:rPr>
              <a:t>The only difficulty is in knowing how to coax the genie out of the bottle.</a:t>
            </a:r>
          </a:p>
        </p:txBody>
      </p:sp>
      <p:sp>
        <p:nvSpPr>
          <p:cNvPr id="13" name="TextBox 12">
            <a:extLst>
              <a:ext uri="{FF2B5EF4-FFF2-40B4-BE49-F238E27FC236}">
                <a16:creationId xmlns:a16="http://schemas.microsoft.com/office/drawing/2014/main" id="{0F4A70FF-DDB7-4F32-BBDC-311776A47851}"/>
              </a:ext>
            </a:extLst>
          </p:cNvPr>
          <p:cNvSpPr txBox="1">
            <a:spLocks noChangeArrowheads="1"/>
          </p:cNvSpPr>
          <p:nvPr/>
        </p:nvSpPr>
        <p:spPr bwMode="auto">
          <a:xfrm>
            <a:off x="3048000" y="2773233"/>
            <a:ext cx="8991600" cy="400110"/>
          </a:xfrm>
          <a:prstGeom prst="rect">
            <a:avLst/>
          </a:prstGeom>
          <a:noFill/>
          <a:ln w="9525">
            <a:noFill/>
            <a:miter lim="800000"/>
            <a:headEnd/>
            <a:tailEnd/>
          </a:ln>
        </p:spPr>
        <p:txBody>
          <a:bodyPr wrap="square">
            <a:spAutoFit/>
          </a:bodyPr>
          <a:lstStyle/>
          <a:p>
            <a:pPr>
              <a:defRPr/>
            </a:pPr>
            <a:r>
              <a:rPr lang="en-US" sz="2000" dirty="0">
                <a:solidFill>
                  <a:schemeClr val="bg1"/>
                </a:solidFill>
                <a:latin typeface="+mn-lt"/>
              </a:rPr>
              <a:t>The Trick Is to </a:t>
            </a:r>
            <a:r>
              <a:rPr lang="en-US" sz="2000" dirty="0">
                <a:solidFill>
                  <a:srgbClr val="FF0000"/>
                </a:solidFill>
                <a:latin typeface="+mn-lt"/>
              </a:rPr>
              <a:t>ABSOLUTELY BELIEVE </a:t>
            </a:r>
            <a:r>
              <a:rPr lang="en-US" sz="2000" dirty="0">
                <a:solidFill>
                  <a:schemeClr val="bg1"/>
                </a:solidFill>
                <a:latin typeface="+mn-lt"/>
              </a:rPr>
              <a:t>that you can have </a:t>
            </a:r>
            <a:r>
              <a:rPr lang="en-US" sz="2000" dirty="0">
                <a:solidFill>
                  <a:srgbClr val="FF0000"/>
                </a:solidFill>
                <a:latin typeface="+mn-lt"/>
              </a:rPr>
              <a:t>ANYTHING </a:t>
            </a:r>
            <a:r>
              <a:rPr lang="en-US" sz="2000" dirty="0">
                <a:solidFill>
                  <a:schemeClr val="bg1"/>
                </a:solidFill>
                <a:latin typeface="+mn-lt"/>
              </a:rPr>
              <a:t>…</a:t>
            </a:r>
          </a:p>
        </p:txBody>
      </p:sp>
      <p:sp>
        <p:nvSpPr>
          <p:cNvPr id="16" name="TextBox 15">
            <a:extLst>
              <a:ext uri="{FF2B5EF4-FFF2-40B4-BE49-F238E27FC236}">
                <a16:creationId xmlns:a16="http://schemas.microsoft.com/office/drawing/2014/main" id="{E432CAF5-6FA2-4E0F-8B97-BC5C079413B9}"/>
              </a:ext>
            </a:extLst>
          </p:cNvPr>
          <p:cNvSpPr txBox="1">
            <a:spLocks noChangeArrowheads="1"/>
          </p:cNvSpPr>
          <p:nvPr/>
        </p:nvSpPr>
        <p:spPr bwMode="auto">
          <a:xfrm>
            <a:off x="2667000" y="3352800"/>
            <a:ext cx="9524999" cy="553998"/>
          </a:xfrm>
          <a:prstGeom prst="rect">
            <a:avLst/>
          </a:prstGeom>
          <a:noFill/>
          <a:ln w="9525">
            <a:noFill/>
            <a:miter lim="800000"/>
            <a:headEnd/>
            <a:tailEnd/>
          </a:ln>
        </p:spPr>
        <p:txBody>
          <a:bodyPr wrap="square">
            <a:spAutoFit/>
          </a:bodyPr>
          <a:lstStyle/>
          <a:p>
            <a:pPr>
              <a:defRPr/>
            </a:pPr>
            <a:r>
              <a:rPr lang="en-US" sz="3000" dirty="0">
                <a:solidFill>
                  <a:srgbClr val="FFFF00"/>
                </a:solidFill>
                <a:latin typeface="+mn-lt"/>
              </a:rPr>
              <a:t>If you do not get what you wished for what is the problem?</a:t>
            </a:r>
          </a:p>
        </p:txBody>
      </p:sp>
      <p:sp>
        <p:nvSpPr>
          <p:cNvPr id="17" name="TextBox 16">
            <a:extLst>
              <a:ext uri="{FF2B5EF4-FFF2-40B4-BE49-F238E27FC236}">
                <a16:creationId xmlns:a16="http://schemas.microsoft.com/office/drawing/2014/main" id="{67F1447C-5620-4933-A39A-6A9FCD9B0E36}"/>
              </a:ext>
            </a:extLst>
          </p:cNvPr>
          <p:cNvSpPr txBox="1">
            <a:spLocks noChangeArrowheads="1"/>
          </p:cNvSpPr>
          <p:nvPr/>
        </p:nvSpPr>
        <p:spPr bwMode="auto">
          <a:xfrm>
            <a:off x="3048000" y="3863009"/>
            <a:ext cx="9144000" cy="707886"/>
          </a:xfrm>
          <a:prstGeom prst="rect">
            <a:avLst/>
          </a:prstGeom>
          <a:noFill/>
          <a:ln w="9525">
            <a:noFill/>
            <a:miter lim="800000"/>
            <a:headEnd/>
            <a:tailEnd/>
          </a:ln>
        </p:spPr>
        <p:txBody>
          <a:bodyPr wrap="square">
            <a:spAutoFit/>
          </a:bodyPr>
          <a:lstStyle/>
          <a:p>
            <a:pPr>
              <a:defRPr/>
            </a:pPr>
            <a:r>
              <a:rPr lang="en-US" sz="2000" dirty="0">
                <a:solidFill>
                  <a:schemeClr val="bg1"/>
                </a:solidFill>
                <a:latin typeface="+mn-lt"/>
              </a:rPr>
              <a:t>It is only because you didn’t </a:t>
            </a:r>
            <a:r>
              <a:rPr lang="en-US" sz="2000" dirty="0">
                <a:solidFill>
                  <a:srgbClr val="FF0000"/>
                </a:solidFill>
                <a:latin typeface="+mn-lt"/>
              </a:rPr>
              <a:t>ABSOLUTELY</a:t>
            </a:r>
            <a:r>
              <a:rPr lang="en-US" sz="2000" dirty="0">
                <a:solidFill>
                  <a:schemeClr val="bg1"/>
                </a:solidFill>
                <a:latin typeface="+mn-lt"/>
              </a:rPr>
              <a:t> </a:t>
            </a:r>
            <a:r>
              <a:rPr lang="en-US" sz="2000" dirty="0">
                <a:solidFill>
                  <a:srgbClr val="FF0000"/>
                </a:solidFill>
                <a:latin typeface="+mn-lt"/>
              </a:rPr>
              <a:t>BELIEVE</a:t>
            </a:r>
            <a:r>
              <a:rPr lang="en-US" sz="2000" dirty="0">
                <a:solidFill>
                  <a:schemeClr val="bg1"/>
                </a:solidFill>
                <a:latin typeface="+mn-lt"/>
              </a:rPr>
              <a:t> or weren’t GRATEFUL enough. </a:t>
            </a:r>
            <a:r>
              <a:rPr lang="en-US" sz="2000" dirty="0">
                <a:solidFill>
                  <a:schemeClr val="bg1"/>
                </a:solidFill>
              </a:rPr>
              <a:t>The Secret </a:t>
            </a:r>
            <a:r>
              <a:rPr lang="en-US" sz="2000" dirty="0">
                <a:solidFill>
                  <a:srgbClr val="FF0000"/>
                </a:solidFill>
              </a:rPr>
              <a:t>ALWAYS</a:t>
            </a:r>
            <a:r>
              <a:rPr lang="en-US" sz="2000" dirty="0">
                <a:solidFill>
                  <a:schemeClr val="bg1"/>
                </a:solidFill>
              </a:rPr>
              <a:t> works but you don’t </a:t>
            </a:r>
            <a:r>
              <a:rPr lang="en-US" sz="2000" dirty="0">
                <a:solidFill>
                  <a:srgbClr val="FF0000"/>
                </a:solidFill>
              </a:rPr>
              <a:t>ALWAYS</a:t>
            </a:r>
            <a:r>
              <a:rPr lang="en-US" sz="2000" dirty="0">
                <a:solidFill>
                  <a:schemeClr val="bg1"/>
                </a:solidFill>
              </a:rPr>
              <a:t> comply.</a:t>
            </a:r>
            <a:endParaRPr lang="en-US" sz="2000" dirty="0">
              <a:solidFill>
                <a:schemeClr val="bg1"/>
              </a:solidFill>
              <a:latin typeface="+mn-lt"/>
            </a:endParaRPr>
          </a:p>
        </p:txBody>
      </p:sp>
      <p:sp>
        <p:nvSpPr>
          <p:cNvPr id="19" name="TextBox 18">
            <a:extLst>
              <a:ext uri="{FF2B5EF4-FFF2-40B4-BE49-F238E27FC236}">
                <a16:creationId xmlns:a16="http://schemas.microsoft.com/office/drawing/2014/main" id="{8D2DCB55-4D25-4B30-B989-C33679B4EF04}"/>
              </a:ext>
            </a:extLst>
          </p:cNvPr>
          <p:cNvSpPr txBox="1">
            <a:spLocks noChangeArrowheads="1"/>
          </p:cNvSpPr>
          <p:nvPr/>
        </p:nvSpPr>
        <p:spPr bwMode="auto">
          <a:xfrm>
            <a:off x="3048000" y="4648200"/>
            <a:ext cx="9144000" cy="707886"/>
          </a:xfrm>
          <a:prstGeom prst="rect">
            <a:avLst/>
          </a:prstGeom>
          <a:noFill/>
          <a:ln w="9525">
            <a:noFill/>
            <a:miter lim="800000"/>
            <a:headEnd/>
            <a:tailEnd/>
          </a:ln>
        </p:spPr>
        <p:txBody>
          <a:bodyPr wrap="square">
            <a:spAutoFit/>
          </a:bodyPr>
          <a:lstStyle/>
          <a:p>
            <a:pPr>
              <a:defRPr/>
            </a:pPr>
            <a:r>
              <a:rPr lang="en-US" sz="2000" dirty="0">
                <a:solidFill>
                  <a:schemeClr val="bg1"/>
                </a:solidFill>
                <a:latin typeface="+mn-lt"/>
              </a:rPr>
              <a:t>It has worked for thousands including: “Plato, Shakespeare, Newton, Hugo, Beethoven, Lincoln, Emerson, Edison, Einstein.” </a:t>
            </a:r>
            <a:r>
              <a:rPr lang="en-US" sz="1200" dirty="0">
                <a:solidFill>
                  <a:schemeClr val="bg1"/>
                </a:solidFill>
                <a:latin typeface="+mn-lt"/>
              </a:rPr>
              <a:t>(The Secret, </a:t>
            </a:r>
            <a:r>
              <a:rPr lang="en-US" sz="1200" dirty="0" err="1">
                <a:solidFill>
                  <a:schemeClr val="bg1"/>
                </a:solidFill>
                <a:latin typeface="+mn-lt"/>
              </a:rPr>
              <a:t>p.ix</a:t>
            </a:r>
            <a:r>
              <a:rPr lang="en-US" sz="1200" dirty="0">
                <a:solidFill>
                  <a:schemeClr val="bg1"/>
                </a:solidFill>
                <a:latin typeface="+mn-lt"/>
              </a:rPr>
              <a:t>)</a:t>
            </a:r>
          </a:p>
        </p:txBody>
      </p:sp>
      <p:sp>
        <p:nvSpPr>
          <p:cNvPr id="21" name="Rectangle 20">
            <a:extLst>
              <a:ext uri="{FF2B5EF4-FFF2-40B4-BE49-F238E27FC236}">
                <a16:creationId xmlns:a16="http://schemas.microsoft.com/office/drawing/2014/main" id="{4C0DEB8C-B5DA-42C9-9806-C07B00F783CC}"/>
              </a:ext>
            </a:extLst>
          </p:cNvPr>
          <p:cNvSpPr/>
          <p:nvPr/>
        </p:nvSpPr>
        <p:spPr>
          <a:xfrm>
            <a:off x="3048000" y="1295400"/>
            <a:ext cx="8991600" cy="707886"/>
          </a:xfrm>
          <a:prstGeom prst="rect">
            <a:avLst/>
          </a:prstGeom>
        </p:spPr>
        <p:txBody>
          <a:bodyPr wrap="square">
            <a:spAutoFit/>
          </a:bodyPr>
          <a:lstStyle/>
          <a:p>
            <a:r>
              <a:rPr lang="en-US" sz="2000" dirty="0">
                <a:solidFill>
                  <a:schemeClr val="bg1"/>
                </a:solidFill>
                <a:latin typeface="+mn-lt"/>
              </a:rPr>
              <a:t>“The Universe will start to rearrange itself to make it happen for you…You </a:t>
            </a:r>
            <a:r>
              <a:rPr lang="en-US" sz="2000" dirty="0">
                <a:solidFill>
                  <a:srgbClr val="FF0000"/>
                </a:solidFill>
                <a:latin typeface="+mn-lt"/>
              </a:rPr>
              <a:t>don’t need to know</a:t>
            </a:r>
            <a:r>
              <a:rPr lang="en-US" sz="2000" dirty="0">
                <a:solidFill>
                  <a:schemeClr val="bg1"/>
                </a:solidFill>
                <a:latin typeface="+mn-lt"/>
              </a:rPr>
              <a:t> how the Universe will rearrange itself.” </a:t>
            </a:r>
            <a:r>
              <a:rPr lang="en-US" sz="1200" dirty="0">
                <a:solidFill>
                  <a:schemeClr val="bg1"/>
                </a:solidFill>
                <a:latin typeface="+mn-lt"/>
              </a:rPr>
              <a:t>(p.51)</a:t>
            </a:r>
          </a:p>
        </p:txBody>
      </p:sp>
      <p:sp>
        <p:nvSpPr>
          <p:cNvPr id="22" name="Rectangle 21">
            <a:extLst>
              <a:ext uri="{FF2B5EF4-FFF2-40B4-BE49-F238E27FC236}">
                <a16:creationId xmlns:a16="http://schemas.microsoft.com/office/drawing/2014/main" id="{00E30636-A38B-44D2-9475-82D77652C44E}"/>
              </a:ext>
            </a:extLst>
          </p:cNvPr>
          <p:cNvSpPr/>
          <p:nvPr/>
        </p:nvSpPr>
        <p:spPr>
          <a:xfrm>
            <a:off x="304800" y="741402"/>
            <a:ext cx="11734800" cy="553998"/>
          </a:xfrm>
          <a:prstGeom prst="rect">
            <a:avLst/>
          </a:prstGeom>
        </p:spPr>
        <p:txBody>
          <a:bodyPr wrap="square">
            <a:spAutoFit/>
          </a:bodyPr>
          <a:lstStyle/>
          <a:p>
            <a:r>
              <a:rPr lang="en-US" sz="3000" dirty="0">
                <a:solidFill>
                  <a:schemeClr val="bg1"/>
                </a:solidFill>
                <a:latin typeface="+mn-lt"/>
              </a:rPr>
              <a:t>“Like </a:t>
            </a:r>
            <a:r>
              <a:rPr lang="en-US" sz="3000" dirty="0">
                <a:solidFill>
                  <a:srgbClr val="FF0000"/>
                </a:solidFill>
                <a:latin typeface="+mn-lt"/>
              </a:rPr>
              <a:t>Aladdin’s Genie</a:t>
            </a:r>
            <a:r>
              <a:rPr lang="en-US" sz="3000" dirty="0">
                <a:solidFill>
                  <a:schemeClr val="bg1"/>
                </a:solidFill>
                <a:latin typeface="+mn-lt"/>
              </a:rPr>
              <a:t>, the law of attraction grants our every command.” </a:t>
            </a:r>
            <a:r>
              <a:rPr lang="en-US" sz="1400" dirty="0">
                <a:solidFill>
                  <a:schemeClr val="bg1"/>
                </a:solidFill>
                <a:latin typeface="+mn-lt"/>
              </a:rPr>
              <a:t>(p.68)</a:t>
            </a:r>
            <a:r>
              <a:rPr lang="en-US" sz="2400" dirty="0">
                <a:solidFill>
                  <a:schemeClr val="bg1"/>
                </a:solidFill>
                <a:latin typeface="+mn-lt"/>
              </a:rPr>
              <a:t> </a:t>
            </a:r>
          </a:p>
        </p:txBody>
      </p:sp>
      <p:sp>
        <p:nvSpPr>
          <p:cNvPr id="23" name="Text Box 17">
            <a:extLst>
              <a:ext uri="{FF2B5EF4-FFF2-40B4-BE49-F238E27FC236}">
                <a16:creationId xmlns:a16="http://schemas.microsoft.com/office/drawing/2014/main" id="{02849B29-5F2B-4FF8-8FFA-E35EED2D0C93}"/>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THE SCIENCE OF WISHFUL THINKING</a:t>
            </a:r>
          </a:p>
        </p:txBody>
      </p:sp>
      <p:sp>
        <p:nvSpPr>
          <p:cNvPr id="3" name="Rectangle 2">
            <a:extLst>
              <a:ext uri="{FF2B5EF4-FFF2-40B4-BE49-F238E27FC236}">
                <a16:creationId xmlns:a16="http://schemas.microsoft.com/office/drawing/2014/main" id="{85019DBE-3F45-4251-9243-D01E1DBE15F4}"/>
              </a:ext>
            </a:extLst>
          </p:cNvPr>
          <p:cNvSpPr/>
          <p:nvPr/>
        </p:nvSpPr>
        <p:spPr>
          <a:xfrm>
            <a:off x="0" y="5689937"/>
            <a:ext cx="12192001" cy="1015663"/>
          </a:xfrm>
          <a:prstGeom prst="rect">
            <a:avLst/>
          </a:prstGeom>
        </p:spPr>
        <p:txBody>
          <a:bodyPr wrap="square">
            <a:spAutoFit/>
          </a:bodyPr>
          <a:lstStyle/>
          <a:p>
            <a:pPr algn="ctr"/>
            <a:r>
              <a:rPr lang="en-US" sz="3000" dirty="0">
                <a:solidFill>
                  <a:srgbClr val="FF0000"/>
                </a:solidFill>
                <a:latin typeface="+mn-lt"/>
              </a:rPr>
              <a:t>So don’t blame us if it doesn’t work for you. Try harder, </a:t>
            </a:r>
          </a:p>
          <a:p>
            <a:pPr algn="ctr"/>
            <a:r>
              <a:rPr lang="en-US" sz="3000" dirty="0">
                <a:solidFill>
                  <a:srgbClr val="FF0000"/>
                </a:solidFill>
                <a:latin typeface="+mn-lt"/>
              </a:rPr>
              <a:t>stick with it, don’t be so negative and ungrateful!</a:t>
            </a:r>
          </a:p>
        </p:txBody>
      </p:sp>
    </p:spTree>
    <p:extLst>
      <p:ext uri="{BB962C8B-B14F-4D97-AF65-F5344CB8AC3E}">
        <p14:creationId xmlns:p14="http://schemas.microsoft.com/office/powerpoint/2010/main" val="37574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6" grpId="0"/>
      <p:bldP spid="17" grpId="0"/>
      <p:bldP spid="19" grpId="0"/>
      <p:bldP spid="21" grpId="0"/>
      <p:bldP spid="2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9</a:t>
            </a:fld>
            <a:endParaRPr lang="en-US" dirty="0"/>
          </a:p>
        </p:txBody>
      </p:sp>
      <p:sp>
        <p:nvSpPr>
          <p:cNvPr id="8" name="Text Box 17">
            <a:extLst>
              <a:ext uri="{FF2B5EF4-FFF2-40B4-BE49-F238E27FC236}">
                <a16:creationId xmlns:a16="http://schemas.microsoft.com/office/drawing/2014/main" id="{60EB8C8E-64B9-4819-9D3E-7068509D76DB}"/>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cs typeface="Arial" charset="0"/>
              </a:rPr>
              <a:t>James Arthur Ray</a:t>
            </a:r>
          </a:p>
        </p:txBody>
      </p:sp>
      <p:sp>
        <p:nvSpPr>
          <p:cNvPr id="5" name="TextBox 4">
            <a:extLst>
              <a:ext uri="{FF2B5EF4-FFF2-40B4-BE49-F238E27FC236}">
                <a16:creationId xmlns:a16="http://schemas.microsoft.com/office/drawing/2014/main" id="{BD3A4BC3-C007-4202-9B3B-283C4BDA0450}"/>
              </a:ext>
            </a:extLst>
          </p:cNvPr>
          <p:cNvSpPr txBox="1"/>
          <p:nvPr/>
        </p:nvSpPr>
        <p:spPr>
          <a:xfrm>
            <a:off x="3094703" y="1636977"/>
            <a:ext cx="8686800" cy="1107996"/>
          </a:xfrm>
          <a:prstGeom prst="rect">
            <a:avLst/>
          </a:prstGeom>
          <a:noFill/>
        </p:spPr>
        <p:txBody>
          <a:bodyPr wrap="square">
            <a:spAutoFit/>
          </a:bodyPr>
          <a:lstStyle/>
          <a:p>
            <a:pPr>
              <a:defRPr/>
            </a:pPr>
            <a:r>
              <a:rPr lang="en-US" sz="2200" dirty="0">
                <a:solidFill>
                  <a:schemeClr val="bg1"/>
                </a:solidFill>
                <a:latin typeface="+mn-lt"/>
              </a:rPr>
              <a:t>“followers paid as much as </a:t>
            </a:r>
            <a:r>
              <a:rPr lang="en-US" sz="2200" dirty="0">
                <a:solidFill>
                  <a:srgbClr val="FFFF00"/>
                </a:solidFill>
                <a:latin typeface="+mn-lt"/>
              </a:rPr>
              <a:t>$60,000 a year </a:t>
            </a:r>
            <a:r>
              <a:rPr lang="en-US" sz="2200" dirty="0">
                <a:solidFill>
                  <a:schemeClr val="bg1"/>
                </a:solidFill>
                <a:latin typeface="+mn-lt"/>
              </a:rPr>
              <a:t>to attend his seminars, where his best-selling book, ‘</a:t>
            </a:r>
            <a:r>
              <a:rPr lang="en-US" sz="2200" dirty="0">
                <a:solidFill>
                  <a:srgbClr val="FFFF00"/>
                </a:solidFill>
                <a:latin typeface="+mn-lt"/>
              </a:rPr>
              <a:t>Harmonic Wealth: The Secret of Attracting the Life You Want</a:t>
            </a:r>
            <a:r>
              <a:rPr lang="en-US" sz="2200" dirty="0">
                <a:solidFill>
                  <a:schemeClr val="bg1"/>
                </a:solidFill>
                <a:latin typeface="+mn-lt"/>
              </a:rPr>
              <a:t>’, was cited as if it were scripture.” </a:t>
            </a:r>
            <a:r>
              <a:rPr lang="en-US" sz="1200" dirty="0">
                <a:solidFill>
                  <a:schemeClr val="bg1"/>
                </a:solidFill>
                <a:latin typeface="+mn-lt"/>
              </a:rPr>
              <a:t>(“New York Magazine, Jan 24, 2010)</a:t>
            </a:r>
          </a:p>
        </p:txBody>
      </p:sp>
      <p:pic>
        <p:nvPicPr>
          <p:cNvPr id="6" name="Picture 2" descr="Image result for james arthur ray">
            <a:extLst>
              <a:ext uri="{FF2B5EF4-FFF2-40B4-BE49-F238E27FC236}">
                <a16:creationId xmlns:a16="http://schemas.microsoft.com/office/drawing/2014/main" id="{946EDFA1-4998-417D-8BB3-855B9B923A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57200"/>
            <a:ext cx="2524432" cy="380684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B6D50394-F897-4BF3-B0CB-66636725EFA2}"/>
              </a:ext>
            </a:extLst>
          </p:cNvPr>
          <p:cNvSpPr/>
          <p:nvPr/>
        </p:nvSpPr>
        <p:spPr>
          <a:xfrm>
            <a:off x="184355" y="5553132"/>
            <a:ext cx="12037142" cy="769441"/>
          </a:xfrm>
          <a:prstGeom prst="rect">
            <a:avLst/>
          </a:prstGeom>
        </p:spPr>
        <p:txBody>
          <a:bodyPr wrap="square">
            <a:spAutoFit/>
          </a:bodyPr>
          <a:lstStyle/>
          <a:p>
            <a:pPr>
              <a:defRPr/>
            </a:pPr>
            <a:r>
              <a:rPr lang="en-US" sz="2200" dirty="0">
                <a:solidFill>
                  <a:schemeClr val="bg1"/>
                </a:solidFill>
                <a:latin typeface="+mn-lt"/>
              </a:rPr>
              <a:t>“Ray is an advocate of the </a:t>
            </a:r>
            <a:r>
              <a:rPr lang="en-US" sz="2200" dirty="0">
                <a:solidFill>
                  <a:srgbClr val="FFFF00"/>
                </a:solidFill>
                <a:latin typeface="+mn-lt"/>
              </a:rPr>
              <a:t>Law of Attraction</a:t>
            </a:r>
            <a:r>
              <a:rPr lang="en-US" sz="2200" dirty="0">
                <a:solidFill>
                  <a:schemeClr val="bg1"/>
                </a:solidFill>
                <a:latin typeface="+mn-lt"/>
              </a:rPr>
              <a:t>; his teachings have been described as "including a </a:t>
            </a:r>
            <a:r>
              <a:rPr lang="en-US" sz="2200" dirty="0">
                <a:solidFill>
                  <a:srgbClr val="FF0000"/>
                </a:solidFill>
                <a:latin typeface="+mn-lt"/>
              </a:rPr>
              <a:t>mix</a:t>
            </a:r>
            <a:r>
              <a:rPr lang="en-US" sz="2200" dirty="0">
                <a:solidFill>
                  <a:schemeClr val="bg1"/>
                </a:solidFill>
                <a:latin typeface="+mn-lt"/>
              </a:rPr>
              <a:t> of </a:t>
            </a:r>
            <a:r>
              <a:rPr lang="en-US" sz="2200" dirty="0">
                <a:solidFill>
                  <a:srgbClr val="FFFF00"/>
                </a:solidFill>
                <a:latin typeface="+mn-lt"/>
              </a:rPr>
              <a:t>spirituality</a:t>
            </a:r>
            <a:r>
              <a:rPr lang="en-US" sz="2200" dirty="0">
                <a:solidFill>
                  <a:schemeClr val="bg1"/>
                </a:solidFill>
                <a:latin typeface="+mn-lt"/>
              </a:rPr>
              <a:t>, </a:t>
            </a:r>
            <a:r>
              <a:rPr lang="en-US" sz="2200" dirty="0">
                <a:solidFill>
                  <a:srgbClr val="FFFF00"/>
                </a:solidFill>
                <a:latin typeface="+mn-lt"/>
              </a:rPr>
              <a:t>motivational speaking</a:t>
            </a:r>
            <a:r>
              <a:rPr lang="en-US" sz="2200" dirty="0">
                <a:solidFill>
                  <a:schemeClr val="bg1"/>
                </a:solidFill>
                <a:latin typeface="+mn-lt"/>
              </a:rPr>
              <a:t>, and </a:t>
            </a:r>
            <a:r>
              <a:rPr lang="en-US" sz="2200" dirty="0">
                <a:solidFill>
                  <a:srgbClr val="FFFF00"/>
                </a:solidFill>
                <a:latin typeface="+mn-lt"/>
              </a:rPr>
              <a:t>quantum physics</a:t>
            </a:r>
            <a:r>
              <a:rPr lang="en-US" sz="2200" dirty="0">
                <a:solidFill>
                  <a:schemeClr val="bg1"/>
                </a:solidFill>
                <a:latin typeface="+mn-lt"/>
              </a:rPr>
              <a:t>". </a:t>
            </a:r>
            <a:r>
              <a:rPr lang="en-US" sz="1200" dirty="0">
                <a:solidFill>
                  <a:schemeClr val="bg1"/>
                </a:solidFill>
                <a:latin typeface="+mn-lt"/>
              </a:rPr>
              <a:t>(Larry King Live, November 16, 2006)</a:t>
            </a:r>
          </a:p>
        </p:txBody>
      </p:sp>
      <p:sp>
        <p:nvSpPr>
          <p:cNvPr id="2" name="Rectangle 1">
            <a:extLst>
              <a:ext uri="{FF2B5EF4-FFF2-40B4-BE49-F238E27FC236}">
                <a16:creationId xmlns:a16="http://schemas.microsoft.com/office/drawing/2014/main" id="{E44C35D7-A8C1-4B79-AA9E-08E9C3D2A93D}"/>
              </a:ext>
            </a:extLst>
          </p:cNvPr>
          <p:cNvSpPr/>
          <p:nvPr/>
        </p:nvSpPr>
        <p:spPr>
          <a:xfrm>
            <a:off x="3094703" y="2862836"/>
            <a:ext cx="8686800" cy="1107996"/>
          </a:xfrm>
          <a:prstGeom prst="rect">
            <a:avLst/>
          </a:prstGeom>
        </p:spPr>
        <p:txBody>
          <a:bodyPr wrap="square">
            <a:spAutoFit/>
          </a:bodyPr>
          <a:lstStyle/>
          <a:p>
            <a:r>
              <a:rPr lang="en-US" sz="2200" dirty="0">
                <a:solidFill>
                  <a:schemeClr val="bg1"/>
                </a:solidFill>
                <a:latin typeface="+mn-lt"/>
              </a:rPr>
              <a:t>In September 2009 “James Ray International, the organization he founded in 1992, was named one of America’s 500 fastest-growing companies by Inc. Magazine, with </a:t>
            </a:r>
            <a:r>
              <a:rPr lang="en-US" sz="2200" dirty="0">
                <a:solidFill>
                  <a:srgbClr val="FFFF00"/>
                </a:solidFill>
                <a:latin typeface="+mn-lt"/>
              </a:rPr>
              <a:t>revenues close to $10 million</a:t>
            </a:r>
            <a:r>
              <a:rPr lang="en-US" sz="2200" dirty="0">
                <a:solidFill>
                  <a:schemeClr val="bg1"/>
                </a:solidFill>
                <a:latin typeface="+mn-lt"/>
              </a:rPr>
              <a:t>.” </a:t>
            </a:r>
            <a:r>
              <a:rPr lang="en-US" sz="1200" i="1" dirty="0">
                <a:solidFill>
                  <a:schemeClr val="bg1"/>
                </a:solidFill>
                <a:latin typeface="+mn-lt"/>
              </a:rPr>
              <a:t>(“New York Magazine, Jan 24, 2010)</a:t>
            </a:r>
          </a:p>
        </p:txBody>
      </p:sp>
      <p:sp>
        <p:nvSpPr>
          <p:cNvPr id="9" name="Rectangle 8">
            <a:extLst>
              <a:ext uri="{FF2B5EF4-FFF2-40B4-BE49-F238E27FC236}">
                <a16:creationId xmlns:a16="http://schemas.microsoft.com/office/drawing/2014/main" id="{1F2BD60D-02F1-4709-8607-C1C452C41D82}"/>
              </a:ext>
            </a:extLst>
          </p:cNvPr>
          <p:cNvSpPr/>
          <p:nvPr/>
        </p:nvSpPr>
        <p:spPr>
          <a:xfrm>
            <a:off x="184355" y="4476864"/>
            <a:ext cx="11894574" cy="769441"/>
          </a:xfrm>
          <a:prstGeom prst="rect">
            <a:avLst/>
          </a:prstGeom>
        </p:spPr>
        <p:txBody>
          <a:bodyPr wrap="square">
            <a:spAutoFit/>
          </a:bodyPr>
          <a:lstStyle/>
          <a:p>
            <a:r>
              <a:rPr lang="en-US" sz="2200" dirty="0">
                <a:solidFill>
                  <a:schemeClr val="bg1"/>
                </a:solidFill>
                <a:latin typeface="+mn-lt"/>
              </a:rPr>
              <a:t>“He made no secret of his ambition, aiming to become the </a:t>
            </a:r>
            <a:r>
              <a:rPr lang="en-US" sz="2200" dirty="0">
                <a:solidFill>
                  <a:srgbClr val="FF0000"/>
                </a:solidFill>
                <a:latin typeface="+mn-lt"/>
              </a:rPr>
              <a:t>first self-help billionaire</a:t>
            </a:r>
            <a:r>
              <a:rPr lang="en-US" sz="2200" dirty="0">
                <a:solidFill>
                  <a:schemeClr val="bg1"/>
                </a:solidFill>
                <a:latin typeface="+mn-lt"/>
              </a:rPr>
              <a:t>. He bragged about his financial success and promised it to his followers.” </a:t>
            </a:r>
            <a:r>
              <a:rPr lang="en-US" sz="1200" i="1" dirty="0">
                <a:solidFill>
                  <a:schemeClr val="bg1"/>
                </a:solidFill>
                <a:latin typeface="+mn-lt"/>
              </a:rPr>
              <a:t>(</a:t>
            </a:r>
            <a:r>
              <a:rPr lang="en-US" sz="1200" dirty="0">
                <a:solidFill>
                  <a:schemeClr val="bg1"/>
                </a:solidFill>
                <a:latin typeface="+mn-lt"/>
              </a:rPr>
              <a:t>“The Death Dealer” The Verge Article, December 4, 2013)</a:t>
            </a:r>
          </a:p>
        </p:txBody>
      </p:sp>
      <p:sp>
        <p:nvSpPr>
          <p:cNvPr id="3" name="Rectangle 2">
            <a:extLst>
              <a:ext uri="{FF2B5EF4-FFF2-40B4-BE49-F238E27FC236}">
                <a16:creationId xmlns:a16="http://schemas.microsoft.com/office/drawing/2014/main" id="{725FA0C4-6053-4E2C-A210-59935BE34CB1}"/>
              </a:ext>
            </a:extLst>
          </p:cNvPr>
          <p:cNvSpPr/>
          <p:nvPr/>
        </p:nvSpPr>
        <p:spPr>
          <a:xfrm>
            <a:off x="3094703" y="749673"/>
            <a:ext cx="8839200" cy="769441"/>
          </a:xfrm>
          <a:prstGeom prst="rect">
            <a:avLst/>
          </a:prstGeom>
        </p:spPr>
        <p:txBody>
          <a:bodyPr wrap="square">
            <a:spAutoFit/>
          </a:bodyPr>
          <a:lstStyle/>
          <a:p>
            <a:r>
              <a:rPr lang="en-US" sz="2200" b="1" dirty="0">
                <a:solidFill>
                  <a:srgbClr val="FF0000"/>
                </a:solidFill>
                <a:latin typeface="+mn-lt"/>
              </a:rPr>
              <a:t>James Arthur Ray </a:t>
            </a:r>
            <a:r>
              <a:rPr lang="en-US" sz="2200" dirty="0">
                <a:solidFill>
                  <a:schemeClr val="bg1"/>
                </a:solidFill>
                <a:latin typeface="+mn-lt"/>
              </a:rPr>
              <a:t>was one of several narrators in the film </a:t>
            </a:r>
            <a:r>
              <a:rPr lang="en-US" sz="2200" dirty="0">
                <a:solidFill>
                  <a:srgbClr val="FF0000"/>
                </a:solidFill>
                <a:latin typeface="+mn-lt"/>
              </a:rPr>
              <a:t>The Secret</a:t>
            </a:r>
            <a:r>
              <a:rPr lang="en-US" sz="2200" dirty="0">
                <a:solidFill>
                  <a:schemeClr val="bg1"/>
                </a:solidFill>
                <a:latin typeface="+mn-lt"/>
              </a:rPr>
              <a:t>. He has appeared on CNN's </a:t>
            </a:r>
            <a:r>
              <a:rPr lang="en-US" sz="2200" dirty="0">
                <a:solidFill>
                  <a:srgbClr val="FFFF00"/>
                </a:solidFill>
                <a:latin typeface="+mn-lt"/>
              </a:rPr>
              <a:t>Larry King Live</a:t>
            </a:r>
            <a:r>
              <a:rPr lang="en-US" sz="2200" dirty="0">
                <a:solidFill>
                  <a:schemeClr val="bg1"/>
                </a:solidFill>
                <a:latin typeface="+mn-lt"/>
              </a:rPr>
              <a:t>, the </a:t>
            </a:r>
            <a:r>
              <a:rPr lang="en-US" sz="2200" dirty="0">
                <a:solidFill>
                  <a:srgbClr val="FFFF00"/>
                </a:solidFill>
                <a:latin typeface="+mn-lt"/>
              </a:rPr>
              <a:t>Today Show </a:t>
            </a:r>
            <a:r>
              <a:rPr lang="en-US" sz="2200" dirty="0">
                <a:solidFill>
                  <a:schemeClr val="bg1"/>
                </a:solidFill>
                <a:latin typeface="+mn-lt"/>
              </a:rPr>
              <a:t>and </a:t>
            </a:r>
            <a:r>
              <a:rPr lang="en-US" sz="2200" dirty="0">
                <a:solidFill>
                  <a:srgbClr val="FFFF00"/>
                </a:solidFill>
                <a:latin typeface="+mn-lt"/>
              </a:rPr>
              <a:t>Oprah</a:t>
            </a:r>
            <a:r>
              <a:rPr lang="en-US" sz="2200" dirty="0">
                <a:solidFill>
                  <a:schemeClr val="bg1"/>
                </a:solidFill>
                <a:latin typeface="+mn-lt"/>
              </a:rPr>
              <a:t>. </a:t>
            </a:r>
          </a:p>
        </p:txBody>
      </p:sp>
    </p:spTree>
    <p:extLst>
      <p:ext uri="{BB962C8B-B14F-4D97-AF65-F5344CB8AC3E}">
        <p14:creationId xmlns:p14="http://schemas.microsoft.com/office/powerpoint/2010/main" val="241298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2" grpId="0"/>
      <p:bldP spid="9"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3ef5274-90b8-4b3f-8a76-b4c36a43e904}" enabled="1" method="Privileged" siteId="{61e6eeb3-5fd7-4aaa-ae3c-61e8deb09b79}" removed="0"/>
</clbl:labelList>
</file>

<file path=docProps/app.xml><?xml version="1.0" encoding="utf-8"?>
<Properties xmlns="http://schemas.openxmlformats.org/officeDocument/2006/extended-properties" xmlns:vt="http://schemas.openxmlformats.org/officeDocument/2006/docPropsVTypes">
  <TotalTime>15783</TotalTime>
  <Words>3134</Words>
  <Application>Microsoft Office PowerPoint</Application>
  <PresentationFormat>Widescreen</PresentationFormat>
  <Paragraphs>132</Paragraphs>
  <Slides>14</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0</vt:i4>
      </vt:variant>
      <vt:variant>
        <vt:lpstr>Slide Titles</vt:lpstr>
      </vt:variant>
      <vt:variant>
        <vt:i4>14</vt:i4>
      </vt:variant>
    </vt:vector>
  </HeadingPairs>
  <TitlesOfParts>
    <vt:vector size="1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Dale Eaton</cp:lastModifiedBy>
  <cp:revision>1230</cp:revision>
  <dcterms:created xsi:type="dcterms:W3CDTF">2010-04-18T05:26:50Z</dcterms:created>
  <dcterms:modified xsi:type="dcterms:W3CDTF">2022-12-28T00:22:26Z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c3d3d8-6bdc-485e-b6f2-a0ac58658b4a_Enabled">
    <vt:lpwstr>True</vt:lpwstr>
  </property>
  <property fmtid="{D5CDD505-2E9C-101B-9397-08002B2CF9AE}" pid="3" name="MSIP_Label_bdc3d3d8-6bdc-485e-b6f2-a0ac58658b4a_SiteId">
    <vt:lpwstr>61e6eeb3-5fd7-4aaa-ae3c-61e8deb09b79</vt:lpwstr>
  </property>
  <property fmtid="{D5CDD505-2E9C-101B-9397-08002B2CF9AE}" pid="4" name="MSIP_Label_bdc3d3d8-6bdc-485e-b6f2-a0ac58658b4a_Owner">
    <vt:lpwstr>deaton@ldschurch.org</vt:lpwstr>
  </property>
  <property fmtid="{D5CDD505-2E9C-101B-9397-08002B2CF9AE}" pid="5" name="MSIP_Label_bdc3d3d8-6bdc-485e-b6f2-a0ac58658b4a_SetDate">
    <vt:lpwstr>2018-09-29T15:01:30.2848605Z</vt:lpwstr>
  </property>
  <property fmtid="{D5CDD505-2E9C-101B-9397-08002B2CF9AE}" pid="6" name="MSIP_Label_bdc3d3d8-6bdc-485e-b6f2-a0ac58658b4a_Name">
    <vt:lpwstr>Internal Use</vt:lpwstr>
  </property>
  <property fmtid="{D5CDD505-2E9C-101B-9397-08002B2CF9AE}" pid="7" name="MSIP_Label_bdc3d3d8-6bdc-485e-b6f2-a0ac58658b4a_Application">
    <vt:lpwstr>Microsoft Azure Information Protection</vt:lpwstr>
  </property>
  <property fmtid="{D5CDD505-2E9C-101B-9397-08002B2CF9AE}" pid="8" name="MSIP_Label_bdc3d3d8-6bdc-485e-b6f2-a0ac58658b4a_Extended_MSFT_Method">
    <vt:lpwstr>Automatic</vt:lpwstr>
  </property>
  <property fmtid="{D5CDD505-2E9C-101B-9397-08002B2CF9AE}" pid="9" name="MSIP_Label_03ef5274-90b8-4b3f-8a76-b4c36a43e904_Enabled">
    <vt:lpwstr>True</vt:lpwstr>
  </property>
  <property fmtid="{D5CDD505-2E9C-101B-9397-08002B2CF9AE}" pid="10" name="MSIP_Label_03ef5274-90b8-4b3f-8a76-b4c36a43e904_SiteId">
    <vt:lpwstr>61e6eeb3-5fd7-4aaa-ae3c-61e8deb09b79</vt:lpwstr>
  </property>
  <property fmtid="{D5CDD505-2E9C-101B-9397-08002B2CF9AE}" pid="11" name="MSIP_Label_03ef5274-90b8-4b3f-8a76-b4c36a43e904_Owner">
    <vt:lpwstr>deaton@ldschurch.org</vt:lpwstr>
  </property>
  <property fmtid="{D5CDD505-2E9C-101B-9397-08002B2CF9AE}" pid="12" name="MSIP_Label_03ef5274-90b8-4b3f-8a76-b4c36a43e904_SetDate">
    <vt:lpwstr>2018-09-29T15:01:30.2848605Z</vt:lpwstr>
  </property>
  <property fmtid="{D5CDD505-2E9C-101B-9397-08002B2CF9AE}" pid="13" name="MSIP_Label_03ef5274-90b8-4b3f-8a76-b4c36a43e904_Name">
    <vt:lpwstr>Not Encrypted</vt:lpwstr>
  </property>
  <property fmtid="{D5CDD505-2E9C-101B-9397-08002B2CF9AE}" pid="14" name="MSIP_Label_03ef5274-90b8-4b3f-8a76-b4c36a43e904_Application">
    <vt:lpwstr>Microsoft Azure Information Protection</vt:lpwstr>
  </property>
  <property fmtid="{D5CDD505-2E9C-101B-9397-08002B2CF9AE}" pid="15" name="MSIP_Label_03ef5274-90b8-4b3f-8a76-b4c36a43e904_Parent">
    <vt:lpwstr>bdc3d3d8-6bdc-485e-b6f2-a0ac58658b4a</vt:lpwstr>
  </property>
  <property fmtid="{D5CDD505-2E9C-101B-9397-08002B2CF9AE}" pid="16" name="MSIP_Label_03ef5274-90b8-4b3f-8a76-b4c36a43e904_Extended_MSFT_Method">
    <vt:lpwstr>Automatic</vt:lpwstr>
  </property>
  <property fmtid="{D5CDD505-2E9C-101B-9397-08002B2CF9AE}" pid="17" name="Classification">
    <vt:lpwstr>Internal Use Not Encrypted</vt:lpwstr>
  </property>
</Properties>
</file>